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591" r:id="rId5"/>
    <p:sldId id="2147482072" r:id="rId6"/>
    <p:sldId id="2147308712" r:id="rId7"/>
    <p:sldId id="593" r:id="rId8"/>
    <p:sldId id="256" r:id="rId9"/>
    <p:sldId id="602" r:id="rId10"/>
    <p:sldId id="330" r:id="rId11"/>
    <p:sldId id="340" r:id="rId12"/>
    <p:sldId id="257" r:id="rId13"/>
    <p:sldId id="2147481282" r:id="rId14"/>
    <p:sldId id="3156" r:id="rId15"/>
    <p:sldId id="265" r:id="rId16"/>
    <p:sldId id="258" r:id="rId17"/>
    <p:sldId id="259" r:id="rId18"/>
    <p:sldId id="600" r:id="rId19"/>
    <p:sldId id="456" r:id="rId20"/>
    <p:sldId id="374" r:id="rId21"/>
    <p:sldId id="2147481283" r:id="rId22"/>
    <p:sldId id="2147481329" r:id="rId23"/>
    <p:sldId id="2567" r:id="rId24"/>
    <p:sldId id="2573" r:id="rId25"/>
    <p:sldId id="2147482073" r:id="rId26"/>
    <p:sldId id="2147481284" r:id="rId27"/>
    <p:sldId id="2147477735" r:id="rId28"/>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0B417-45FD-42D6-A796-6458F975CDA6}" v="1" dt="2025-10-18T08:11:52.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8"/>
    <p:restoredTop sz="85616"/>
  </p:normalViewPr>
  <p:slideViewPr>
    <p:cSldViewPr snapToGrid="0">
      <p:cViewPr varScale="1">
        <p:scale>
          <a:sx n="88" d="100"/>
          <a:sy n="88" d="100"/>
        </p:scale>
        <p:origin x="1148" y="204"/>
      </p:cViewPr>
      <p:guideLst/>
    </p:cSldViewPr>
  </p:slideViewPr>
  <p:notesTextViewPr>
    <p:cViewPr>
      <p:scale>
        <a:sx n="1" d="1"/>
        <a:sy n="1" d="1"/>
      </p:scale>
      <p:origin x="0" y="0"/>
    </p:cViewPr>
  </p:notesTextViewPr>
  <p:sorterViewPr>
    <p:cViewPr>
      <p:scale>
        <a:sx n="113" d="100"/>
        <a:sy n="113" d="100"/>
      </p:scale>
      <p:origin x="0" y="0"/>
    </p:cViewPr>
  </p:sorterViewPr>
  <p:notesViewPr>
    <p:cSldViewPr snapToGrid="0">
      <p:cViewPr>
        <p:scale>
          <a:sx n="100" d="100"/>
          <a:sy n="100" d="100"/>
        </p:scale>
        <p:origin x="1824"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Geiss" userId="3f6815dc-81a4-436d-ae44-fa0bf255f783" providerId="ADAL" clId="{61F480B6-BB84-4A88-A012-5DC228AF93E6}"/>
    <pc:docChg chg="modSld">
      <pc:chgData name="Jan Geiss" userId="3f6815dc-81a4-436d-ae44-fa0bf255f783" providerId="ADAL" clId="{61F480B6-BB84-4A88-A012-5DC228AF93E6}" dt="2025-10-18T08:11:52.619" v="0"/>
      <pc:docMkLst>
        <pc:docMk/>
      </pc:docMkLst>
      <pc:sldChg chg="modNotes">
        <pc:chgData name="Jan Geiss" userId="3f6815dc-81a4-436d-ae44-fa0bf255f783" providerId="ADAL" clId="{61F480B6-BB84-4A88-A012-5DC228AF93E6}" dt="2025-10-18T08:11:52.619" v="0"/>
        <pc:sldMkLst>
          <pc:docMk/>
          <pc:sldMk cId="2614762838" sldId="21473087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97DEC9-5222-6ABC-6207-2E76C2A5F6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0887E423-51BD-71D7-76BF-F97679D569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39496C-75EB-5441-B669-53BB7EFB5C67}" type="datetimeFigureOut">
              <a:rPr lang="en-SE" smtClean="0"/>
              <a:t>10/18/2025</a:t>
            </a:fld>
            <a:endParaRPr lang="en-SE"/>
          </a:p>
        </p:txBody>
      </p:sp>
      <p:sp>
        <p:nvSpPr>
          <p:cNvPr id="4" name="Footer Placeholder 3">
            <a:extLst>
              <a:ext uri="{FF2B5EF4-FFF2-40B4-BE49-F238E27FC236}">
                <a16:creationId xmlns:a16="http://schemas.microsoft.com/office/drawing/2014/main" id="{773D769D-A973-EF92-F25E-5C84A3DFD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12C4AF58-5A6F-07A4-65D2-068BF83F36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D6B83D-4ABD-E048-B274-8B6B2D376D35}" type="slidenum">
              <a:rPr lang="en-SE" smtClean="0"/>
              <a:t>‹Nr.›</a:t>
            </a:fld>
            <a:endParaRPr lang="en-SE"/>
          </a:p>
        </p:txBody>
      </p:sp>
    </p:spTree>
    <p:extLst>
      <p:ext uri="{BB962C8B-B14F-4D97-AF65-F5344CB8AC3E}">
        <p14:creationId xmlns:p14="http://schemas.microsoft.com/office/powerpoint/2010/main" val="3086483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296883"/>
          </a:xfrm>
          <a:prstGeom prst="rect">
            <a:avLst/>
          </a:prstGeom>
        </p:spPr>
        <p:txBody>
          <a:bodyPr vert="horz" lIns="91440" tIns="45720" rIns="91440" bIns="45720" rtlCol="0"/>
          <a:lstStyle>
            <a:lvl1pPr algn="r">
              <a:defRPr sz="1200"/>
            </a:lvl1pPr>
          </a:lstStyle>
          <a:p>
            <a:fld id="{425B605E-0570-3E49-83F4-216670ACFD5B}" type="datetimeFigureOut">
              <a:rPr lang="en-SE" smtClean="0"/>
              <a:t>10/18/2025</a:t>
            </a:fld>
            <a:endParaRPr lang="en-SE"/>
          </a:p>
        </p:txBody>
      </p:sp>
      <p:sp>
        <p:nvSpPr>
          <p:cNvPr id="4" name="Slide Image Placeholder 3"/>
          <p:cNvSpPr>
            <a:spLocks noGrp="1" noRot="1" noChangeAspect="1"/>
          </p:cNvSpPr>
          <p:nvPr>
            <p:ph type="sldImg" idx="2"/>
          </p:nvPr>
        </p:nvSpPr>
        <p:spPr>
          <a:xfrm>
            <a:off x="685800" y="570016"/>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3788229"/>
            <a:ext cx="5486400" cy="478575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Slide Number Placeholder 6"/>
          <p:cNvSpPr>
            <a:spLocks noGrp="1"/>
          </p:cNvSpPr>
          <p:nvPr>
            <p:ph type="sldNum" sz="quarter" idx="5"/>
          </p:nvPr>
        </p:nvSpPr>
        <p:spPr>
          <a:xfrm>
            <a:off x="3884613" y="8847117"/>
            <a:ext cx="2971800" cy="296883"/>
          </a:xfrm>
          <a:prstGeom prst="rect">
            <a:avLst/>
          </a:prstGeom>
        </p:spPr>
        <p:txBody>
          <a:bodyPr vert="horz" lIns="91440" tIns="45720" rIns="91440" bIns="45720" rtlCol="0" anchor="b"/>
          <a:lstStyle>
            <a:lvl1pPr algn="r">
              <a:defRPr sz="1200"/>
            </a:lvl1pPr>
          </a:lstStyle>
          <a:p>
            <a:fld id="{BC6AB87B-DAA6-F84C-8D88-E795E7D01E10}" type="slidenum">
              <a:rPr lang="en-SE" smtClean="0"/>
              <a:t>‹Nr.›</a:t>
            </a:fld>
            <a:endParaRPr lang="en-SE" dirty="0"/>
          </a:p>
        </p:txBody>
      </p:sp>
      <p:sp>
        <p:nvSpPr>
          <p:cNvPr id="8" name="Slide Number Placeholder 6">
            <a:extLst>
              <a:ext uri="{FF2B5EF4-FFF2-40B4-BE49-F238E27FC236}">
                <a16:creationId xmlns:a16="http://schemas.microsoft.com/office/drawing/2014/main" id="{D1ECDF3C-CD98-FB20-30F3-40114BC9500C}"/>
              </a:ext>
            </a:extLst>
          </p:cNvPr>
          <p:cNvSpPr txBox="1">
            <a:spLocks/>
          </p:cNvSpPr>
          <p:nvPr/>
        </p:nvSpPr>
        <p:spPr>
          <a:xfrm>
            <a:off x="93028" y="8847116"/>
            <a:ext cx="2971800" cy="296883"/>
          </a:xfrm>
          <a:prstGeom prst="rect">
            <a:avLst/>
          </a:prstGeom>
        </p:spPr>
        <p:txBody>
          <a:bodyPr vert="horz" lIns="91440" tIns="45720" rIns="91440" bIns="45720" rtlCol="0" anchor="b"/>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SE" dirty="0"/>
          </a:p>
        </p:txBody>
      </p:sp>
      <p:sp>
        <p:nvSpPr>
          <p:cNvPr id="11" name="Footer Placeholder 10">
            <a:extLst>
              <a:ext uri="{FF2B5EF4-FFF2-40B4-BE49-F238E27FC236}">
                <a16:creationId xmlns:a16="http://schemas.microsoft.com/office/drawing/2014/main" id="{752B10F7-CB96-81E4-884A-86BFEE0F17F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SE" dirty="0"/>
              <a:t>By RISE R</a:t>
            </a:r>
            <a:r>
              <a:rPr lang="en-GB" dirty="0"/>
              <a:t>e</a:t>
            </a:r>
            <a:r>
              <a:rPr lang="en-SE" dirty="0"/>
              <a:t>search Institutes of Sweden AB</a:t>
            </a:r>
          </a:p>
        </p:txBody>
      </p:sp>
    </p:spTree>
    <p:extLst>
      <p:ext uri="{BB962C8B-B14F-4D97-AF65-F5344CB8AC3E}">
        <p14:creationId xmlns:p14="http://schemas.microsoft.com/office/powerpoint/2010/main" val="34438753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9913"/>
            <a:ext cx="5486400" cy="3086100"/>
          </a:xfrm>
        </p:spPr>
      </p:sp>
      <p:sp>
        <p:nvSpPr>
          <p:cNvPr id="3" name="Notes Placeholder 2"/>
          <p:cNvSpPr>
            <a:spLocks noGrp="1"/>
          </p:cNvSpPr>
          <p:nvPr>
            <p:ph type="body" idx="1"/>
          </p:nvPr>
        </p:nvSpPr>
        <p:spPr/>
        <p:txBody>
          <a:bodyPr/>
          <a:lstStyle/>
          <a:p>
            <a:pPr algn="l"/>
            <a:r>
              <a:rPr lang="en-US" sz="1600" b="1" i="1" u="none" strike="noStrike" dirty="0">
                <a:solidFill>
                  <a:schemeClr val="accent4">
                    <a:lumMod val="75000"/>
                  </a:schemeClr>
                </a:solidFill>
                <a:effectLst/>
                <a:latin typeface="+mn-lt"/>
              </a:rPr>
              <a:t>The impact of AI on the energy system</a:t>
            </a:r>
          </a:p>
          <a:p>
            <a:pPr algn="l"/>
            <a:r>
              <a:rPr lang="en-US" sz="1600" b="1" i="1" u="none" strike="noStrike" dirty="0">
                <a:solidFill>
                  <a:schemeClr val="accent4">
                    <a:lumMod val="75000"/>
                  </a:schemeClr>
                </a:solidFill>
                <a:effectLst/>
                <a:latin typeface="+mn-lt"/>
              </a:rPr>
              <a:t>What is going on and why? And what do we need to do?</a:t>
            </a:r>
          </a:p>
          <a:p>
            <a:pPr algn="l"/>
            <a:endParaRPr lang="en-US" sz="1600" b="1" i="1" u="none" strike="noStrike" dirty="0">
              <a:solidFill>
                <a:schemeClr val="accent4">
                  <a:lumMod val="75000"/>
                </a:schemeClr>
              </a:solidFill>
              <a:effectLst/>
              <a:latin typeface="+mn-lt"/>
            </a:endParaRPr>
          </a:p>
          <a:p>
            <a:pPr algn="l"/>
            <a:r>
              <a:rPr lang="en-US" sz="1600" b="1" i="1" u="none" strike="noStrike" dirty="0">
                <a:solidFill>
                  <a:schemeClr val="accent4">
                    <a:lumMod val="75000"/>
                  </a:schemeClr>
                </a:solidFill>
                <a:effectLst/>
                <a:latin typeface="+mn-lt"/>
              </a:rPr>
              <a:t>Tor Björn Minde, Director RISE Ice Data center, adj Professor LTU.</a:t>
            </a:r>
          </a:p>
          <a:p>
            <a:pPr algn="l"/>
            <a:endParaRPr lang="en-US" sz="1600" b="0" i="0" u="none" strike="noStrike" dirty="0">
              <a:solidFill>
                <a:schemeClr val="accent4">
                  <a:lumMod val="75000"/>
                </a:schemeClr>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7F982C5-7E37-5C4D-97D7-010A44D02F0B}" type="slidenum">
              <a:rPr lang="sv-SE" smtClean="0"/>
              <a:t>1</a:t>
            </a:fld>
            <a:endParaRPr lang="sv-SE"/>
          </a:p>
        </p:txBody>
      </p:sp>
      <p:sp>
        <p:nvSpPr>
          <p:cNvPr id="5" name="Date Placeholder 4">
            <a:extLst>
              <a:ext uri="{FF2B5EF4-FFF2-40B4-BE49-F238E27FC236}">
                <a16:creationId xmlns:a16="http://schemas.microsoft.com/office/drawing/2014/main" id="{44AF9BC9-519E-DBBC-ED94-CF1E72397E14}"/>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71A64B9F-0A58-054A-8FDA-57805B759191}"/>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1D7AAB25-3349-CDEC-54EF-8A934E32A00F}"/>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2549967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600" b="1" i="1" dirty="0">
                <a:solidFill>
                  <a:schemeClr val="tx2">
                    <a:lumMod val="75000"/>
                    <a:lumOff val="25000"/>
                  </a:schemeClr>
                </a:solidFill>
              </a:rPr>
              <a:t>Message: </a:t>
            </a:r>
            <a:r>
              <a:rPr lang="en-GB" sz="1600" b="1" i="1" dirty="0">
                <a:solidFill>
                  <a:schemeClr val="tx2">
                    <a:lumMod val="75000"/>
                    <a:lumOff val="25000"/>
                  </a:schemeClr>
                </a:solidFill>
              </a:rPr>
              <a:t>A bit old comparison. The processors have improved as well as the algorithms but at the same time the model sizes and compute cycles have increased. </a:t>
            </a:r>
          </a:p>
          <a:p>
            <a:endParaRPr lang="en-GB" sz="1600" b="1" i="1" dirty="0">
              <a:solidFill>
                <a:schemeClr val="tx2">
                  <a:lumMod val="75000"/>
                  <a:lumOff val="25000"/>
                </a:schemeClr>
              </a:solidFill>
            </a:endParaRPr>
          </a:p>
          <a:p>
            <a:r>
              <a:rPr lang="en-GB" sz="1600" b="1" i="1" dirty="0">
                <a:solidFill>
                  <a:schemeClr val="tx2">
                    <a:lumMod val="75000"/>
                    <a:lumOff val="25000"/>
                  </a:schemeClr>
                </a:solidFill>
              </a:rPr>
              <a:t>It shows the use (inference) of the AI models is about the same size of energy use as other real-life activities. </a:t>
            </a:r>
            <a:endParaRPr lang="en-SE" sz="1600" dirty="0"/>
          </a:p>
        </p:txBody>
      </p:sp>
      <p:sp>
        <p:nvSpPr>
          <p:cNvPr id="4" name="Slide Number Placeholder 3"/>
          <p:cNvSpPr>
            <a:spLocks noGrp="1"/>
          </p:cNvSpPr>
          <p:nvPr>
            <p:ph type="sldNum" sz="quarter" idx="5"/>
          </p:nvPr>
        </p:nvSpPr>
        <p:spPr/>
        <p:txBody>
          <a:bodyPr/>
          <a:lstStyle/>
          <a:p>
            <a:fld id="{BC6AB87B-DAA6-F84C-8D88-E795E7D01E10}" type="slidenum">
              <a:rPr lang="en-SE" smtClean="0"/>
              <a:t>10</a:t>
            </a:fld>
            <a:endParaRPr lang="en-SE"/>
          </a:p>
        </p:txBody>
      </p:sp>
      <p:sp>
        <p:nvSpPr>
          <p:cNvPr id="7" name="Date Placeholder 4">
            <a:extLst>
              <a:ext uri="{FF2B5EF4-FFF2-40B4-BE49-F238E27FC236}">
                <a16:creationId xmlns:a16="http://schemas.microsoft.com/office/drawing/2014/main" id="{1CD1EAF0-728D-E811-DACE-D6549C23651A}"/>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8" name="TextBox 7">
            <a:extLst>
              <a:ext uri="{FF2B5EF4-FFF2-40B4-BE49-F238E27FC236}">
                <a16:creationId xmlns:a16="http://schemas.microsoft.com/office/drawing/2014/main" id="{3B1C666E-19D1-7833-C2BC-899AAD0CF48D}"/>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9" name="TextBox 8">
            <a:extLst>
              <a:ext uri="{FF2B5EF4-FFF2-40B4-BE49-F238E27FC236}">
                <a16:creationId xmlns:a16="http://schemas.microsoft.com/office/drawing/2014/main" id="{A17C21D4-7A4E-3F43-A78A-3ABC253A88A3}"/>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388607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600" b="1" i="1" dirty="0">
                <a:solidFill>
                  <a:schemeClr val="tx2">
                    <a:lumMod val="75000"/>
                    <a:lumOff val="25000"/>
                  </a:schemeClr>
                </a:solidFill>
              </a:rPr>
              <a:t>Message: This is a myth buster from Ericsson. ICT as a whole has an environmental load as half of the environmental load of the aviation industry. Data centers is about a 1/10 of the total environmental load of ICT. </a:t>
            </a:r>
          </a:p>
          <a:p>
            <a:endParaRPr lang="en-SE" sz="1600" b="1" i="1" dirty="0">
              <a:solidFill>
                <a:schemeClr val="tx2">
                  <a:lumMod val="75000"/>
                  <a:lumOff val="25000"/>
                </a:schemeClr>
              </a:solidFill>
            </a:endParaRPr>
          </a:p>
          <a:p>
            <a:r>
              <a:rPr lang="en-SE" sz="1600" b="1" i="1" dirty="0">
                <a:solidFill>
                  <a:schemeClr val="tx2">
                    <a:lumMod val="75000"/>
                    <a:lumOff val="25000"/>
                  </a:schemeClr>
                </a:solidFill>
              </a:rPr>
              <a:t>ICT that </a:t>
            </a:r>
            <a:r>
              <a:rPr lang="en-GB" sz="1600" b="1" i="1" dirty="0">
                <a:solidFill>
                  <a:schemeClr val="tx2">
                    <a:lumMod val="75000"/>
                    <a:lumOff val="25000"/>
                  </a:schemeClr>
                </a:solidFill>
              </a:rPr>
              <a:t>is fundamental for all of the population on the planet has same environmental load as 1% of the world population has using aviation.</a:t>
            </a:r>
            <a:endParaRPr lang="en-SE" sz="1600" dirty="0"/>
          </a:p>
        </p:txBody>
      </p:sp>
      <p:sp>
        <p:nvSpPr>
          <p:cNvPr id="4" name="Slide Number Placeholder 3"/>
          <p:cNvSpPr>
            <a:spLocks noGrp="1"/>
          </p:cNvSpPr>
          <p:nvPr>
            <p:ph type="sldNum" sz="quarter" idx="5"/>
          </p:nvPr>
        </p:nvSpPr>
        <p:spPr/>
        <p:txBody>
          <a:bodyPr/>
          <a:lstStyle/>
          <a:p>
            <a:fld id="{BC6AB87B-DAA6-F84C-8D88-E795E7D01E10}" type="slidenum">
              <a:rPr lang="en-SE" smtClean="0"/>
              <a:t>11</a:t>
            </a:fld>
            <a:endParaRPr lang="en-SE"/>
          </a:p>
        </p:txBody>
      </p:sp>
      <p:sp>
        <p:nvSpPr>
          <p:cNvPr id="5" name="Date Placeholder 4">
            <a:extLst>
              <a:ext uri="{FF2B5EF4-FFF2-40B4-BE49-F238E27FC236}">
                <a16:creationId xmlns:a16="http://schemas.microsoft.com/office/drawing/2014/main" id="{1E89A32B-FBD2-0C1A-FBC1-4DBA241D0218}"/>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64617892-D892-666C-A97A-B0518DCE571B}"/>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78D9C8B6-1E93-96BD-63A1-F4A5A1E9B57E}"/>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327427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600" b="1" i="1" dirty="0">
                <a:solidFill>
                  <a:schemeClr val="tx2">
                    <a:lumMod val="75000"/>
                    <a:lumOff val="25000"/>
                  </a:schemeClr>
                </a:solidFill>
              </a:rPr>
              <a:t>Message: </a:t>
            </a:r>
            <a:r>
              <a:rPr lang="en-GB" sz="1600" b="1" i="1" dirty="0">
                <a:solidFill>
                  <a:schemeClr val="tx2">
                    <a:lumMod val="75000"/>
                    <a:lumOff val="25000"/>
                  </a:schemeClr>
                </a:solidFill>
              </a:rPr>
              <a:t>Although compute hardware performance has improved significantly—reducing  processing time and energy use—it still can't keep pace with the rapidly growing demand  of AI compute</a:t>
            </a:r>
          </a:p>
          <a:p>
            <a:endParaRPr lang="en-GB" sz="1600" b="1" i="1" dirty="0">
              <a:solidFill>
                <a:schemeClr val="tx2">
                  <a:lumMod val="75000"/>
                  <a:lumOff val="25000"/>
                </a:schemeClr>
              </a:solidFill>
            </a:endParaRPr>
          </a:p>
          <a:p>
            <a:r>
              <a:rPr lang="en-GB" sz="1600" b="1" i="1" dirty="0">
                <a:solidFill>
                  <a:schemeClr val="accent4">
                    <a:lumMod val="75000"/>
                  </a:schemeClr>
                </a:solidFill>
              </a:rPr>
              <a:t>The widening gap between AI compute demand and the pace of hardware performance. improvements is a key driver behind rising energy use and the surge in data </a:t>
            </a:r>
            <a:r>
              <a:rPr lang="en-GB" sz="1600" b="1" i="1" dirty="0" err="1">
                <a:solidFill>
                  <a:schemeClr val="accent4">
                    <a:lumMod val="75000"/>
                  </a:schemeClr>
                </a:solidFill>
              </a:rPr>
              <a:t>center</a:t>
            </a:r>
            <a:r>
              <a:rPr lang="en-GB" sz="1600" b="1" i="1" dirty="0">
                <a:solidFill>
                  <a:schemeClr val="accent4">
                    <a:lumMod val="75000"/>
                  </a:schemeClr>
                </a:solidFill>
              </a:rPr>
              <a:t> investments.</a:t>
            </a:r>
          </a:p>
          <a:p>
            <a:endParaRPr lang="en-GB" sz="1600" b="1" i="1" dirty="0">
              <a:solidFill>
                <a:schemeClr val="accent4">
                  <a:lumMod val="75000"/>
                </a:schemeClr>
              </a:solidFill>
            </a:endParaRPr>
          </a:p>
          <a:p>
            <a:endParaRPr lang="en-SE" sz="1600" b="1" i="1" dirty="0">
              <a:solidFill>
                <a:schemeClr val="tx2">
                  <a:lumMod val="75000"/>
                  <a:lumOff val="25000"/>
                </a:schemeClr>
              </a:solidFill>
            </a:endParaRPr>
          </a:p>
          <a:p>
            <a:endParaRPr lang="en-SE" sz="1600" dirty="0"/>
          </a:p>
        </p:txBody>
      </p:sp>
      <p:sp>
        <p:nvSpPr>
          <p:cNvPr id="4" name="Slide Number Placeholder 3"/>
          <p:cNvSpPr>
            <a:spLocks noGrp="1"/>
          </p:cNvSpPr>
          <p:nvPr>
            <p:ph type="sldNum" sz="quarter" idx="5"/>
          </p:nvPr>
        </p:nvSpPr>
        <p:spPr/>
        <p:txBody>
          <a:bodyPr/>
          <a:lstStyle/>
          <a:p>
            <a:fld id="{BC6AB87B-DAA6-F84C-8D88-E795E7D01E10}" type="slidenum">
              <a:rPr lang="en-SE" smtClean="0"/>
              <a:t>12</a:t>
            </a:fld>
            <a:endParaRPr lang="en-SE"/>
          </a:p>
        </p:txBody>
      </p:sp>
      <p:sp>
        <p:nvSpPr>
          <p:cNvPr id="5" name="Date Placeholder 4">
            <a:extLst>
              <a:ext uri="{FF2B5EF4-FFF2-40B4-BE49-F238E27FC236}">
                <a16:creationId xmlns:a16="http://schemas.microsoft.com/office/drawing/2014/main" id="{53C3C93E-0466-4472-D11A-C60192988F65}"/>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3BC13EFA-806F-7767-597B-9749B24F3270}"/>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34D9998A-4B07-73CC-EDA2-DF1749812A7B}"/>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9008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600" b="1" i="1" dirty="0">
                <a:solidFill>
                  <a:schemeClr val="tx2">
                    <a:lumMod val="75000"/>
                    <a:lumOff val="25000"/>
                  </a:schemeClr>
                </a:solidFill>
              </a:rPr>
              <a:t>Message: </a:t>
            </a:r>
            <a:r>
              <a:rPr lang="en-GB" sz="1600" b="1" i="1" dirty="0">
                <a:solidFill>
                  <a:schemeClr val="tx2">
                    <a:lumMod val="75000"/>
                    <a:lumOff val="25000"/>
                  </a:schemeClr>
                </a:solidFill>
              </a:rPr>
              <a:t>To meet the growing demands for performance and data processing, micro-processors  require higher transistor densities and an increased number of transistors—both of which contribute to greater power use per chip.</a:t>
            </a:r>
            <a:endParaRPr lang="en-SE" sz="1600" b="1" i="1" dirty="0">
              <a:solidFill>
                <a:schemeClr val="tx2">
                  <a:lumMod val="75000"/>
                  <a:lumOff val="25000"/>
                </a:schemeClr>
              </a:solidFill>
            </a:endParaRPr>
          </a:p>
          <a:p>
            <a:endParaRPr lang="en-SE" sz="1600" dirty="0"/>
          </a:p>
        </p:txBody>
      </p:sp>
      <p:sp>
        <p:nvSpPr>
          <p:cNvPr id="4" name="Slide Number Placeholder 3"/>
          <p:cNvSpPr>
            <a:spLocks noGrp="1"/>
          </p:cNvSpPr>
          <p:nvPr>
            <p:ph type="sldNum" sz="quarter" idx="5"/>
          </p:nvPr>
        </p:nvSpPr>
        <p:spPr/>
        <p:txBody>
          <a:bodyPr/>
          <a:lstStyle/>
          <a:p>
            <a:fld id="{BC6AB87B-DAA6-F84C-8D88-E795E7D01E10}" type="slidenum">
              <a:rPr lang="en-SE" smtClean="0"/>
              <a:t>13</a:t>
            </a:fld>
            <a:endParaRPr lang="en-SE"/>
          </a:p>
        </p:txBody>
      </p:sp>
      <p:sp>
        <p:nvSpPr>
          <p:cNvPr id="5" name="Date Placeholder 4">
            <a:extLst>
              <a:ext uri="{FF2B5EF4-FFF2-40B4-BE49-F238E27FC236}">
                <a16:creationId xmlns:a16="http://schemas.microsoft.com/office/drawing/2014/main" id="{0BEC9D88-20D0-C653-2950-C8DEFC7778BB}"/>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9632A7C6-353F-C2F7-B08C-BE6A2016C3AB}"/>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E4E45CE3-63E4-12B0-906F-62F88093EDFB}"/>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3286376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9913"/>
            <a:ext cx="5486400" cy="3086100"/>
          </a:xfrm>
        </p:spPr>
      </p:sp>
      <p:sp>
        <p:nvSpPr>
          <p:cNvPr id="3" name="Notes Placeholder 2"/>
          <p:cNvSpPr>
            <a:spLocks noGrp="1"/>
          </p:cNvSpPr>
          <p:nvPr>
            <p:ph type="body" idx="1"/>
          </p:nvPr>
        </p:nvSpPr>
        <p:spPr/>
        <p:txBody>
          <a:bodyPr/>
          <a:lstStyle/>
          <a:p>
            <a:r>
              <a:rPr lang="en-SE" sz="1600" b="1" i="1" dirty="0">
                <a:solidFill>
                  <a:schemeClr val="tx2">
                    <a:lumMod val="75000"/>
                    <a:lumOff val="25000"/>
                  </a:schemeClr>
                </a:solidFill>
              </a:rPr>
              <a:t>Message: </a:t>
            </a:r>
            <a:r>
              <a:rPr lang="en-GB" sz="1600" b="1" i="1" dirty="0">
                <a:solidFill>
                  <a:schemeClr val="tx2">
                    <a:lumMod val="75000"/>
                    <a:lumOff val="25000"/>
                  </a:schemeClr>
                </a:solidFill>
              </a:rPr>
              <a:t>The increasing transistor density in next-generation microprocessors leads to extreme heat flux levels—potentially exceeding those found on the surface of a nuclear explosion— posing significant challenges for cooling and thermal management.</a:t>
            </a:r>
            <a:endParaRPr lang="en-SE" sz="1600" b="1" i="1" dirty="0">
              <a:solidFill>
                <a:schemeClr val="tx2">
                  <a:lumMod val="75000"/>
                  <a:lumOff val="25000"/>
                </a:schemeClr>
              </a:solidFill>
            </a:endParaRPr>
          </a:p>
          <a:p>
            <a:endParaRPr lang="en-SE" sz="1600" dirty="0"/>
          </a:p>
        </p:txBody>
      </p:sp>
      <p:sp>
        <p:nvSpPr>
          <p:cNvPr id="4" name="Slide Number Placeholder 3"/>
          <p:cNvSpPr>
            <a:spLocks noGrp="1"/>
          </p:cNvSpPr>
          <p:nvPr>
            <p:ph type="sldNum" sz="quarter" idx="5"/>
          </p:nvPr>
        </p:nvSpPr>
        <p:spPr/>
        <p:txBody>
          <a:bodyPr/>
          <a:lstStyle/>
          <a:p>
            <a:fld id="{BC6AB87B-DAA6-F84C-8D88-E795E7D01E10}" type="slidenum">
              <a:rPr lang="en-SE" smtClean="0"/>
              <a:t>14</a:t>
            </a:fld>
            <a:endParaRPr lang="en-SE"/>
          </a:p>
        </p:txBody>
      </p:sp>
      <p:sp>
        <p:nvSpPr>
          <p:cNvPr id="5" name="Date Placeholder 4">
            <a:extLst>
              <a:ext uri="{FF2B5EF4-FFF2-40B4-BE49-F238E27FC236}">
                <a16:creationId xmlns:a16="http://schemas.microsoft.com/office/drawing/2014/main" id="{A4356E7A-7CB0-E245-5937-AFDAFC5F6774}"/>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A0D2C438-ADB4-82C0-BE8E-5C45F2E7EFAD}"/>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8" name="TextBox 7">
            <a:extLst>
              <a:ext uri="{FF2B5EF4-FFF2-40B4-BE49-F238E27FC236}">
                <a16:creationId xmlns:a16="http://schemas.microsoft.com/office/drawing/2014/main" id="{1AC70E49-A4B7-37EC-FCE5-187C76C6E0E5}"/>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193750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CC5AB-5A73-C81B-8902-1FBD01339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E0A3A9-322B-91BE-8869-B1DE879EB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6ADCD-A29E-FEA7-C46E-0894EFBE650D}"/>
              </a:ext>
            </a:extLst>
          </p:cNvPr>
          <p:cNvSpPr>
            <a:spLocks noGrp="1"/>
          </p:cNvSpPr>
          <p:nvPr>
            <p:ph type="body" idx="1"/>
          </p:nvPr>
        </p:nvSpPr>
        <p:spPr/>
        <p:txBody>
          <a:bodyPr/>
          <a:lstStyle/>
          <a:p>
            <a:r>
              <a:rPr lang="en-SE" sz="1600" b="1" i="1" dirty="0">
                <a:solidFill>
                  <a:schemeClr val="tx2">
                    <a:lumMod val="75000"/>
                    <a:lumOff val="25000"/>
                  </a:schemeClr>
                </a:solidFill>
              </a:rPr>
              <a:t>Message: A very simplified drawing of the infrastructure needed for a liquid cooled power-dense AI datacenters shows that is a bit larger </a:t>
            </a:r>
            <a:r>
              <a:rPr lang="en-GB" sz="1600" b="1" i="1" dirty="0">
                <a:solidFill>
                  <a:schemeClr val="tx2">
                    <a:lumMod val="75000"/>
                    <a:lumOff val="25000"/>
                  </a:schemeClr>
                </a:solidFill>
              </a:rPr>
              <a:t>in</a:t>
            </a:r>
            <a:r>
              <a:rPr lang="en-SE" sz="1600" b="1" i="1" dirty="0">
                <a:solidFill>
                  <a:schemeClr val="tx2">
                    <a:lumMod val="75000"/>
                    <a:lumOff val="25000"/>
                  </a:schemeClr>
                </a:solidFill>
              </a:rPr>
              <a:t> size but for at least 10-fold more IT capacity. The facility hardware need to operate at higher voltage 800 VDC, need liquid cooling and more power distribution equipment. </a:t>
            </a:r>
            <a:r>
              <a:rPr lang="en-GB" sz="1600" b="1" i="1" dirty="0">
                <a:solidFill>
                  <a:schemeClr val="tx2">
                    <a:lumMod val="75000"/>
                    <a:lumOff val="25000"/>
                  </a:schemeClr>
                </a:solidFill>
              </a:rPr>
              <a:t>The requirement to place many GPUs in close proximity drives higher micro-processor density within individual servers and racks, leading to more compact and power-intensive data </a:t>
            </a:r>
            <a:r>
              <a:rPr lang="en-GB" sz="1600" b="1" i="1" dirty="0" err="1">
                <a:solidFill>
                  <a:schemeClr val="tx2">
                    <a:lumMod val="75000"/>
                    <a:lumOff val="25000"/>
                  </a:schemeClr>
                </a:solidFill>
              </a:rPr>
              <a:t>center</a:t>
            </a:r>
            <a:r>
              <a:rPr lang="en-GB" sz="1600" b="1" i="1" dirty="0">
                <a:solidFill>
                  <a:schemeClr val="tx2">
                    <a:lumMod val="75000"/>
                    <a:lumOff val="25000"/>
                  </a:schemeClr>
                </a:solidFill>
              </a:rPr>
              <a:t> designs.</a:t>
            </a:r>
            <a:endParaRPr lang="en-SE" sz="1600" b="1" i="1" dirty="0">
              <a:solidFill>
                <a:schemeClr val="tx2">
                  <a:lumMod val="75000"/>
                  <a:lumOff val="25000"/>
                </a:schemeClr>
              </a:solidFill>
            </a:endParaRPr>
          </a:p>
          <a:p>
            <a:endParaRPr lang="en-SE" sz="1600" b="1" i="1" dirty="0">
              <a:solidFill>
                <a:schemeClr val="tx2">
                  <a:lumMod val="75000"/>
                  <a:lumOff val="25000"/>
                </a:schemeClr>
              </a:solidFill>
            </a:endParaRPr>
          </a:p>
          <a:p>
            <a:r>
              <a:rPr lang="en-SE" sz="1600" b="1" i="1" dirty="0">
                <a:solidFill>
                  <a:schemeClr val="tx2">
                    <a:lumMod val="75000"/>
                    <a:lumOff val="25000"/>
                  </a:schemeClr>
                </a:solidFill>
              </a:rPr>
              <a:t>Important is that liquid cooling is glycole, hydro-carbons or esters as liquids in closed loops. Water is only used in the cooling towers and humidifiers. If free air cooling is used in norther Europe the energy efficiency is better (lower PUE). The chillers can be removed and heat pumps make no sense but the ERE, Energy Reuse Effectiveness </a:t>
            </a:r>
            <a:r>
              <a:rPr lang="en-GB" sz="1600" b="1" i="1" dirty="0">
                <a:solidFill>
                  <a:schemeClr val="tx2">
                    <a:lumMod val="75000"/>
                    <a:lumOff val="25000"/>
                  </a:schemeClr>
                </a:solidFill>
              </a:rPr>
              <a:t>is worse.</a:t>
            </a:r>
            <a:endParaRPr lang="en-SE" sz="1600" dirty="0"/>
          </a:p>
        </p:txBody>
      </p:sp>
      <p:sp>
        <p:nvSpPr>
          <p:cNvPr id="4" name="Slide Number Placeholder 3">
            <a:extLst>
              <a:ext uri="{FF2B5EF4-FFF2-40B4-BE49-F238E27FC236}">
                <a16:creationId xmlns:a16="http://schemas.microsoft.com/office/drawing/2014/main" id="{6710A594-F225-D2E5-F939-E0435D6849CE}"/>
              </a:ext>
            </a:extLst>
          </p:cNvPr>
          <p:cNvSpPr>
            <a:spLocks noGrp="1"/>
          </p:cNvSpPr>
          <p:nvPr>
            <p:ph type="sldNum" sz="quarter" idx="5"/>
          </p:nvPr>
        </p:nvSpPr>
        <p:spPr/>
        <p:txBody>
          <a:bodyPr/>
          <a:lstStyle/>
          <a:p>
            <a:fld id="{BC6AB87B-DAA6-F84C-8D88-E795E7D01E10}" type="slidenum">
              <a:rPr lang="en-SE" smtClean="0"/>
              <a:t>15</a:t>
            </a:fld>
            <a:endParaRPr lang="en-SE"/>
          </a:p>
        </p:txBody>
      </p:sp>
      <p:sp>
        <p:nvSpPr>
          <p:cNvPr id="5" name="Date Placeholder 4">
            <a:extLst>
              <a:ext uri="{FF2B5EF4-FFF2-40B4-BE49-F238E27FC236}">
                <a16:creationId xmlns:a16="http://schemas.microsoft.com/office/drawing/2014/main" id="{0605D1A1-632A-4A54-56CA-15B2DCAE0AA8}"/>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A6FB09F6-13F7-F23F-1076-CCC856C30CE8}"/>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F74B1B86-7FA0-C01F-8E99-60BC0E5EDEF7}"/>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2512835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600" b="1" i="1" dirty="0">
                <a:solidFill>
                  <a:schemeClr val="tx2">
                    <a:lumMod val="75000"/>
                    <a:lumOff val="25000"/>
                  </a:schemeClr>
                </a:solidFill>
              </a:rPr>
              <a:t>Message: In the Nordics and other places with district heating networks a popular method is to add energy and use heat pumps to upgrade heat for the energy network. This works especially well when there is no other more efficient heat source. </a:t>
            </a:r>
          </a:p>
          <a:p>
            <a:endParaRPr lang="en-SE" sz="1600" b="1" i="1" dirty="0">
              <a:solidFill>
                <a:schemeClr val="tx2">
                  <a:lumMod val="75000"/>
                  <a:lumOff val="25000"/>
                </a:schemeClr>
              </a:solidFill>
            </a:endParaRPr>
          </a:p>
          <a:p>
            <a:r>
              <a:rPr lang="en-SE" sz="1600" b="1" i="1" dirty="0">
                <a:solidFill>
                  <a:schemeClr val="tx2">
                    <a:lumMod val="75000"/>
                    <a:lumOff val="25000"/>
                  </a:schemeClr>
                </a:solidFill>
              </a:rPr>
              <a:t>The question is if there is any other possible use cases and there is. We don’t have to blindly look at only district heating. Used as is without heat pumps have a number of potential use cases like greenhouses, wood pellet drying, protein production. Alternative to heat pumps are fuel cells for areas with excess gas to upgrade the heat. There are also opportunities in water treatment, on-site cooling and heat production, solar reflectors and many more.</a:t>
            </a:r>
            <a:endParaRPr lang="en-SE" sz="1600" dirty="0"/>
          </a:p>
        </p:txBody>
      </p:sp>
      <p:sp>
        <p:nvSpPr>
          <p:cNvPr id="4" name="Slide Number Placeholder 3"/>
          <p:cNvSpPr>
            <a:spLocks noGrp="1"/>
          </p:cNvSpPr>
          <p:nvPr>
            <p:ph type="sldNum" sz="quarter" idx="5"/>
          </p:nvPr>
        </p:nvSpPr>
        <p:spPr/>
        <p:txBody>
          <a:bodyPr/>
          <a:lstStyle/>
          <a:p>
            <a:fld id="{BC6AB87B-DAA6-F84C-8D88-E795E7D01E10}" type="slidenum">
              <a:rPr lang="en-SE" smtClean="0"/>
              <a:t>16</a:t>
            </a:fld>
            <a:endParaRPr lang="en-SE"/>
          </a:p>
        </p:txBody>
      </p:sp>
      <p:sp>
        <p:nvSpPr>
          <p:cNvPr id="5" name="Date Placeholder 4">
            <a:extLst>
              <a:ext uri="{FF2B5EF4-FFF2-40B4-BE49-F238E27FC236}">
                <a16:creationId xmlns:a16="http://schemas.microsoft.com/office/drawing/2014/main" id="{F7E7927A-6D94-593E-2BC7-EC89C144824F}"/>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D502C33F-BF44-2467-D6DE-644B653F7898}"/>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33B674E9-1A02-DCC2-6B90-42010900C803}"/>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324833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569913"/>
            <a:ext cx="5486400" cy="3086100"/>
          </a:xfrm>
        </p:spPr>
      </p:sp>
      <p:sp>
        <p:nvSpPr>
          <p:cNvPr id="4" name="Platshållare för bildnummer 3"/>
          <p:cNvSpPr>
            <a:spLocks noGrp="1"/>
          </p:cNvSpPr>
          <p:nvPr>
            <p:ph type="sldNum" sz="quarter" idx="5"/>
          </p:nvPr>
        </p:nvSpPr>
        <p:spPr/>
        <p:txBody>
          <a:bodyPr/>
          <a:lstStyle/>
          <a:p>
            <a:fld id="{27F982C5-7E37-5C4D-97D7-010A44D02F0B}" type="slidenum">
              <a:rPr lang="sv-SE" smtClean="0"/>
              <a:t>17</a:t>
            </a:fld>
            <a:endParaRPr lang="sv-SE"/>
          </a:p>
        </p:txBody>
      </p:sp>
      <p:sp>
        <p:nvSpPr>
          <p:cNvPr id="6" name="Notes Placeholder 5">
            <a:extLst>
              <a:ext uri="{FF2B5EF4-FFF2-40B4-BE49-F238E27FC236}">
                <a16:creationId xmlns:a16="http://schemas.microsoft.com/office/drawing/2014/main" id="{B85938A7-93D8-22D5-5039-76B0731608C2}"/>
              </a:ext>
            </a:extLst>
          </p:cNvPr>
          <p:cNvSpPr>
            <a:spLocks noGrp="1"/>
          </p:cNvSpPr>
          <p:nvPr>
            <p:ph type="body" idx="1"/>
          </p:nvPr>
        </p:nvSpPr>
        <p:spPr>
          <a:xfrm>
            <a:off x="685800" y="3855720"/>
            <a:ext cx="5486400" cy="4199709"/>
          </a:xfrm>
        </p:spPr>
        <p:txBody>
          <a:bodyPr/>
          <a:lstStyle/>
          <a:p>
            <a:r>
              <a:rPr lang="en-SE" sz="1600" b="1" i="1" dirty="0">
                <a:solidFill>
                  <a:schemeClr val="tx2">
                    <a:lumMod val="75000"/>
                    <a:lumOff val="25000"/>
                  </a:schemeClr>
                </a:solidFill>
              </a:rPr>
              <a:t>Message: A greenhouse is one example of excess heat reuse as is without upgrading the temperature. This model shows that for a 3000 sqm greenhouse a saving of about 500 tonCO2eq can be saved yearly.</a:t>
            </a:r>
          </a:p>
          <a:p>
            <a:r>
              <a:rPr lang="en-SE" sz="1600" b="1" i="1" dirty="0">
                <a:solidFill>
                  <a:schemeClr val="tx2">
                    <a:lumMod val="75000"/>
                    <a:lumOff val="25000"/>
                  </a:schemeClr>
                </a:solidFill>
              </a:rPr>
              <a:t>Similar models exist for other use cases like mealworm farming, wood chip drying or black fly farming.</a:t>
            </a:r>
            <a:endParaRPr lang="en-SE" sz="1600" dirty="0"/>
          </a:p>
        </p:txBody>
      </p:sp>
      <p:sp>
        <p:nvSpPr>
          <p:cNvPr id="7" name="Date Placeholder 4">
            <a:extLst>
              <a:ext uri="{FF2B5EF4-FFF2-40B4-BE49-F238E27FC236}">
                <a16:creationId xmlns:a16="http://schemas.microsoft.com/office/drawing/2014/main" id="{FFAC29A0-FBCB-12C7-7B6B-240B65328347}"/>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8" name="TextBox 7">
            <a:extLst>
              <a:ext uri="{FF2B5EF4-FFF2-40B4-BE49-F238E27FC236}">
                <a16:creationId xmlns:a16="http://schemas.microsoft.com/office/drawing/2014/main" id="{E9EA5957-150C-C213-53C6-6BFDA5F171B6}"/>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9" name="TextBox 8">
            <a:extLst>
              <a:ext uri="{FF2B5EF4-FFF2-40B4-BE49-F238E27FC236}">
                <a16:creationId xmlns:a16="http://schemas.microsoft.com/office/drawing/2014/main" id="{B2E19B8C-AE9F-4E21-A8FD-291DD1096FA3}"/>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3759373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9913"/>
            <a:ext cx="5486400" cy="3086100"/>
          </a:xfrm>
        </p:spPr>
      </p:sp>
      <p:sp>
        <p:nvSpPr>
          <p:cNvPr id="4" name="Slide Number Placeholder 3"/>
          <p:cNvSpPr>
            <a:spLocks noGrp="1"/>
          </p:cNvSpPr>
          <p:nvPr>
            <p:ph type="sldNum" sz="quarter" idx="5"/>
          </p:nvPr>
        </p:nvSpPr>
        <p:spPr/>
        <p:txBody>
          <a:bodyPr/>
          <a:lstStyle/>
          <a:p>
            <a:fld id="{BC6AB87B-DAA6-F84C-8D88-E795E7D01E10}" type="slidenum">
              <a:rPr lang="en-SE" smtClean="0"/>
              <a:t>18</a:t>
            </a:fld>
            <a:endParaRPr lang="en-SE"/>
          </a:p>
        </p:txBody>
      </p:sp>
      <p:sp>
        <p:nvSpPr>
          <p:cNvPr id="5" name="Notes Placeholder 2">
            <a:extLst>
              <a:ext uri="{FF2B5EF4-FFF2-40B4-BE49-F238E27FC236}">
                <a16:creationId xmlns:a16="http://schemas.microsoft.com/office/drawing/2014/main" id="{54DA60EA-673E-EBA9-F426-4590597D48DE}"/>
              </a:ext>
            </a:extLst>
          </p:cNvPr>
          <p:cNvSpPr txBox="1">
            <a:spLocks/>
          </p:cNvSpPr>
          <p:nvPr/>
        </p:nvSpPr>
        <p:spPr>
          <a:xfrm>
            <a:off x="685800" y="3855720"/>
            <a:ext cx="5486400" cy="414528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SE" sz="1600" b="1" i="1" dirty="0">
                <a:solidFill>
                  <a:schemeClr val="tx2">
                    <a:lumMod val="75000"/>
                    <a:lumOff val="25000"/>
                  </a:schemeClr>
                </a:solidFill>
              </a:rPr>
              <a:t>Message: A data center can support the power grid in a couple ways and be active on different frquency markets. It can also support the grid by beeing a good neigbour. First it can peak shave and stay under a max power draw using algoritmic measures or battery capacity. Second it can adapt to the pricing models and do energy arbitrage. Fill the batteries when prices are low and use batteries when prices are hig, It can also be active on some of the frquency market using its battery capacity. All actions require investments and need a business models or incentive models to be worth while for the operators.</a:t>
            </a:r>
            <a:endParaRPr lang="en-SE" sz="1600" dirty="0"/>
          </a:p>
        </p:txBody>
      </p:sp>
      <p:sp>
        <p:nvSpPr>
          <p:cNvPr id="9" name="Date Placeholder 4">
            <a:extLst>
              <a:ext uri="{FF2B5EF4-FFF2-40B4-BE49-F238E27FC236}">
                <a16:creationId xmlns:a16="http://schemas.microsoft.com/office/drawing/2014/main" id="{7F723E69-A96A-7A05-DD25-49A7CE4D726F}"/>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10" name="TextBox 9">
            <a:extLst>
              <a:ext uri="{FF2B5EF4-FFF2-40B4-BE49-F238E27FC236}">
                <a16:creationId xmlns:a16="http://schemas.microsoft.com/office/drawing/2014/main" id="{DA342634-D05B-BF4D-E326-D227E1A76825}"/>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11" name="TextBox 10">
            <a:extLst>
              <a:ext uri="{FF2B5EF4-FFF2-40B4-BE49-F238E27FC236}">
                <a16:creationId xmlns:a16="http://schemas.microsoft.com/office/drawing/2014/main" id="{0259D11E-4C67-10B6-F4A7-8B02D33B6AC1}"/>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124260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u="none" dirty="0">
                <a:solidFill>
                  <a:schemeClr val="accent4">
                    <a:lumMod val="75000"/>
                  </a:schemeClr>
                </a:solidFill>
                <a:ea typeface="Source Sans 3" pitchFamily="34" charset="-122"/>
                <a:cs typeface="Source Sans 3" pitchFamily="34" charset="-120"/>
              </a:rPr>
              <a:t>Message: It is important to look at sustainability from a holistic perspective: A truly sustainable facility achieves performance, resilience, and responsibility - delivering seamless operations whilst </a:t>
            </a:r>
            <a:r>
              <a:rPr lang="en-US" sz="1600" b="1" i="1" u="none" dirty="0" err="1">
                <a:solidFill>
                  <a:schemeClr val="accent4">
                    <a:lumMod val="75000"/>
                  </a:schemeClr>
                </a:solidFill>
                <a:ea typeface="Source Sans 3" pitchFamily="34" charset="-122"/>
                <a:cs typeface="Source Sans 3" pitchFamily="34" charset="-120"/>
              </a:rPr>
              <a:t>minimising</a:t>
            </a:r>
            <a:r>
              <a:rPr lang="en-US" sz="1600" b="1" i="1" u="none" dirty="0">
                <a:solidFill>
                  <a:schemeClr val="accent4">
                    <a:lumMod val="75000"/>
                  </a:schemeClr>
                </a:solidFill>
                <a:ea typeface="Source Sans 3" pitchFamily="34" charset="-122"/>
                <a:cs typeface="Source Sans 3" pitchFamily="34" charset="-120"/>
              </a:rPr>
              <a:t> carbon footprint, resource use and ecological impact. It also enable heat reuse and</a:t>
            </a:r>
            <a:r>
              <a:rPr lang="en-US" sz="1600" b="1" i="1" dirty="0">
                <a:solidFill>
                  <a:schemeClr val="accent4">
                    <a:lumMod val="75000"/>
                  </a:schemeClr>
                </a:solidFill>
              </a:rPr>
              <a:t> </a:t>
            </a:r>
            <a:r>
              <a:rPr lang="en-US" sz="1600" b="1" i="1" dirty="0">
                <a:solidFill>
                  <a:schemeClr val="accent4">
                    <a:lumMod val="75000"/>
                  </a:schemeClr>
                </a:solidFill>
                <a:ea typeface="Source Sans 3" pitchFamily="34" charset="-122"/>
                <a:cs typeface="Source Sans 3" pitchFamily="34" charset="-120"/>
              </a:rPr>
              <a:t>support of the energy grids.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accent4">
                  <a:lumMod val="75000"/>
                </a:schemeClr>
              </a:solidFill>
              <a:ea typeface="Source Sans 3"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dirty="0">
                <a:solidFill>
                  <a:schemeClr val="accent4">
                    <a:lumMod val="75000"/>
                  </a:schemeClr>
                </a:solidFill>
              </a:rPr>
              <a:t>Key Performance Indicators</a:t>
            </a:r>
            <a:endParaRPr lang="en-US" sz="1600" b="1" i="1" dirty="0">
              <a:solidFill>
                <a:schemeClr val="accent4">
                  <a:lumMod val="75000"/>
                </a:schemeClr>
              </a:solidFill>
              <a:ea typeface="Source Sans 3" pitchFamily="34"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1" dirty="0">
                <a:solidFill>
                  <a:schemeClr val="accent4">
                    <a:lumMod val="75000"/>
                  </a:schemeClr>
                </a:solidFill>
              </a:rPr>
              <a:t>Power Usage Effectiveness (EN 50600‐4‐2): Total facility energy / IT equipment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1" dirty="0">
                <a:solidFill>
                  <a:schemeClr val="accent4">
                    <a:lumMod val="75000"/>
                  </a:schemeClr>
                </a:solidFill>
              </a:rPr>
              <a:t>CUE: CO₂ emissions / IT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1" dirty="0">
                <a:solidFill>
                  <a:schemeClr val="accent4">
                    <a:lumMod val="75000"/>
                  </a:schemeClr>
                </a:solidFill>
              </a:rPr>
              <a:t>Water Usage Effectiveness (EN 50600‐4‐9 : Liters / IT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i="1" dirty="0">
                <a:solidFill>
                  <a:schemeClr val="accent4">
                    <a:lumMod val="75000"/>
                  </a:schemeClr>
                </a:solidFill>
              </a:rPr>
              <a:t>Energy Reuse Factor (EN‐50600‐4‐6): : Reused energy / total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i="1"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E" sz="1600" dirty="0">
              <a:solidFill>
                <a:schemeClr val="accent4">
                  <a:lumMod val="75000"/>
                </a:schemeClr>
              </a:solidFill>
            </a:endParaRPr>
          </a:p>
        </p:txBody>
      </p:sp>
      <p:sp>
        <p:nvSpPr>
          <p:cNvPr id="4" name="Slide Number Placeholder 3"/>
          <p:cNvSpPr>
            <a:spLocks noGrp="1"/>
          </p:cNvSpPr>
          <p:nvPr>
            <p:ph type="sldNum" sz="quarter" idx="5"/>
          </p:nvPr>
        </p:nvSpPr>
        <p:spPr/>
        <p:txBody>
          <a:bodyPr/>
          <a:lstStyle/>
          <a:p>
            <a:fld id="{BC6AB87B-DAA6-F84C-8D88-E795E7D01E10}" type="slidenum">
              <a:rPr lang="en-SE" smtClean="0"/>
              <a:t>19</a:t>
            </a:fld>
            <a:endParaRPr lang="en-SE"/>
          </a:p>
        </p:txBody>
      </p:sp>
      <p:sp>
        <p:nvSpPr>
          <p:cNvPr id="5" name="Date Placeholder 4">
            <a:extLst>
              <a:ext uri="{FF2B5EF4-FFF2-40B4-BE49-F238E27FC236}">
                <a16:creationId xmlns:a16="http://schemas.microsoft.com/office/drawing/2014/main" id="{A34CB411-7157-84A0-5B08-5295C2463E83}"/>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325E984C-AAEA-6603-1093-913B6492A02D}"/>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EDB7E173-D5FC-35F8-3CD6-A4315C4204A1}"/>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427072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i="1" noProof="0" dirty="0">
                <a:solidFill>
                  <a:schemeClr val="tx2">
                    <a:lumMod val="75000"/>
                    <a:lumOff val="25000"/>
                  </a:schemeClr>
                </a:solidFill>
              </a:rPr>
              <a:t>Message: The impact of data centres is visible by the general public now. It is even coming into the minds of comic strip makers. </a:t>
            </a:r>
          </a:p>
          <a:p>
            <a:endParaRPr lang="en-GB" sz="1600" b="1" i="1" noProof="0" dirty="0">
              <a:solidFill>
                <a:schemeClr val="tx2">
                  <a:lumMod val="75000"/>
                  <a:lumOff val="25000"/>
                </a:schemeClr>
              </a:solidFill>
            </a:endParaRPr>
          </a:p>
          <a:p>
            <a:r>
              <a:rPr lang="en-GB" sz="1600" b="1" i="1" noProof="0" dirty="0">
                <a:solidFill>
                  <a:schemeClr val="tx2">
                    <a:lumMod val="75000"/>
                    <a:lumOff val="25000"/>
                  </a:schemeClr>
                </a:solidFill>
              </a:rPr>
              <a:t>It will be important that the discussion is based on facts since we rely on data </a:t>
            </a:r>
            <a:r>
              <a:rPr lang="en-GB" sz="1600" b="1" i="1" noProof="0" dirty="0" err="1">
                <a:solidFill>
                  <a:schemeClr val="tx2">
                    <a:lumMod val="75000"/>
                    <a:lumOff val="25000"/>
                  </a:schemeClr>
                </a:solidFill>
              </a:rPr>
              <a:t>centers</a:t>
            </a:r>
            <a:r>
              <a:rPr lang="en-GB" sz="1600" b="1" i="1" noProof="0" dirty="0">
                <a:solidFill>
                  <a:schemeClr val="tx2">
                    <a:lumMod val="75000"/>
                    <a:lumOff val="25000"/>
                  </a:schemeClr>
                </a:solidFill>
              </a:rPr>
              <a:t> for our daily life and the society would stop if they are turned off.</a:t>
            </a:r>
            <a:endParaRPr lang="en-GB" sz="1600" noProof="0" dirty="0"/>
          </a:p>
        </p:txBody>
      </p:sp>
      <p:sp>
        <p:nvSpPr>
          <p:cNvPr id="4" name="Slide Number Placeholder 3"/>
          <p:cNvSpPr>
            <a:spLocks noGrp="1"/>
          </p:cNvSpPr>
          <p:nvPr>
            <p:ph type="sldNum" sz="quarter" idx="5"/>
          </p:nvPr>
        </p:nvSpPr>
        <p:spPr/>
        <p:txBody>
          <a:bodyPr/>
          <a:lstStyle/>
          <a:p>
            <a:fld id="{BC6AB87B-DAA6-F84C-8D88-E795E7D01E10}" type="slidenum">
              <a:rPr lang="en-SE" smtClean="0"/>
              <a:t>2</a:t>
            </a:fld>
            <a:endParaRPr lang="en-SE"/>
          </a:p>
        </p:txBody>
      </p:sp>
      <p:sp>
        <p:nvSpPr>
          <p:cNvPr id="5" name="Date Placeholder 4">
            <a:extLst>
              <a:ext uri="{FF2B5EF4-FFF2-40B4-BE49-F238E27FC236}">
                <a16:creationId xmlns:a16="http://schemas.microsoft.com/office/drawing/2014/main" id="{2D2E8267-3C68-71A7-3F35-9CFCA2CBB212}"/>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15B4484A-0914-DF55-05BC-81DAA96E7446}"/>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C3F64A62-D190-470B-57FF-5313B1F65395}"/>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357645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9913"/>
            <a:ext cx="5486400" cy="3086100"/>
          </a:xfrm>
        </p:spPr>
      </p:sp>
      <p:sp>
        <p:nvSpPr>
          <p:cNvPr id="3" name="Notes Placeholder 2"/>
          <p:cNvSpPr>
            <a:spLocks noGrp="1"/>
          </p:cNvSpPr>
          <p:nvPr>
            <p:ph type="body" idx="1"/>
          </p:nvPr>
        </p:nvSpPr>
        <p:spPr>
          <a:xfrm>
            <a:off x="685800" y="3825240"/>
            <a:ext cx="5486400" cy="4175760"/>
          </a:xfrm>
        </p:spPr>
        <p:txBody>
          <a:bodyPr/>
          <a:lstStyle/>
          <a:p>
            <a:r>
              <a:rPr lang="en-US" sz="1400" b="1" i="1" dirty="0">
                <a:solidFill>
                  <a:schemeClr val="accent4">
                    <a:lumMod val="75000"/>
                  </a:schemeClr>
                </a:solidFill>
              </a:rPr>
              <a:t>The European Union has established a robust policy frame-work to enhance the energy performance and sustainability of data </a:t>
            </a:r>
            <a:r>
              <a:rPr lang="en-US" sz="1400" b="1" i="1" dirty="0" err="1">
                <a:solidFill>
                  <a:schemeClr val="accent4">
                    <a:lumMod val="75000"/>
                  </a:schemeClr>
                </a:solidFill>
              </a:rPr>
              <a:t>centres</a:t>
            </a:r>
            <a:r>
              <a:rPr lang="en-US" sz="1400" b="1" i="1" dirty="0">
                <a:solidFill>
                  <a:schemeClr val="accent4">
                    <a:lumMod val="75000"/>
                  </a:schemeClr>
                </a:solidFill>
              </a:rPr>
              <a:t>. Central to this effort is Directive 2023/1791, complemented by Delegated Regulation (EU) 2024/1364. These regulations mandate that all data </a:t>
            </a:r>
            <a:r>
              <a:rPr lang="en-US" sz="1400" b="1" i="1" dirty="0" err="1">
                <a:solidFill>
                  <a:schemeClr val="accent4">
                    <a:lumMod val="75000"/>
                  </a:schemeClr>
                </a:solidFill>
              </a:rPr>
              <a:t>centres</a:t>
            </a:r>
            <a:r>
              <a:rPr lang="en-US" sz="1400" b="1" i="1" dirty="0">
                <a:solidFill>
                  <a:schemeClr val="accent4">
                    <a:lumMod val="75000"/>
                  </a:schemeClr>
                </a:solidFill>
              </a:rPr>
              <a:t> with an installed IT power demand of at least 500 kW must report key performance indicators (KPIs) related to energy and resource efficiency. </a:t>
            </a:r>
          </a:p>
          <a:p>
            <a:endParaRPr lang="en-US" sz="1400" b="1" i="1" dirty="0">
              <a:solidFill>
                <a:schemeClr val="accent4">
                  <a:lumMod val="75000"/>
                </a:schemeClr>
              </a:solidFill>
            </a:endParaRPr>
          </a:p>
          <a:p>
            <a:r>
              <a:rPr lang="en-US" sz="1400" b="1" i="1" dirty="0">
                <a:solidFill>
                  <a:schemeClr val="accent4">
                    <a:lumMod val="75000"/>
                  </a:schemeClr>
                </a:solidFill>
              </a:rPr>
              <a:t>The overarching goals are to assess and improve the energy efficiency of data </a:t>
            </a:r>
            <a:r>
              <a:rPr lang="en-US" sz="1400" b="1" i="1" dirty="0" err="1">
                <a:solidFill>
                  <a:schemeClr val="accent4">
                    <a:lumMod val="75000"/>
                  </a:schemeClr>
                </a:solidFill>
              </a:rPr>
              <a:t>centres</a:t>
            </a:r>
            <a:r>
              <a:rPr lang="en-US" sz="1400" b="1" i="1" dirty="0">
                <a:solidFill>
                  <a:schemeClr val="accent4">
                    <a:lumMod val="75000"/>
                  </a:schemeClr>
                </a:solidFill>
              </a:rPr>
              <a:t>, support the EU Green Deal, and align with the Digital Decade targets, which aim for climate-neutral data </a:t>
            </a:r>
            <a:r>
              <a:rPr lang="en-US" sz="1400" b="1" i="1" dirty="0" err="1">
                <a:solidFill>
                  <a:schemeClr val="accent4">
                    <a:lumMod val="75000"/>
                  </a:schemeClr>
                </a:solidFill>
              </a:rPr>
              <a:t>centres</a:t>
            </a:r>
            <a:r>
              <a:rPr lang="en-US" sz="1400" b="1" i="1" dirty="0">
                <a:solidFill>
                  <a:schemeClr val="accent4">
                    <a:lumMod val="75000"/>
                  </a:schemeClr>
                </a:solidFill>
              </a:rPr>
              <a:t> by 2030. The directive also seeks to standardize data collection across Member States, enhance transparency, and foster a culture of continuous improvement. By implementing these measures, the EU aims to reduce the environmental impact of digital infrastructure while maintaining competitiveness and innovation in the sector.
</a:t>
            </a:r>
          </a:p>
        </p:txBody>
      </p:sp>
      <p:sp>
        <p:nvSpPr>
          <p:cNvPr id="4" name="Slide Number Placeholder 3"/>
          <p:cNvSpPr>
            <a:spLocks noGrp="1"/>
          </p:cNvSpPr>
          <p:nvPr>
            <p:ph type="sldNum" sz="quarter" idx="5"/>
          </p:nvPr>
        </p:nvSpPr>
        <p:spPr/>
        <p:txBody>
          <a:bodyPr/>
          <a:lstStyle/>
          <a:p>
            <a:fld id="{27683B1E-D691-45FC-AFE4-1869DC341E78}" type="slidenum">
              <a:t>20</a:t>
            </a:fld>
            <a:endParaRPr lang="en-US"/>
          </a:p>
        </p:txBody>
      </p:sp>
      <p:sp>
        <p:nvSpPr>
          <p:cNvPr id="5" name="Date Placeholder 4">
            <a:extLst>
              <a:ext uri="{FF2B5EF4-FFF2-40B4-BE49-F238E27FC236}">
                <a16:creationId xmlns:a16="http://schemas.microsoft.com/office/drawing/2014/main" id="{A11CE832-1D9E-6FE8-7AE7-3D7476A50C40}"/>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BE13D00A-54F3-FC0A-87BA-36BC5E4C5DF9}"/>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FF742A8F-B96B-631B-867C-04F30F8CFCDD}"/>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1900364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9913"/>
            <a:ext cx="5486400" cy="3086100"/>
          </a:xfrm>
        </p:spPr>
      </p:sp>
      <p:sp>
        <p:nvSpPr>
          <p:cNvPr id="3" name="Notes Placeholder 2"/>
          <p:cNvSpPr>
            <a:spLocks noGrp="1"/>
          </p:cNvSpPr>
          <p:nvPr>
            <p:ph type="body" idx="1"/>
          </p:nvPr>
        </p:nvSpPr>
        <p:spPr>
          <a:xfrm>
            <a:off x="685800" y="3686493"/>
            <a:ext cx="5626099" cy="4124007"/>
          </a:xfrm>
        </p:spPr>
        <p:txBody>
          <a:bodyPr/>
          <a:lstStyle/>
          <a:p>
            <a:r>
              <a:rPr lang="en-US" sz="1400" b="1" i="1" dirty="0">
                <a:solidFill>
                  <a:schemeClr val="accent4">
                    <a:lumMod val="75000"/>
                  </a:schemeClr>
                </a:solidFill>
              </a:rPr>
              <a:t>Looking ahead, the EC wants to implement transformative measures to further enhance the sustainability of data </a:t>
            </a:r>
            <a:r>
              <a:rPr lang="en-US" sz="1400" b="1" i="1" dirty="0" err="1">
                <a:solidFill>
                  <a:schemeClr val="accent4">
                    <a:lumMod val="75000"/>
                  </a:schemeClr>
                </a:solidFill>
              </a:rPr>
              <a:t>centres</a:t>
            </a:r>
            <a:r>
              <a:rPr lang="en-US" sz="1400" b="1" i="1" dirty="0">
                <a:solidFill>
                  <a:schemeClr val="accent4">
                    <a:lumMod val="75000"/>
                  </a:schemeClr>
                </a:solidFill>
              </a:rPr>
              <a:t>. One of the key initiatives is the introduction of Minimum Performance Standards (MPS) by 2030. These include an operational PUE of less than 1.5 for existing data </a:t>
            </a:r>
            <a:r>
              <a:rPr lang="en-US" sz="1400" b="1" i="1" dirty="0" err="1">
                <a:solidFill>
                  <a:schemeClr val="accent4">
                    <a:lumMod val="75000"/>
                  </a:schemeClr>
                </a:solidFill>
              </a:rPr>
              <a:t>centres</a:t>
            </a:r>
            <a:r>
              <a:rPr lang="en-US" sz="1400" b="1" i="1" dirty="0">
                <a:solidFill>
                  <a:schemeClr val="accent4">
                    <a:lumMod val="75000"/>
                  </a:schemeClr>
                </a:solidFill>
              </a:rPr>
              <a:t>, a design PUE of less than 1.3 for new </a:t>
            </a:r>
            <a:r>
              <a:rPr lang="en-US" sz="1400" b="1" i="1" dirty="0" err="1">
                <a:solidFill>
                  <a:schemeClr val="accent4">
                    <a:lumMod val="75000"/>
                  </a:schemeClr>
                </a:solidFill>
              </a:rPr>
              <a:t>centres</a:t>
            </a:r>
            <a:r>
              <a:rPr lang="en-US" sz="1400" b="1" i="1" dirty="0">
                <a:solidFill>
                  <a:schemeClr val="accent4">
                    <a:lumMod val="75000"/>
                  </a:schemeClr>
                </a:solidFill>
              </a:rPr>
              <a:t>, and an operational PUE of less than 1.4 within three years of commissioning. Additionally, a WUE threshold of less than 0.4 m³/MWh and a 100% renewable energy usage target are proposed. </a:t>
            </a:r>
          </a:p>
          <a:p>
            <a:endParaRPr lang="en-US" sz="1400" b="1" i="1" dirty="0">
              <a:solidFill>
                <a:schemeClr val="accent4">
                  <a:lumMod val="75000"/>
                </a:schemeClr>
              </a:solidFill>
            </a:endParaRPr>
          </a:p>
          <a:p>
            <a:r>
              <a:rPr lang="en-US" sz="1400" b="1" i="1" dirty="0">
                <a:solidFill>
                  <a:schemeClr val="accent4">
                    <a:lumMod val="75000"/>
                  </a:schemeClr>
                </a:solidFill>
              </a:rPr>
              <a:t>Complementing these standards is the development of an EU-wide sustainability label, designed as a multi-criteria rating scheme. This label will provide transparency and comparability across facilities, encouraging market-driven improvements. The label includes indicators such as PUE, WUE, REF, and ERF, along with contextual data on energy sourcing, water use, and circularity measures. These initiatives aim to create a level playing field, drive innovation, and support the EU’s climate neutrality objectives.</a:t>
            </a:r>
          </a:p>
        </p:txBody>
      </p:sp>
      <p:sp>
        <p:nvSpPr>
          <p:cNvPr id="4" name="Slide Number Placeholder 3"/>
          <p:cNvSpPr>
            <a:spLocks noGrp="1"/>
          </p:cNvSpPr>
          <p:nvPr>
            <p:ph type="sldNum" sz="quarter" idx="5"/>
          </p:nvPr>
        </p:nvSpPr>
        <p:spPr/>
        <p:txBody>
          <a:bodyPr/>
          <a:lstStyle/>
          <a:p>
            <a:fld id="{27683B1E-D691-45FC-AFE4-1869DC341E78}" type="slidenum">
              <a:t>21</a:t>
            </a:fld>
            <a:endParaRPr lang="en-US"/>
          </a:p>
        </p:txBody>
      </p:sp>
      <p:sp>
        <p:nvSpPr>
          <p:cNvPr id="5" name="Date Placeholder 4">
            <a:extLst>
              <a:ext uri="{FF2B5EF4-FFF2-40B4-BE49-F238E27FC236}">
                <a16:creationId xmlns:a16="http://schemas.microsoft.com/office/drawing/2014/main" id="{4CDD4CD5-4D2E-CDE0-EAB8-56013DB9E30F}"/>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6D04A4B6-C39A-538D-D4C5-714D19BBC2B4}"/>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5FBCED1C-2D60-D3AB-9848-FE1D2ABEBE9C}"/>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87739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9913"/>
            <a:ext cx="5486400" cy="3086100"/>
          </a:xfrm>
        </p:spPr>
      </p:sp>
      <p:sp>
        <p:nvSpPr>
          <p:cNvPr id="3" name="Notes Placeholder 2"/>
          <p:cNvSpPr>
            <a:spLocks noGrp="1"/>
          </p:cNvSpPr>
          <p:nvPr>
            <p:ph type="body" idx="1"/>
          </p:nvPr>
        </p:nvSpPr>
        <p:spPr>
          <a:xfrm>
            <a:off x="685800" y="3947160"/>
            <a:ext cx="5486400" cy="4053840"/>
          </a:xfrm>
        </p:spPr>
        <p:txBody>
          <a:bodyPr/>
          <a:lstStyle/>
          <a:p>
            <a:r>
              <a:rPr lang="en-GB" sz="1600" b="1" i="1" dirty="0">
                <a:solidFill>
                  <a:schemeClr val="accent4">
                    <a:lumMod val="75000"/>
                  </a:schemeClr>
                </a:solidFill>
              </a:rPr>
              <a:t>As part of the vision of making the EU an AI Continent, Europe has launched the AI Factories initiative based on Europe’s world-class network of </a:t>
            </a:r>
            <a:r>
              <a:rPr lang="en-GB" sz="1600" b="1" i="1" dirty="0" err="1">
                <a:solidFill>
                  <a:schemeClr val="accent4">
                    <a:lumMod val="75000"/>
                  </a:schemeClr>
                </a:solidFill>
              </a:rPr>
              <a:t>EuroHPC</a:t>
            </a:r>
            <a:r>
              <a:rPr lang="en-GB" sz="1600" b="1" i="1" dirty="0">
                <a:solidFill>
                  <a:schemeClr val="accent4">
                    <a:lumMod val="75000"/>
                  </a:schemeClr>
                </a:solidFill>
              </a:rPr>
              <a:t> supercomputers. At the February 2025 AI Summit of Paris, President von der Leyen launched the idea of scaling up this initiative by investing in AI </a:t>
            </a:r>
            <a:r>
              <a:rPr lang="en-GB" sz="1600" b="1" i="1" dirty="0" err="1">
                <a:solidFill>
                  <a:schemeClr val="accent4">
                    <a:lumMod val="75000"/>
                  </a:schemeClr>
                </a:solidFill>
              </a:rPr>
              <a:t>GigaFactories</a:t>
            </a:r>
            <a:r>
              <a:rPr lang="en-GB" sz="1600" b="1" i="1" dirty="0">
                <a:solidFill>
                  <a:schemeClr val="accent4">
                    <a:lumMod val="75000"/>
                  </a:schemeClr>
                </a:solidFill>
              </a:rPr>
              <a:t> (AIGFs), which was then also reflected in the Competitiveness Compass along with the AI Factories investments.</a:t>
            </a:r>
          </a:p>
          <a:p>
            <a:endParaRPr lang="en-GB" sz="1600" b="1" i="1" dirty="0">
              <a:solidFill>
                <a:schemeClr val="accent4">
                  <a:lumMod val="75000"/>
                </a:schemeClr>
              </a:solidFill>
            </a:endParaRPr>
          </a:p>
          <a:p>
            <a:r>
              <a:rPr lang="en-GB" sz="1600" b="1" i="1" dirty="0">
                <a:solidFill>
                  <a:schemeClr val="accent4">
                    <a:lumMod val="75000"/>
                  </a:schemeClr>
                </a:solidFill>
              </a:rPr>
              <a:t>The establishment of the first-ever AI </a:t>
            </a:r>
            <a:r>
              <a:rPr lang="en-GB" sz="1600" b="1" i="1" dirty="0" err="1">
                <a:solidFill>
                  <a:schemeClr val="accent4">
                    <a:lumMod val="75000"/>
                  </a:schemeClr>
                </a:solidFill>
              </a:rPr>
              <a:t>GigaFactories</a:t>
            </a:r>
            <a:r>
              <a:rPr lang="en-GB" sz="1600" b="1" i="1" dirty="0">
                <a:solidFill>
                  <a:schemeClr val="accent4">
                    <a:lumMod val="75000"/>
                  </a:schemeClr>
                </a:solidFill>
              </a:rPr>
              <a:t> on European soil will require a significant effort of investment and policy coordination, which should bring clear added value to EU competitiveness.</a:t>
            </a:r>
            <a:endParaRPr lang="en-SE" sz="1600" b="1" i="1" dirty="0">
              <a:solidFill>
                <a:schemeClr val="accent4">
                  <a:lumMod val="75000"/>
                </a:schemeClr>
              </a:solidFill>
            </a:endParaRPr>
          </a:p>
        </p:txBody>
      </p:sp>
      <p:sp>
        <p:nvSpPr>
          <p:cNvPr id="4" name="Slide Number Placeholder 3"/>
          <p:cNvSpPr>
            <a:spLocks noGrp="1"/>
          </p:cNvSpPr>
          <p:nvPr>
            <p:ph type="sldNum" sz="quarter" idx="5"/>
          </p:nvPr>
        </p:nvSpPr>
        <p:spPr/>
        <p:txBody>
          <a:bodyPr/>
          <a:lstStyle/>
          <a:p>
            <a:fld id="{BC6AB87B-DAA6-F84C-8D88-E795E7D01E10}" type="slidenum">
              <a:rPr lang="en-SE" smtClean="0"/>
              <a:t>22</a:t>
            </a:fld>
            <a:endParaRPr lang="en-SE"/>
          </a:p>
        </p:txBody>
      </p:sp>
      <p:sp>
        <p:nvSpPr>
          <p:cNvPr id="5" name="Date Placeholder 4">
            <a:extLst>
              <a:ext uri="{FF2B5EF4-FFF2-40B4-BE49-F238E27FC236}">
                <a16:creationId xmlns:a16="http://schemas.microsoft.com/office/drawing/2014/main" id="{3AECB945-C352-1681-E8EE-C352C1F3A825}"/>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7535B74A-9EBC-E46C-B3F3-85359F017E2C}"/>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C0FE927A-9E7F-2FB2-1C42-D120C7135327}"/>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423677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600" b="1" i="1" dirty="0">
                <a:solidFill>
                  <a:schemeClr val="accent4">
                    <a:lumMod val="75000"/>
                  </a:schemeClr>
                </a:solidFill>
              </a:rPr>
              <a:t>The value chain for data centers contain many parts like the desgn and construction, then all infrastructure vendors, finally the operators. Builders and de-commisiong is not included in this slide. Noteworthy is that Europe is strong in all sectors except IT equipment. The slide only shows main European data center operators. There are many more European operators and of course all American hyperscalers and colocation operators. In the facility area Europe has many main providers delivering world-wide.</a:t>
            </a:r>
          </a:p>
        </p:txBody>
      </p:sp>
      <p:sp>
        <p:nvSpPr>
          <p:cNvPr id="4" name="Slide Number Placeholder 3"/>
          <p:cNvSpPr>
            <a:spLocks noGrp="1"/>
          </p:cNvSpPr>
          <p:nvPr>
            <p:ph type="sldNum" sz="quarter" idx="5"/>
          </p:nvPr>
        </p:nvSpPr>
        <p:spPr/>
        <p:txBody>
          <a:bodyPr/>
          <a:lstStyle/>
          <a:p>
            <a:fld id="{BC6AB87B-DAA6-F84C-8D88-E795E7D01E10}" type="slidenum">
              <a:rPr lang="en-SE" smtClean="0"/>
              <a:t>23</a:t>
            </a:fld>
            <a:endParaRPr lang="en-SE"/>
          </a:p>
        </p:txBody>
      </p:sp>
      <p:sp>
        <p:nvSpPr>
          <p:cNvPr id="5" name="Date Placeholder 4">
            <a:extLst>
              <a:ext uri="{FF2B5EF4-FFF2-40B4-BE49-F238E27FC236}">
                <a16:creationId xmlns:a16="http://schemas.microsoft.com/office/drawing/2014/main" id="{8497AE67-7A4C-E020-3E28-204B1A87A94F}"/>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E623793E-2096-3E51-AE1A-AC8DE5DB6074}"/>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684E494D-7501-DBFC-49C8-09E05F8DD470}"/>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1073108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9913"/>
            <a:ext cx="5486400" cy="3086100"/>
          </a:xfrm>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BC6AB87B-DAA6-F84C-8D88-E795E7D01E10}" type="slidenum">
              <a:rPr lang="en-SE" smtClean="0"/>
              <a:t>24</a:t>
            </a:fld>
            <a:endParaRPr lang="en-SE"/>
          </a:p>
        </p:txBody>
      </p:sp>
      <p:sp>
        <p:nvSpPr>
          <p:cNvPr id="5" name="Date Placeholder 4">
            <a:extLst>
              <a:ext uri="{FF2B5EF4-FFF2-40B4-BE49-F238E27FC236}">
                <a16:creationId xmlns:a16="http://schemas.microsoft.com/office/drawing/2014/main" id="{CEEB3A67-8B12-6121-F9A2-7FD76843536F}"/>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2025-10-18 </a:t>
            </a:r>
          </a:p>
        </p:txBody>
      </p:sp>
      <p:sp>
        <p:nvSpPr>
          <p:cNvPr id="6" name="TextBox 5">
            <a:extLst>
              <a:ext uri="{FF2B5EF4-FFF2-40B4-BE49-F238E27FC236}">
                <a16:creationId xmlns:a16="http://schemas.microsoft.com/office/drawing/2014/main" id="{ABBE367D-930A-AE34-C86A-8FE678B6834B}"/>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E1B035C2-DEA1-4F94-5CE2-4B2682C8CC9D}"/>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363931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9913"/>
            <a:ext cx="5486400" cy="3086100"/>
          </a:xfrm>
        </p:spPr>
      </p:sp>
      <p:sp>
        <p:nvSpPr>
          <p:cNvPr id="3" name="Notes Placeholder 2"/>
          <p:cNvSpPr>
            <a:spLocks noGrp="1"/>
          </p:cNvSpPr>
          <p:nvPr>
            <p:ph type="body" idx="1"/>
          </p:nvPr>
        </p:nvSpPr>
        <p:spPr/>
        <p:txBody>
          <a:bodyPr/>
          <a:lstStyle/>
          <a:p>
            <a:r>
              <a:rPr lang="en-GB" sz="1600" b="1" i="1" noProof="0" dirty="0">
                <a:solidFill>
                  <a:schemeClr val="tx2">
                    <a:lumMod val="75000"/>
                    <a:lumOff val="25000"/>
                  </a:schemeClr>
                </a:solidFill>
              </a:rPr>
              <a:t>Message: RISE ICE Data </a:t>
            </a:r>
            <a:r>
              <a:rPr lang="en-GB" sz="1600" b="1" i="1" noProof="0" dirty="0" err="1">
                <a:solidFill>
                  <a:schemeClr val="tx2">
                    <a:lumMod val="75000"/>
                    <a:lumOff val="25000"/>
                  </a:schemeClr>
                </a:solidFill>
              </a:rPr>
              <a:t>center</a:t>
            </a:r>
            <a:r>
              <a:rPr lang="en-GB" sz="1600" b="1" i="1" noProof="0" dirty="0">
                <a:solidFill>
                  <a:schemeClr val="tx2">
                    <a:lumMod val="75000"/>
                    <a:lumOff val="25000"/>
                  </a:schemeClr>
                </a:solidFill>
              </a:rPr>
              <a:t> is the leading data </a:t>
            </a:r>
            <a:r>
              <a:rPr lang="en-GB" sz="1600" b="1" i="1" noProof="0" dirty="0" err="1">
                <a:solidFill>
                  <a:schemeClr val="tx2">
                    <a:lumMod val="75000"/>
                    <a:lumOff val="25000"/>
                  </a:schemeClr>
                </a:solidFill>
              </a:rPr>
              <a:t>center</a:t>
            </a:r>
            <a:r>
              <a:rPr lang="en-GB" sz="1600" b="1" i="1" noProof="0" dirty="0">
                <a:solidFill>
                  <a:schemeClr val="tx2">
                    <a:lumMod val="75000"/>
                    <a:lumOff val="25000"/>
                  </a:schemeClr>
                </a:solidFill>
              </a:rPr>
              <a:t> research team in Europe. With a team of 100+ years of experience and 1500 sqm €20M lab facility up to 2,5 MW power and with 10+ test rigs for all things data </a:t>
            </a:r>
            <a:r>
              <a:rPr lang="en-GB" sz="1600" b="1" i="1" noProof="0" dirty="0" err="1">
                <a:solidFill>
                  <a:schemeClr val="tx2">
                    <a:lumMod val="75000"/>
                    <a:lumOff val="25000"/>
                  </a:schemeClr>
                </a:solidFill>
              </a:rPr>
              <a:t>center</a:t>
            </a:r>
            <a:r>
              <a:rPr lang="en-GB" sz="1600" b="1" i="1" noProof="0" dirty="0">
                <a:solidFill>
                  <a:schemeClr val="tx2">
                    <a:lumMod val="75000"/>
                    <a:lumOff val="25000"/>
                  </a:schemeClr>
                </a:solidFill>
              </a:rPr>
              <a:t> for example compute rooms, wind tunnels, climate chambers, liquid cooling testbeds and edge and smart grid testbed.</a:t>
            </a:r>
          </a:p>
          <a:p>
            <a:endParaRPr lang="en-GB" sz="1600" noProof="0" dirty="0"/>
          </a:p>
        </p:txBody>
      </p:sp>
      <p:sp>
        <p:nvSpPr>
          <p:cNvPr id="4" name="Slide Number Placeholder 3"/>
          <p:cNvSpPr>
            <a:spLocks noGrp="1"/>
          </p:cNvSpPr>
          <p:nvPr>
            <p:ph type="sldNum" sz="quarter" idx="5"/>
          </p:nvPr>
        </p:nvSpPr>
        <p:spPr/>
        <p:txBody>
          <a:bodyPr/>
          <a:lstStyle/>
          <a:p>
            <a:fld id="{BC6AB87B-DAA6-F84C-8D88-E795E7D01E10}" type="slidenum">
              <a:rPr lang="en-SE" smtClean="0"/>
              <a:t>3</a:t>
            </a:fld>
            <a:endParaRPr lang="en-SE"/>
          </a:p>
        </p:txBody>
      </p:sp>
      <p:sp>
        <p:nvSpPr>
          <p:cNvPr id="5" name="Date Placeholder 4">
            <a:extLst>
              <a:ext uri="{FF2B5EF4-FFF2-40B4-BE49-F238E27FC236}">
                <a16:creationId xmlns:a16="http://schemas.microsoft.com/office/drawing/2014/main" id="{E33A824C-E7E1-6BFA-99DF-D1D52385144B}"/>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ECCC5E1A-0689-3394-4CF3-F2C229A77AE0}"/>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D8C5C4BD-4F50-2EE9-96B5-F12843D5023B}"/>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396489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600" b="1" i="1" dirty="0">
                <a:solidFill>
                  <a:schemeClr val="tx2">
                    <a:lumMod val="75000"/>
                    <a:lumOff val="25000"/>
                  </a:schemeClr>
                </a:solidFill>
              </a:rPr>
              <a:t>Message: </a:t>
            </a:r>
            <a:r>
              <a:rPr lang="en-GB" sz="1600" b="1" i="1" dirty="0">
                <a:solidFill>
                  <a:schemeClr val="tx2">
                    <a:lumMod val="75000"/>
                    <a:lumOff val="25000"/>
                  </a:schemeClr>
                </a:solidFill>
              </a:rPr>
              <a:t>The digital infrastructure is the foundation for all ICT applications. All devices and </a:t>
            </a:r>
          </a:p>
          <a:p>
            <a:r>
              <a:rPr lang="en-GB" sz="1600" b="1" i="1" dirty="0">
                <a:solidFill>
                  <a:schemeClr val="tx2">
                    <a:lumMod val="75000"/>
                    <a:lumOff val="25000"/>
                  </a:schemeClr>
                </a:solidFill>
              </a:rPr>
              <a:t>applications connect and communicate over the internet and are connected to data </a:t>
            </a:r>
            <a:r>
              <a:rPr lang="en-GB" sz="1600" b="1" i="1" dirty="0" err="1">
                <a:solidFill>
                  <a:schemeClr val="tx2">
                    <a:lumMod val="75000"/>
                    <a:lumOff val="25000"/>
                  </a:schemeClr>
                </a:solidFill>
              </a:rPr>
              <a:t>centers</a:t>
            </a:r>
            <a:r>
              <a:rPr lang="en-GB" sz="1600" b="1" i="1" dirty="0">
                <a:solidFill>
                  <a:schemeClr val="tx2">
                    <a:lumMod val="75000"/>
                    <a:lumOff val="25000"/>
                  </a:schemeClr>
                </a:solidFill>
              </a:rPr>
              <a:t>.</a:t>
            </a:r>
          </a:p>
          <a:p>
            <a:endParaRPr lang="en-GB" sz="1600" b="1" i="1" dirty="0">
              <a:solidFill>
                <a:schemeClr val="tx2">
                  <a:lumMod val="75000"/>
                  <a:lumOff val="25000"/>
                </a:schemeClr>
              </a:solidFill>
            </a:endParaRPr>
          </a:p>
          <a:p>
            <a:r>
              <a:rPr lang="en-GB" sz="1600" b="1" i="1" dirty="0">
                <a:solidFill>
                  <a:schemeClr val="tx2">
                    <a:lumMod val="75000"/>
                    <a:lumOff val="25000"/>
                  </a:schemeClr>
                </a:solidFill>
              </a:rPr>
              <a:t>We are connected to a minimum of 40 data </a:t>
            </a:r>
            <a:r>
              <a:rPr lang="en-GB" sz="1600" b="1" i="1" dirty="0" err="1">
                <a:solidFill>
                  <a:schemeClr val="tx2">
                    <a:lumMod val="75000"/>
                    <a:lumOff val="25000"/>
                  </a:schemeClr>
                </a:solidFill>
              </a:rPr>
              <a:t>centers</a:t>
            </a:r>
            <a:r>
              <a:rPr lang="en-GB" sz="1600" b="1" i="1" dirty="0">
                <a:solidFill>
                  <a:schemeClr val="tx2">
                    <a:lumMod val="75000"/>
                    <a:lumOff val="25000"/>
                  </a:schemeClr>
                </a:solidFill>
              </a:rPr>
              <a:t> a day. Many new devices and AI applications demand more energy.</a:t>
            </a:r>
            <a:endParaRPr lang="en-SE" sz="1600" b="1" i="1" dirty="0">
              <a:solidFill>
                <a:schemeClr val="tx2">
                  <a:lumMod val="75000"/>
                  <a:lumOff val="25000"/>
                </a:schemeClr>
              </a:solidFill>
            </a:endParaRPr>
          </a:p>
          <a:p>
            <a:endParaRPr lang="sv-SE" sz="1600" dirty="0"/>
          </a:p>
          <a:p>
            <a:r>
              <a:rPr lang="sv-SE" sz="1600" b="1" i="1" dirty="0">
                <a:solidFill>
                  <a:schemeClr val="accent4">
                    <a:lumMod val="75000"/>
                  </a:schemeClr>
                </a:solidFill>
              </a:rPr>
              <a:t>ICT= Information and Communication Technologies</a:t>
            </a:r>
          </a:p>
        </p:txBody>
      </p:sp>
      <p:sp>
        <p:nvSpPr>
          <p:cNvPr id="4" name="Slide Number Placeholder 3"/>
          <p:cNvSpPr>
            <a:spLocks noGrp="1"/>
          </p:cNvSpPr>
          <p:nvPr>
            <p:ph type="sldNum" sz="quarter" idx="5"/>
          </p:nvPr>
        </p:nvSpPr>
        <p:spPr/>
        <p:txBody>
          <a:bodyPr/>
          <a:lstStyle/>
          <a:p>
            <a:fld id="{27F982C5-7E37-5C4D-97D7-010A44D02F0B}" type="slidenum">
              <a:rPr lang="sv-SE" smtClean="0"/>
              <a:t>4</a:t>
            </a:fld>
            <a:endParaRPr lang="sv-SE"/>
          </a:p>
        </p:txBody>
      </p:sp>
      <p:sp>
        <p:nvSpPr>
          <p:cNvPr id="5" name="Date Placeholder 4">
            <a:extLst>
              <a:ext uri="{FF2B5EF4-FFF2-40B4-BE49-F238E27FC236}">
                <a16:creationId xmlns:a16="http://schemas.microsoft.com/office/drawing/2014/main" id="{B7B28D1C-8930-3876-9771-AD63A90AF27D}"/>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F0773D58-57BC-72C0-652D-36A99E58DF4D}"/>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E002D1FA-1BD5-06D8-C36E-D65FD7D654CC}"/>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313175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600" b="1" i="1" dirty="0">
                <a:solidFill>
                  <a:schemeClr val="tx2">
                    <a:lumMod val="75000"/>
                    <a:lumOff val="25000"/>
                  </a:schemeClr>
                </a:solidFill>
              </a:rPr>
              <a:t>Message: </a:t>
            </a:r>
            <a:r>
              <a:rPr lang="en-GB" sz="1600" b="1" i="1" dirty="0">
                <a:solidFill>
                  <a:schemeClr val="tx2">
                    <a:lumMod val="75000"/>
                    <a:lumOff val="25000"/>
                  </a:schemeClr>
                </a:solidFill>
              </a:rPr>
              <a:t>The data </a:t>
            </a:r>
            <a:r>
              <a:rPr lang="en-GB" sz="1600" b="1" i="1" dirty="0" err="1">
                <a:solidFill>
                  <a:schemeClr val="tx2">
                    <a:lumMod val="75000"/>
                    <a:lumOff val="25000"/>
                  </a:schemeClr>
                </a:solidFill>
              </a:rPr>
              <a:t>center</a:t>
            </a:r>
            <a:r>
              <a:rPr lang="en-GB" sz="1600" b="1" i="1" dirty="0">
                <a:solidFill>
                  <a:schemeClr val="tx2">
                    <a:lumMod val="75000"/>
                    <a:lumOff val="25000"/>
                  </a:schemeClr>
                </a:solidFill>
              </a:rPr>
              <a:t> industry is already larger than the combined mobile and internet  industries, and within five years, annual investments in data </a:t>
            </a:r>
            <a:r>
              <a:rPr lang="en-GB" sz="1600" b="1" i="1" dirty="0" err="1">
                <a:solidFill>
                  <a:schemeClr val="tx2">
                    <a:lumMod val="75000"/>
                    <a:lumOff val="25000"/>
                  </a:schemeClr>
                </a:solidFill>
              </a:rPr>
              <a:t>centers</a:t>
            </a:r>
            <a:r>
              <a:rPr lang="en-GB" sz="1600" b="1" i="1" dirty="0">
                <a:solidFill>
                  <a:schemeClr val="tx2">
                    <a:lumMod val="75000"/>
                    <a:lumOff val="25000"/>
                  </a:schemeClr>
                </a:solidFill>
              </a:rPr>
              <a:t> are expected to double —driven by the rapid growth in AI demand.</a:t>
            </a:r>
            <a:endParaRPr lang="en-SE" sz="1600" b="1" i="1" dirty="0">
              <a:solidFill>
                <a:schemeClr val="tx2">
                  <a:lumMod val="75000"/>
                  <a:lumOff val="25000"/>
                </a:schemeClr>
              </a:solidFill>
            </a:endParaRPr>
          </a:p>
          <a:p>
            <a:endParaRPr lang="en-SE" sz="1600" dirty="0"/>
          </a:p>
        </p:txBody>
      </p:sp>
      <p:sp>
        <p:nvSpPr>
          <p:cNvPr id="4" name="Slide Number Placeholder 3"/>
          <p:cNvSpPr>
            <a:spLocks noGrp="1"/>
          </p:cNvSpPr>
          <p:nvPr>
            <p:ph type="sldNum" sz="quarter" idx="5"/>
          </p:nvPr>
        </p:nvSpPr>
        <p:spPr/>
        <p:txBody>
          <a:bodyPr/>
          <a:lstStyle/>
          <a:p>
            <a:fld id="{BC6AB87B-DAA6-F84C-8D88-E795E7D01E10}" type="slidenum">
              <a:rPr lang="en-SE" smtClean="0"/>
              <a:t>5</a:t>
            </a:fld>
            <a:endParaRPr lang="en-SE"/>
          </a:p>
        </p:txBody>
      </p:sp>
      <p:sp>
        <p:nvSpPr>
          <p:cNvPr id="5" name="Date Placeholder 4">
            <a:extLst>
              <a:ext uri="{FF2B5EF4-FFF2-40B4-BE49-F238E27FC236}">
                <a16:creationId xmlns:a16="http://schemas.microsoft.com/office/drawing/2014/main" id="{FFDA8930-ECFF-C44C-BAEC-F053DECFA137}"/>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74719A0F-124C-06D6-E7BB-22BB83E3D4F6}"/>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092C9071-AA80-B9AC-C952-C87111AB0671}"/>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8255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800" b="1" i="1" dirty="0">
                <a:solidFill>
                  <a:schemeClr val="tx2">
                    <a:lumMod val="75000"/>
                    <a:lumOff val="25000"/>
                  </a:schemeClr>
                </a:solidFill>
              </a:rPr>
              <a:t>Message: </a:t>
            </a:r>
            <a:r>
              <a:rPr lang="en-GB" sz="1800" b="1" i="1" dirty="0">
                <a:solidFill>
                  <a:schemeClr val="tx2">
                    <a:lumMod val="75000"/>
                    <a:lumOff val="25000"/>
                  </a:schemeClr>
                </a:solidFill>
              </a:rPr>
              <a:t>The data </a:t>
            </a:r>
            <a:r>
              <a:rPr lang="en-GB" sz="1800" b="1" i="1" dirty="0" err="1">
                <a:solidFill>
                  <a:schemeClr val="tx2">
                    <a:lumMod val="75000"/>
                    <a:lumOff val="25000"/>
                  </a:schemeClr>
                </a:solidFill>
              </a:rPr>
              <a:t>center</a:t>
            </a:r>
            <a:r>
              <a:rPr lang="en-GB" sz="1800" b="1" i="1" dirty="0">
                <a:solidFill>
                  <a:schemeClr val="tx2">
                    <a:lumMod val="75000"/>
                    <a:lumOff val="25000"/>
                  </a:schemeClr>
                </a:solidFill>
              </a:rPr>
              <a:t> industry is as larger as the office construction industry in the USA, and within five years, data </a:t>
            </a:r>
            <a:r>
              <a:rPr lang="en-GB" sz="1800" b="1" i="1" dirty="0" err="1">
                <a:solidFill>
                  <a:schemeClr val="tx2">
                    <a:lumMod val="75000"/>
                    <a:lumOff val="25000"/>
                  </a:schemeClr>
                </a:solidFill>
              </a:rPr>
              <a:t>centers</a:t>
            </a:r>
            <a:r>
              <a:rPr lang="en-GB" sz="1800" b="1" i="1" dirty="0">
                <a:solidFill>
                  <a:schemeClr val="tx2">
                    <a:lumMod val="75000"/>
                    <a:lumOff val="25000"/>
                  </a:schemeClr>
                </a:solidFill>
              </a:rPr>
              <a:t> are expected to be double the size — driven by the rapid growth in AI demand.</a:t>
            </a:r>
            <a:endParaRPr lang="en-SE" sz="1800" b="1" i="1" dirty="0">
              <a:solidFill>
                <a:schemeClr val="tx2">
                  <a:lumMod val="75000"/>
                  <a:lumOff val="25000"/>
                </a:schemeClr>
              </a:solidFill>
            </a:endParaRPr>
          </a:p>
          <a:p>
            <a:endParaRPr lang="en-SE" sz="1800" dirty="0"/>
          </a:p>
        </p:txBody>
      </p:sp>
      <p:sp>
        <p:nvSpPr>
          <p:cNvPr id="4" name="Slide Number Placeholder 3"/>
          <p:cNvSpPr>
            <a:spLocks noGrp="1"/>
          </p:cNvSpPr>
          <p:nvPr>
            <p:ph type="sldNum" sz="quarter" idx="5"/>
          </p:nvPr>
        </p:nvSpPr>
        <p:spPr/>
        <p:txBody>
          <a:bodyPr/>
          <a:lstStyle/>
          <a:p>
            <a:fld id="{BC6AB87B-DAA6-F84C-8D88-E795E7D01E10}" type="slidenum">
              <a:rPr lang="en-SE" smtClean="0"/>
              <a:t>6</a:t>
            </a:fld>
            <a:endParaRPr lang="en-SE"/>
          </a:p>
        </p:txBody>
      </p:sp>
      <p:sp>
        <p:nvSpPr>
          <p:cNvPr id="5" name="Date Placeholder 4">
            <a:extLst>
              <a:ext uri="{FF2B5EF4-FFF2-40B4-BE49-F238E27FC236}">
                <a16:creationId xmlns:a16="http://schemas.microsoft.com/office/drawing/2014/main" id="{EA8BF01F-A8DF-E5BF-0016-500B5274FE00}"/>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CFADEDD4-9A40-5D82-60D4-CFE923328251}"/>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8EE85728-ECE5-FFA7-1144-7B984F0D3469}"/>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116260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600" b="1" i="1" dirty="0">
                <a:solidFill>
                  <a:schemeClr val="tx2">
                    <a:lumMod val="75000"/>
                    <a:lumOff val="25000"/>
                  </a:schemeClr>
                </a:solidFill>
              </a:rPr>
              <a:t>Message: </a:t>
            </a:r>
            <a:r>
              <a:rPr lang="en-GB" sz="1600" b="1" i="1" dirty="0">
                <a:solidFill>
                  <a:schemeClr val="tx2">
                    <a:lumMod val="75000"/>
                    <a:lumOff val="25000"/>
                  </a:schemeClr>
                </a:solidFill>
              </a:rPr>
              <a:t>The CMOS technology that is the foundation for all ICT development (computers, phones, internet etc) is not efficient. Most of the electricity becomes heat.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i="1"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dirty="0">
                <a:solidFill>
                  <a:schemeClr val="tx2">
                    <a:lumMod val="75000"/>
                    <a:lumOff val="25000"/>
                  </a:schemeClr>
                </a:solidFill>
              </a:rPr>
              <a:t>CMOS is Complementary Metal-Oxide-Semiconductor used in integrated circuits such as micro processors like CPU, GPU, TPU.</a:t>
            </a:r>
            <a:endParaRPr lang="en-SE" sz="1600" b="1" i="1" dirty="0">
              <a:solidFill>
                <a:schemeClr val="tx2">
                  <a:lumMod val="75000"/>
                  <a:lumOff val="25000"/>
                </a:schemeClr>
              </a:solidFill>
            </a:endParaRPr>
          </a:p>
          <a:p>
            <a:r>
              <a:rPr lang="en-SE" sz="1600" b="1" i="1" dirty="0">
                <a:solidFill>
                  <a:schemeClr val="accent4">
                    <a:lumMod val="75000"/>
                  </a:schemeClr>
                </a:solidFill>
              </a:rPr>
              <a:t>CPU is Central Processing Unit</a:t>
            </a:r>
          </a:p>
          <a:p>
            <a:r>
              <a:rPr lang="en-SE" sz="1600" b="1" i="1" dirty="0">
                <a:solidFill>
                  <a:schemeClr val="accent4">
                    <a:lumMod val="75000"/>
                  </a:schemeClr>
                </a:solidFill>
              </a:rPr>
              <a:t>GPU is Graphical Processing Unit</a:t>
            </a:r>
          </a:p>
          <a:p>
            <a:r>
              <a:rPr lang="en-SE" sz="1600" b="1" i="1" dirty="0">
                <a:solidFill>
                  <a:schemeClr val="accent4">
                    <a:lumMod val="75000"/>
                  </a:schemeClr>
                </a:solidFill>
              </a:rPr>
              <a:t>TPU is Tensor Processing Unit</a:t>
            </a:r>
          </a:p>
        </p:txBody>
      </p:sp>
      <p:sp>
        <p:nvSpPr>
          <p:cNvPr id="4" name="Slide Number Placeholder 3"/>
          <p:cNvSpPr>
            <a:spLocks noGrp="1"/>
          </p:cNvSpPr>
          <p:nvPr>
            <p:ph type="sldNum" sz="quarter" idx="5"/>
          </p:nvPr>
        </p:nvSpPr>
        <p:spPr/>
        <p:txBody>
          <a:bodyPr/>
          <a:lstStyle/>
          <a:p>
            <a:fld id="{BC6AB87B-DAA6-F84C-8D88-E795E7D01E10}" type="slidenum">
              <a:rPr lang="en-SE" smtClean="0"/>
              <a:t>7</a:t>
            </a:fld>
            <a:endParaRPr lang="en-SE"/>
          </a:p>
        </p:txBody>
      </p:sp>
      <p:sp>
        <p:nvSpPr>
          <p:cNvPr id="5" name="Date Placeholder 4">
            <a:extLst>
              <a:ext uri="{FF2B5EF4-FFF2-40B4-BE49-F238E27FC236}">
                <a16:creationId xmlns:a16="http://schemas.microsoft.com/office/drawing/2014/main" id="{F1AD88DE-AD14-AA3A-6114-B67E0E87BC76}"/>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97C41BF1-B7A2-A964-B3E4-096FFCC79E18}"/>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C044A0BA-4256-AF6C-958B-121EFE55BC20}"/>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128043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9913"/>
            <a:ext cx="5486400" cy="3086100"/>
          </a:xfrm>
        </p:spPr>
      </p:sp>
      <p:sp>
        <p:nvSpPr>
          <p:cNvPr id="3" name="Notes Placeholder 2"/>
          <p:cNvSpPr>
            <a:spLocks noGrp="1"/>
          </p:cNvSpPr>
          <p:nvPr>
            <p:ph type="body" idx="1"/>
          </p:nvPr>
        </p:nvSpPr>
        <p:spPr/>
        <p:txBody>
          <a:bodyPr/>
          <a:lstStyle/>
          <a:p>
            <a:pPr defTabSz="717347" rtl="0">
              <a:defRPr/>
            </a:pPr>
            <a:r>
              <a:rPr lang="en-SE" sz="1600" b="1" i="1" dirty="0">
                <a:solidFill>
                  <a:schemeClr val="tx2">
                    <a:lumMod val="75000"/>
                    <a:lumOff val="25000"/>
                  </a:schemeClr>
                </a:solidFill>
              </a:rPr>
              <a:t>Message: Most of the energy in a energy efficient data center PUE=1,1-1,2 goes to the IT equipment and is transformed into heat. The losses in the facility is mostly in fans and pumps.</a:t>
            </a:r>
          </a:p>
          <a:p>
            <a:pPr defTabSz="717347" rtl="0">
              <a:defRPr/>
            </a:pPr>
            <a:endParaRPr lang="en-SE" sz="1600" b="1" i="1" dirty="0">
              <a:solidFill>
                <a:schemeClr val="tx2">
                  <a:lumMod val="75000"/>
                  <a:lumOff val="25000"/>
                </a:schemeClr>
              </a:solidFill>
            </a:endParaRPr>
          </a:p>
          <a:p>
            <a:pPr defTabSz="717347" rtl="0">
              <a:defRPr/>
            </a:pPr>
            <a:r>
              <a:rPr lang="en-SE" sz="1600" b="1" i="1" dirty="0">
                <a:solidFill>
                  <a:schemeClr val="tx2">
                    <a:lumMod val="75000"/>
                    <a:lumOff val="25000"/>
                  </a:schemeClr>
                </a:solidFill>
              </a:rPr>
              <a:t>PUE= Power Usage Effectiveness. Measure how effective the use of power is in the facility infrastructure. It measure the energy overhead by the facility.</a:t>
            </a:r>
            <a:endParaRPr lang="en-US" sz="1600" dirty="0"/>
          </a:p>
        </p:txBody>
      </p:sp>
      <p:sp>
        <p:nvSpPr>
          <p:cNvPr id="4" name="Header Placeholder 3"/>
          <p:cNvSpPr>
            <a:spLocks noGrp="1"/>
          </p:cNvSpPr>
          <p:nvPr>
            <p:ph type="hdr" sz="quarter" idx="10"/>
          </p:nvPr>
        </p:nvSpPr>
        <p:spPr>
          <a:xfrm>
            <a:off x="0" y="0"/>
            <a:ext cx="2971800" cy="458788"/>
          </a:xfrm>
          <a:prstGeom prst="rect">
            <a:avLst/>
          </a:prstGeom>
        </p:spPr>
        <p:txBody>
          <a:bodyPr/>
          <a:lstStyle/>
          <a:p>
            <a:r>
              <a:rPr lang="en-US"/>
              <a:t> </a:t>
            </a:r>
          </a:p>
        </p:txBody>
      </p:sp>
      <p:sp>
        <p:nvSpPr>
          <p:cNvPr id="5" name="Date Placeholder 4"/>
          <p:cNvSpPr>
            <a:spLocks noGrp="1"/>
          </p:cNvSpPr>
          <p:nvPr>
            <p:ph type="dt" idx="11"/>
          </p:nvPr>
        </p:nvSpPr>
        <p:spPr>
          <a:xfrm>
            <a:off x="3884613" y="-15240"/>
            <a:ext cx="2971800" cy="296883"/>
          </a:xfrm>
        </p:spPr>
        <p:txBody>
          <a:bodyPr/>
          <a:lstStyle/>
          <a:p>
            <a:r>
              <a:rPr lang="en-US" dirty="0"/>
              <a:t>2025-10-18 </a:t>
            </a:r>
          </a:p>
        </p:txBody>
      </p:sp>
      <p:sp>
        <p:nvSpPr>
          <p:cNvPr id="7" name="Slide Number Placeholder 6"/>
          <p:cNvSpPr>
            <a:spLocks noGrp="1"/>
          </p:cNvSpPr>
          <p:nvPr>
            <p:ph type="sldNum" sz="quarter" idx="13"/>
          </p:nvPr>
        </p:nvSpPr>
        <p:spPr/>
        <p:txBody>
          <a:bodyPr/>
          <a:lstStyle/>
          <a:p>
            <a:fld id="{F949BC75-2359-4F98-918A-7033C92AD487}" type="slidenum">
              <a:rPr lang="en-US" smtClean="0"/>
              <a:pPr/>
              <a:t>8</a:t>
            </a:fld>
            <a:endParaRPr lang="en-US"/>
          </a:p>
        </p:txBody>
      </p:sp>
      <p:sp>
        <p:nvSpPr>
          <p:cNvPr id="8" name="TextBox 7">
            <a:extLst>
              <a:ext uri="{FF2B5EF4-FFF2-40B4-BE49-F238E27FC236}">
                <a16:creationId xmlns:a16="http://schemas.microsoft.com/office/drawing/2014/main" id="{DDD21119-E64E-7A03-FD86-4AB0E89110FB}"/>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9" name="TextBox 8">
            <a:extLst>
              <a:ext uri="{FF2B5EF4-FFF2-40B4-BE49-F238E27FC236}">
                <a16:creationId xmlns:a16="http://schemas.microsoft.com/office/drawing/2014/main" id="{32B348E1-CC3F-4285-1BFA-57173C1A7EB3}"/>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132428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600" b="1" i="1" dirty="0">
                <a:solidFill>
                  <a:schemeClr val="tx2">
                    <a:lumMod val="75000"/>
                    <a:lumOff val="25000"/>
                  </a:schemeClr>
                </a:solidFill>
              </a:rPr>
              <a:t>Message: </a:t>
            </a:r>
            <a:r>
              <a:rPr lang="en-GB" sz="1600" b="1" i="1" dirty="0">
                <a:solidFill>
                  <a:schemeClr val="tx2">
                    <a:lumMod val="75000"/>
                    <a:lumOff val="25000"/>
                  </a:schemeClr>
                </a:solidFill>
              </a:rPr>
              <a:t>A balanced projection by IEA suggests that global electricity use driven by AI demand  will double within five years and triple within ten. By 2030, this increase could equal twice the current electricity usage of Germany.</a:t>
            </a:r>
            <a:r>
              <a:rPr lang="en-SE" sz="1600" b="1" i="1" dirty="0">
                <a:solidFill>
                  <a:schemeClr val="tx2">
                    <a:lumMod val="75000"/>
                    <a:lumOff val="25000"/>
                  </a:schemeClr>
                </a:solidFill>
              </a:rPr>
              <a:t>	</a:t>
            </a:r>
          </a:p>
          <a:p>
            <a:endParaRPr lang="en-SE" sz="1600" dirty="0"/>
          </a:p>
          <a:p>
            <a:r>
              <a:rPr lang="en-GB" sz="1600" b="1" i="1" dirty="0">
                <a:solidFill>
                  <a:schemeClr val="accent4">
                    <a:lumMod val="75000"/>
                  </a:schemeClr>
                </a:solidFill>
              </a:rPr>
              <a:t>The growing size of AI models and datasets is driving the increasing demand for computational performance. Today’s leading models are trained with 10 to 100 trillion parameters or data tokens.</a:t>
            </a:r>
          </a:p>
          <a:p>
            <a:endParaRPr lang="en-GB" sz="1600" b="1" i="1" dirty="0">
              <a:solidFill>
                <a:schemeClr val="accent4">
                  <a:lumMod val="75000"/>
                </a:schemeClr>
              </a:solidFill>
            </a:endParaRPr>
          </a:p>
          <a:p>
            <a:endParaRPr lang="en-GB" sz="1600" b="1" i="1" dirty="0">
              <a:solidFill>
                <a:schemeClr val="accent4">
                  <a:lumMod val="75000"/>
                </a:schemeClr>
              </a:solidFill>
            </a:endParaRPr>
          </a:p>
          <a:p>
            <a:endParaRPr lang="en-GB" sz="1600" b="1" i="1" dirty="0">
              <a:solidFill>
                <a:schemeClr val="accent4">
                  <a:lumMod val="75000"/>
                </a:schemeClr>
              </a:solidFill>
            </a:endParaRPr>
          </a:p>
          <a:p>
            <a:endParaRPr lang="en-SE" sz="1600" dirty="0"/>
          </a:p>
        </p:txBody>
      </p:sp>
      <p:sp>
        <p:nvSpPr>
          <p:cNvPr id="4" name="Slide Number Placeholder 3"/>
          <p:cNvSpPr>
            <a:spLocks noGrp="1"/>
          </p:cNvSpPr>
          <p:nvPr>
            <p:ph type="sldNum" sz="quarter" idx="5"/>
          </p:nvPr>
        </p:nvSpPr>
        <p:spPr/>
        <p:txBody>
          <a:bodyPr/>
          <a:lstStyle/>
          <a:p>
            <a:fld id="{BC6AB87B-DAA6-F84C-8D88-E795E7D01E10}" type="slidenum">
              <a:rPr lang="en-SE" smtClean="0"/>
              <a:t>9</a:t>
            </a:fld>
            <a:endParaRPr lang="en-SE"/>
          </a:p>
        </p:txBody>
      </p:sp>
      <p:sp>
        <p:nvSpPr>
          <p:cNvPr id="5" name="Date Placeholder 4">
            <a:extLst>
              <a:ext uri="{FF2B5EF4-FFF2-40B4-BE49-F238E27FC236}">
                <a16:creationId xmlns:a16="http://schemas.microsoft.com/office/drawing/2014/main" id="{667DAB82-714C-265B-B03A-4706DC6068CE}"/>
              </a:ext>
            </a:extLst>
          </p:cNvPr>
          <p:cNvSpPr txBox="1">
            <a:spLocks/>
          </p:cNvSpPr>
          <p:nvPr/>
        </p:nvSpPr>
        <p:spPr>
          <a:xfrm>
            <a:off x="3884613" y="0"/>
            <a:ext cx="2971800" cy="296883"/>
          </a:xfrm>
          <a:prstGeom prst="rect">
            <a:avLst/>
          </a:prstGeom>
        </p:spPr>
        <p:txBody>
          <a:bodyPr vert="horz" lIns="91440" tIns="45720" rIns="91440" bIns="45720" rtlCol="0"/>
          <a:lstStyle>
            <a:defPPr>
              <a:defRPr lang="en-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2025-10-18 </a:t>
            </a:r>
            <a:endParaRPr lang="en-US" dirty="0"/>
          </a:p>
        </p:txBody>
      </p:sp>
      <p:sp>
        <p:nvSpPr>
          <p:cNvPr id="6" name="TextBox 5">
            <a:extLst>
              <a:ext uri="{FF2B5EF4-FFF2-40B4-BE49-F238E27FC236}">
                <a16:creationId xmlns:a16="http://schemas.microsoft.com/office/drawing/2014/main" id="{6B10C26E-BEF1-F4F5-2E52-0CA039E6C67C}"/>
              </a:ext>
            </a:extLst>
          </p:cNvPr>
          <p:cNvSpPr txBox="1"/>
          <p:nvPr/>
        </p:nvSpPr>
        <p:spPr>
          <a:xfrm>
            <a:off x="0" y="8816637"/>
            <a:ext cx="4038600" cy="307777"/>
          </a:xfrm>
          <a:prstGeom prst="rect">
            <a:avLst/>
          </a:prstGeom>
          <a:noFill/>
        </p:spPr>
        <p:txBody>
          <a:bodyPr wrap="square" rtlCol="0">
            <a:spAutoFit/>
          </a:bodyPr>
          <a:lstStyle/>
          <a:p>
            <a:r>
              <a:rPr lang="en-SE" sz="1400" dirty="0"/>
              <a:t>By Tor Björn Minde, RISE, 2025</a:t>
            </a:r>
          </a:p>
        </p:txBody>
      </p:sp>
      <p:sp>
        <p:nvSpPr>
          <p:cNvPr id="7" name="TextBox 6">
            <a:extLst>
              <a:ext uri="{FF2B5EF4-FFF2-40B4-BE49-F238E27FC236}">
                <a16:creationId xmlns:a16="http://schemas.microsoft.com/office/drawing/2014/main" id="{F6174DAC-EA6A-84F8-D900-3CCC2EACF594}"/>
              </a:ext>
            </a:extLst>
          </p:cNvPr>
          <p:cNvSpPr txBox="1"/>
          <p:nvPr/>
        </p:nvSpPr>
        <p:spPr>
          <a:xfrm>
            <a:off x="0" y="19586"/>
            <a:ext cx="4038600" cy="307777"/>
          </a:xfrm>
          <a:prstGeom prst="rect">
            <a:avLst/>
          </a:prstGeom>
          <a:noFill/>
        </p:spPr>
        <p:txBody>
          <a:bodyPr wrap="square" rtlCol="0">
            <a:spAutoFit/>
          </a:bodyPr>
          <a:lstStyle/>
          <a:p>
            <a:r>
              <a:rPr lang="en-SE" sz="1400" dirty="0"/>
              <a:t>The impact of AI on the energy system</a:t>
            </a:r>
          </a:p>
        </p:txBody>
      </p:sp>
    </p:spTree>
    <p:extLst>
      <p:ext uri="{BB962C8B-B14F-4D97-AF65-F5344CB8AC3E}">
        <p14:creationId xmlns:p14="http://schemas.microsoft.com/office/powerpoint/2010/main" val="373776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DD51-E8FE-D4EF-CDD0-1671D3CCBD9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88B4717F-89E9-E22A-B72C-193128728A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2732FD1B-5CC9-0F58-5901-157386D58DDD}"/>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5" name="Footer Placeholder 4">
            <a:extLst>
              <a:ext uri="{FF2B5EF4-FFF2-40B4-BE49-F238E27FC236}">
                <a16:creationId xmlns:a16="http://schemas.microsoft.com/office/drawing/2014/main" id="{869CF135-5DAC-7BCF-3459-73CB983967F4}"/>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E14F8D3-874F-4638-F74A-AC925EA4A742}"/>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244294099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D272-C81F-4F7F-9ED8-25EFCDDAF52A}"/>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62B8370B-0BB0-F8B0-307D-9C7B08C02FC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D6E6F6CA-B638-A3D2-34DD-F7DCF2BD0354}"/>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5" name="Footer Placeholder 4">
            <a:extLst>
              <a:ext uri="{FF2B5EF4-FFF2-40B4-BE49-F238E27FC236}">
                <a16:creationId xmlns:a16="http://schemas.microsoft.com/office/drawing/2014/main" id="{EFFEE431-BD58-444C-B23D-FBAE7ECBD819}"/>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B3DA296-2868-F58C-F011-F4C1423B06D1}"/>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327837694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A3480-800B-7ED9-D268-7180ABC0E23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7ADF98E6-EB87-8352-2309-BED636501B9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CCE27747-7D09-2C5E-38EF-C0AD7C529374}"/>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5" name="Footer Placeholder 4">
            <a:extLst>
              <a:ext uri="{FF2B5EF4-FFF2-40B4-BE49-F238E27FC236}">
                <a16:creationId xmlns:a16="http://schemas.microsoft.com/office/drawing/2014/main" id="{D1793022-4934-AF0A-BB4D-453B161D131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05B41D8A-42A2-5704-4157-99A46B838219}"/>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256528739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r>
              <a:rPr lang="sv-SE"/>
              <a:t>2022-00-00</a:t>
            </a:r>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r>
              <a:rPr lang="sv-SE"/>
              <a:t>RISE — Research Institutes of Sweden</a:t>
            </a:r>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‹Nr.›</a:t>
            </a:fld>
            <a:endParaRPr lang="sv-SE"/>
          </a:p>
        </p:txBody>
      </p:sp>
      <p:sp>
        <p:nvSpPr>
          <p:cNvPr id="8" name="Text Placeholder">
            <a:extLst>
              <a:ext uri="{FF2B5EF4-FFF2-40B4-BE49-F238E27FC236}">
                <a16:creationId xmlns:a16="http://schemas.microsoft.com/office/drawing/2014/main" id="{E471068A-33BF-6D48-922E-DC163FE6CC74}"/>
              </a:ext>
            </a:extLst>
          </p:cNvPr>
          <p:cNvSpPr>
            <a:spLocks noGrp="1"/>
          </p:cNvSpPr>
          <p:nvPr>
            <p:ph type="body" sz="quarter" idx="1"/>
          </p:nvPr>
        </p:nvSpPr>
        <p:spPr>
          <a:xfrm>
            <a:off x="1650242" y="2667415"/>
            <a:ext cx="8891517" cy="3048207"/>
          </a:xfrm>
        </p:spPr>
        <p:txBody>
          <a:bodyPr/>
          <a:lstStyle/>
          <a:p>
            <a:pPr lvl="0"/>
            <a:r>
              <a:rPr lang="sv-SE"/>
              <a:t>Klicka här för att ändra format på bakgrundstexten</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650241" y="1142378"/>
            <a:ext cx="8890032" cy="423299"/>
          </a:xfrm>
        </p:spPr>
        <p:txBody>
          <a:bodyPr/>
          <a:lstStyle/>
          <a:p>
            <a:r>
              <a:rPr lang="sv-SE"/>
              <a:t>Klicka här för att ändra mall för rubrikformat</a:t>
            </a:r>
          </a:p>
        </p:txBody>
      </p:sp>
    </p:spTree>
    <p:extLst>
      <p:ext uri="{BB962C8B-B14F-4D97-AF65-F5344CB8AC3E}">
        <p14:creationId xmlns:p14="http://schemas.microsoft.com/office/powerpoint/2010/main" val="2826122780"/>
      </p:ext>
    </p:extLst>
  </p:cSld>
  <p:clrMapOvr>
    <a:masterClrMapping/>
  </p:clrMapOvr>
  <p:transition spd="slow">
    <p:push dir="u"/>
  </p:transition>
  <p:extLst>
    <p:ext uri="{DCECCB84-F9BA-43D5-87BE-67443E8EF086}">
      <p15:sldGuideLst xmlns:p15="http://schemas.microsoft.com/office/powerpoint/2012/main">
        <p15:guide id="1" pos="884">
          <p15:clr>
            <a:srgbClr val="FBAE40"/>
          </p15:clr>
        </p15:guide>
        <p15:guide id="2" pos="5647">
          <p15:clr>
            <a:srgbClr val="FBAE40"/>
          </p15:clr>
        </p15:guide>
        <p15:guide id="3" orient="horz" pos="1134">
          <p15:clr>
            <a:srgbClr val="FBAE40"/>
          </p15:clr>
        </p15:guide>
        <p15:guide id="4" orient="horz" pos="14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nehåll utan bi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7" name="Platshållare för bildnummer 6"/>
          <p:cNvSpPr>
            <a:spLocks noGrp="1"/>
          </p:cNvSpPr>
          <p:nvPr>
            <p:ph type="sldNum" sz="quarter" idx="10"/>
          </p:nvPr>
        </p:nvSpPr>
        <p:spPr>
          <a:xfrm>
            <a:off x="550864" y="6499680"/>
            <a:ext cx="157094" cy="246221"/>
          </a:xfrm>
          <a:prstGeom prst="rect">
            <a:avLst/>
          </a:prstGeom>
        </p:spPr>
        <p:txBody>
          <a:bodyPr/>
          <a:lstStyle/>
          <a:p>
            <a:fld id="{689F2D8B-41AF-4F0A-96D1-36B06F461775}" type="slidenum">
              <a:rPr lang="sv-SE" smtClean="0"/>
              <a:pPr/>
              <a:t>‹Nr.›</a:t>
            </a:fld>
            <a:endParaRPr lang="sv-SE"/>
          </a:p>
        </p:txBody>
      </p:sp>
      <p:sp>
        <p:nvSpPr>
          <p:cNvPr id="4" name="Rubrik 3"/>
          <p:cNvSpPr>
            <a:spLocks noGrp="1"/>
          </p:cNvSpPr>
          <p:nvPr>
            <p:ph type="title"/>
          </p:nvPr>
        </p:nvSpPr>
        <p:spPr/>
        <p:txBody>
          <a:bodyPr/>
          <a:lstStyle/>
          <a:p>
            <a:r>
              <a:rPr lang="sv-SE"/>
              <a:t>Click to edit Master title style</a:t>
            </a:r>
          </a:p>
        </p:txBody>
      </p:sp>
    </p:spTree>
    <p:extLst>
      <p:ext uri="{BB962C8B-B14F-4D97-AF65-F5344CB8AC3E}">
        <p14:creationId xmlns:p14="http://schemas.microsoft.com/office/powerpoint/2010/main" val="170257132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_Dark">
    <p:bg>
      <p:bgPr>
        <a:solidFill>
          <a:srgbClr val="0E4D64"/>
        </a:solidFill>
        <a:effectLst/>
      </p:bgPr>
    </p:bg>
    <p:spTree>
      <p:nvGrpSpPr>
        <p:cNvPr id="1" name=""/>
        <p:cNvGrpSpPr/>
        <p:nvPr/>
      </p:nvGrpSpPr>
      <p:grpSpPr>
        <a:xfrm>
          <a:off x="0" y="0"/>
          <a:ext cx="0" cy="0"/>
          <a:chOff x="0" y="0"/>
          <a:chExt cx="0" cy="0"/>
        </a:xfrm>
      </p:grpSpPr>
      <p:pic>
        <p:nvPicPr>
          <p:cNvPr id="13" name="Left">
            <a:extLst>
              <a:ext uri="{FF2B5EF4-FFF2-40B4-BE49-F238E27FC236}">
                <a16:creationId xmlns:a16="http://schemas.microsoft.com/office/drawing/2014/main" id="{BC8F45E0-A57C-DF42-8B0F-7DDC40A7B4F9}"/>
              </a:ext>
            </a:extLst>
          </p:cNvPr>
          <p:cNvPicPr>
            <a:picLocks/>
          </p:cNvPicPr>
          <p:nvPr userDrawn="1"/>
        </p:nvPicPr>
        <p:blipFill>
          <a:blip r:embed="rId2"/>
          <a:srcRect/>
          <a:stretch/>
        </p:blipFill>
        <p:spPr>
          <a:xfrm>
            <a:off x="-418354" y="1873"/>
            <a:ext cx="418354" cy="6857441"/>
          </a:xfrm>
          <a:prstGeom prst="rect">
            <a:avLst/>
          </a:prstGeom>
        </p:spPr>
      </p:pic>
      <p:pic>
        <p:nvPicPr>
          <p:cNvPr id="15" name="Bottom">
            <a:extLst>
              <a:ext uri="{FF2B5EF4-FFF2-40B4-BE49-F238E27FC236}">
                <a16:creationId xmlns:a16="http://schemas.microsoft.com/office/drawing/2014/main" id="{251680F7-465A-444C-B625-70AE246D2446}"/>
              </a:ext>
            </a:extLst>
          </p:cNvPr>
          <p:cNvPicPr>
            <a:picLocks/>
          </p:cNvPicPr>
          <p:nvPr userDrawn="1"/>
        </p:nvPicPr>
        <p:blipFill>
          <a:blip r:embed="rId3"/>
          <a:stretch>
            <a:fillRect/>
          </a:stretch>
        </p:blipFill>
        <p:spPr>
          <a:xfrm flipV="1">
            <a:off x="0" y="6859315"/>
            <a:ext cx="12192044" cy="423299"/>
          </a:xfrm>
          <a:prstGeom prst="rect">
            <a:avLst/>
          </a:prstGeom>
        </p:spPr>
      </p:pic>
      <p:pic>
        <p:nvPicPr>
          <p:cNvPr id="17" name="Right">
            <a:extLst>
              <a:ext uri="{FF2B5EF4-FFF2-40B4-BE49-F238E27FC236}">
                <a16:creationId xmlns:a16="http://schemas.microsoft.com/office/drawing/2014/main" id="{E19CCD0F-1E39-CE4F-8DC7-DE3EA8C4F69C}"/>
              </a:ext>
            </a:extLst>
          </p:cNvPr>
          <p:cNvPicPr>
            <a:picLocks/>
          </p:cNvPicPr>
          <p:nvPr userDrawn="1"/>
        </p:nvPicPr>
        <p:blipFill>
          <a:blip r:embed="rId2"/>
          <a:srcRect/>
          <a:stretch/>
        </p:blipFill>
        <p:spPr>
          <a:xfrm flipH="1">
            <a:off x="12197025" y="1873"/>
            <a:ext cx="418354" cy="6857441"/>
          </a:xfrm>
          <a:prstGeom prst="rect">
            <a:avLst/>
          </a:prstGeom>
        </p:spPr>
      </p:pic>
      <p:pic>
        <p:nvPicPr>
          <p:cNvPr id="18" name="Top">
            <a:extLst>
              <a:ext uri="{FF2B5EF4-FFF2-40B4-BE49-F238E27FC236}">
                <a16:creationId xmlns:a16="http://schemas.microsoft.com/office/drawing/2014/main" id="{63A02D37-9417-D740-B642-8CA322DEE7C0}"/>
              </a:ext>
            </a:extLst>
          </p:cNvPr>
          <p:cNvPicPr>
            <a:picLocks/>
          </p:cNvPicPr>
          <p:nvPr userDrawn="1"/>
        </p:nvPicPr>
        <p:blipFill>
          <a:blip r:embed="rId3"/>
          <a:stretch>
            <a:fillRect/>
          </a:stretch>
        </p:blipFill>
        <p:spPr>
          <a:xfrm>
            <a:off x="0" y="-423299"/>
            <a:ext cx="12192044" cy="423299"/>
          </a:xfrm>
          <a:prstGeom prst="rect">
            <a:avLst/>
          </a:prstGeom>
        </p:spPr>
      </p:pic>
      <p:sp>
        <p:nvSpPr>
          <p:cNvPr id="2" name="Date Placeholder">
            <a:extLst>
              <a:ext uri="{FF2B5EF4-FFF2-40B4-BE49-F238E27FC236}">
                <a16:creationId xmlns:a16="http://schemas.microsoft.com/office/drawing/2014/main" id="{133B0F31-52E7-E84D-BF4C-CB8AC96D05AA}"/>
              </a:ext>
            </a:extLst>
          </p:cNvPr>
          <p:cNvSpPr>
            <a:spLocks noGrp="1"/>
          </p:cNvSpPr>
          <p:nvPr>
            <p:ph type="dt" sz="half" idx="11"/>
          </p:nvPr>
        </p:nvSpPr>
        <p:spPr>
          <a:xfrm>
            <a:off x="5079533" y="7196081"/>
            <a:ext cx="1017399" cy="253979"/>
          </a:xfrm>
        </p:spPr>
        <p:txBody>
          <a:bodyPr/>
          <a:lstStyle>
            <a:lvl1pPr>
              <a:defRPr>
                <a:solidFill>
                  <a:schemeClr val="tx1"/>
                </a:solidFill>
              </a:defRPr>
            </a:lvl1pPr>
          </a:lstStyle>
          <a:p>
            <a:r>
              <a:rPr lang="sv-SE"/>
              <a:t>2022-00-00</a:t>
            </a:r>
          </a:p>
        </p:txBody>
      </p:sp>
      <p:sp>
        <p:nvSpPr>
          <p:cNvPr id="4" name="Footer Placeholder">
            <a:extLst>
              <a:ext uri="{FF2B5EF4-FFF2-40B4-BE49-F238E27FC236}">
                <a16:creationId xmlns:a16="http://schemas.microsoft.com/office/drawing/2014/main" id="{26A39FE3-1F53-1B45-9163-2EB24EE8EC57}"/>
              </a:ext>
            </a:extLst>
          </p:cNvPr>
          <p:cNvSpPr>
            <a:spLocks noGrp="1"/>
          </p:cNvSpPr>
          <p:nvPr>
            <p:ph type="ftr" sz="quarter" idx="12"/>
          </p:nvPr>
        </p:nvSpPr>
        <p:spPr>
          <a:xfrm>
            <a:off x="1015929" y="7196081"/>
            <a:ext cx="4063604" cy="253979"/>
          </a:xfrm>
        </p:spPr>
        <p:txBody>
          <a:bodyPr/>
          <a:lstStyle>
            <a:lvl1pPr>
              <a:defRPr>
                <a:solidFill>
                  <a:schemeClr val="tx1"/>
                </a:solidFill>
              </a:defRPr>
            </a:lvl1pPr>
          </a:lstStyle>
          <a:p>
            <a:r>
              <a:rPr lang="sv-SE"/>
              <a:t>RISE — Research Institutes of Sweden</a:t>
            </a:r>
          </a:p>
        </p:txBody>
      </p:sp>
      <p:sp>
        <p:nvSpPr>
          <p:cNvPr id="5" name="Slide Number Placeholder">
            <a:extLst>
              <a:ext uri="{FF2B5EF4-FFF2-40B4-BE49-F238E27FC236}">
                <a16:creationId xmlns:a16="http://schemas.microsoft.com/office/drawing/2014/main" id="{2629D637-758F-9946-B33C-62F15791C2D2}"/>
              </a:ext>
            </a:extLst>
          </p:cNvPr>
          <p:cNvSpPr>
            <a:spLocks noGrp="1"/>
          </p:cNvSpPr>
          <p:nvPr>
            <p:ph type="sldNum" sz="quarter" idx="13"/>
          </p:nvPr>
        </p:nvSpPr>
        <p:spPr>
          <a:xfrm>
            <a:off x="254001" y="7196081"/>
            <a:ext cx="761532" cy="253979"/>
          </a:xfrm>
        </p:spPr>
        <p:txBody>
          <a:bodyPr/>
          <a:lstStyle>
            <a:lvl1pPr>
              <a:defRPr>
                <a:solidFill>
                  <a:schemeClr val="tx1"/>
                </a:solidFill>
              </a:defRPr>
            </a:lvl1pPr>
          </a:lstStyle>
          <a:p>
            <a:fld id="{2066355A-084C-D24E-9AD2-7E4FC41EA627}" type="slidenum">
              <a:rPr lang="sv-SE" smtClean="0"/>
              <a:pPr/>
              <a:t>‹Nr.›</a:t>
            </a:fld>
            <a:endParaRPr lang="sv-SE"/>
          </a:p>
        </p:txBody>
      </p:sp>
      <p:sp>
        <p:nvSpPr>
          <p:cNvPr id="16" name="Text Placeholder">
            <a:extLst>
              <a:ext uri="{FF2B5EF4-FFF2-40B4-BE49-F238E27FC236}">
                <a16:creationId xmlns:a16="http://schemas.microsoft.com/office/drawing/2014/main" id="{E367AF10-D2BB-4B4B-8BB8-DCB628C77992}"/>
              </a:ext>
            </a:extLst>
          </p:cNvPr>
          <p:cNvSpPr>
            <a:spLocks noGrp="1"/>
          </p:cNvSpPr>
          <p:nvPr>
            <p:ph type="body" sz="quarter" idx="16" hasCustomPrompt="1"/>
          </p:nvPr>
        </p:nvSpPr>
        <p:spPr>
          <a:xfrm>
            <a:off x="1650242" y="1142378"/>
            <a:ext cx="8891517" cy="4573246"/>
          </a:xfrm>
        </p:spPr>
        <p:txBody>
          <a:bodyPr anchor="b" anchorCtr="0"/>
          <a:lstStyle>
            <a:lvl1pPr marL="0" indent="0">
              <a:lnSpc>
                <a:spcPct val="80000"/>
              </a:lnSpc>
              <a:spcBef>
                <a:spcPts val="0"/>
              </a:spcBef>
              <a:buNone/>
              <a:defRPr sz="8231">
                <a:solidFill>
                  <a:schemeClr val="bg1"/>
                </a:solidFill>
                <a:latin typeface="+mj-lt"/>
              </a:defRPr>
            </a:lvl1pPr>
            <a:lvl2pPr marL="0" indent="0">
              <a:lnSpc>
                <a:spcPct val="90000"/>
              </a:lnSpc>
              <a:spcBef>
                <a:spcPts val="1881"/>
              </a:spcBef>
              <a:spcAft>
                <a:spcPts val="2116"/>
              </a:spcAft>
              <a:buNone/>
              <a:defRPr lang="sv-SE" sz="1881" kern="1200" cap="all" spc="118" baseline="0" dirty="0">
                <a:solidFill>
                  <a:schemeClr val="bg1"/>
                </a:solidFill>
                <a:latin typeface="+mj-lt"/>
                <a:ea typeface="+mn-ea"/>
                <a:cs typeface="+mn-cs"/>
              </a:defRPr>
            </a:lvl2pPr>
            <a:lvl3pPr marL="0" indent="0">
              <a:lnSpc>
                <a:spcPct val="90000"/>
              </a:lnSpc>
              <a:spcBef>
                <a:spcPts val="1881"/>
              </a:spcBef>
              <a:buNone/>
              <a:defRPr lang="sv-SE" sz="1881" kern="1200" dirty="0">
                <a:solidFill>
                  <a:schemeClr val="bg1"/>
                </a:solidFill>
                <a:latin typeface="+mj-lt"/>
                <a:ea typeface="+mn-ea"/>
                <a:cs typeface="+mn-cs"/>
              </a:defRPr>
            </a:lvl3pPr>
            <a:lvl4pPr marL="0" indent="0">
              <a:lnSpc>
                <a:spcPct val="110000"/>
              </a:lnSpc>
              <a:spcBef>
                <a:spcPts val="1881"/>
              </a:spcBef>
              <a:spcAft>
                <a:spcPts val="0"/>
              </a:spcAft>
              <a:buNone/>
              <a:defRPr lang="sv-SE" sz="1293" kern="1200" dirty="0">
                <a:solidFill>
                  <a:schemeClr val="bg1"/>
                </a:solidFill>
                <a:latin typeface="Roboto Mono" pitchFamily="2" charset="0"/>
                <a:ea typeface="Roboto Mono" pitchFamily="2" charset="0"/>
                <a:cs typeface="+mn-cs"/>
              </a:defRPr>
            </a:lvl4pPr>
            <a:lvl5pPr marL="0" indent="0">
              <a:lnSpc>
                <a:spcPct val="110000"/>
              </a:lnSpc>
              <a:spcBef>
                <a:spcPts val="1881"/>
              </a:spcBef>
              <a:spcAft>
                <a:spcPts val="0"/>
              </a:spcAft>
              <a:buNone/>
              <a:defRPr lang="sv-SE" sz="1293" kern="1200" dirty="0">
                <a:solidFill>
                  <a:schemeClr val="bg1"/>
                </a:solidFill>
                <a:latin typeface="Roboto Mono" pitchFamily="2" charset="0"/>
                <a:ea typeface="Roboto Mono" pitchFamily="2" charset="0"/>
                <a:cs typeface="+mn-cs"/>
              </a:defRPr>
            </a:lvl5pPr>
            <a:lvl6pPr marL="0" indent="0">
              <a:spcBef>
                <a:spcPts val="1881"/>
              </a:spcBef>
              <a:buNone/>
              <a:defRPr sz="1293">
                <a:solidFill>
                  <a:schemeClr val="bg1"/>
                </a:solidFill>
                <a:latin typeface="Roboto Mono" pitchFamily="2" charset="0"/>
                <a:ea typeface="Roboto Mono" pitchFamily="2" charset="0"/>
              </a:defRPr>
            </a:lvl6pPr>
            <a:lvl7pPr>
              <a:defRPr>
                <a:solidFill>
                  <a:schemeClr val="bg1"/>
                </a:solidFill>
              </a:defRPr>
            </a:lvl7pPr>
          </a:lstStyle>
          <a:p>
            <a:pPr lvl="0"/>
            <a:r>
              <a:rPr lang="sv-SE"/>
              <a:t>Title 1</a:t>
            </a:r>
          </a:p>
          <a:p>
            <a:pPr lvl="1"/>
            <a:r>
              <a:rPr lang="sv-SE" err="1"/>
              <a:t>Pretitle</a:t>
            </a:r>
            <a:endParaRPr lang="sv-SE"/>
          </a:p>
          <a:p>
            <a:pPr lvl="2"/>
            <a:r>
              <a:rPr lang="sv-SE" err="1"/>
              <a:t>Subtitle</a:t>
            </a:r>
            <a:r>
              <a:rPr lang="sv-SE"/>
              <a:t> A</a:t>
            </a:r>
          </a:p>
          <a:p>
            <a:pPr lvl="3"/>
            <a:r>
              <a:rPr lang="sv-SE" err="1"/>
              <a:t>Subtitle</a:t>
            </a:r>
            <a:r>
              <a:rPr lang="sv-SE"/>
              <a:t> B</a:t>
            </a:r>
          </a:p>
        </p:txBody>
      </p:sp>
      <p:sp>
        <p:nvSpPr>
          <p:cNvPr id="6" name="RISE Logo">
            <a:extLst>
              <a:ext uri="{FF2B5EF4-FFF2-40B4-BE49-F238E27FC236}">
                <a16:creationId xmlns:a16="http://schemas.microsoft.com/office/drawing/2014/main" id="{FA3E12D6-3235-A941-9790-66E7174F6F15}"/>
              </a:ext>
            </a:extLst>
          </p:cNvPr>
          <p:cNvSpPr>
            <a:spLocks noGrp="1"/>
          </p:cNvSpPr>
          <p:nvPr>
            <p:ph type="body" sz="quarter" idx="19" hasCustomPrompt="1"/>
          </p:nvPr>
        </p:nvSpPr>
        <p:spPr>
          <a:xfrm>
            <a:off x="10541038" y="761938"/>
            <a:ext cx="889003" cy="1142907"/>
          </a:xfrm>
          <a:blipFill>
            <a:blip r:embed="rId4" cstate="hqprint">
              <a:extLst>
                <a:ext uri="{28A0092B-C50C-407E-A947-70E740481C1C}">
                  <a14:useLocalDpi xmlns:a14="http://schemas.microsoft.com/office/drawing/2010/main"/>
                </a:ext>
              </a:extLst>
            </a:blip>
            <a:stretch>
              <a:fillRect/>
            </a:stretch>
          </a:blipFill>
        </p:spPr>
        <p:txBody>
          <a:bodyPr lIns="108000"/>
          <a:lstStyle>
            <a:lvl1pPr marL="0" indent="0">
              <a:buNone/>
              <a:defRPr sz="118" baseline="0">
                <a:solidFill>
                  <a:schemeClr val="bg1"/>
                </a:solidFill>
              </a:defRPr>
            </a:lvl1pPr>
          </a:lstStyle>
          <a:p>
            <a:pPr lvl="0"/>
            <a:r>
              <a:rPr lang="en-US"/>
              <a:t> </a:t>
            </a:r>
            <a:endParaRPr lang="sv-SE"/>
          </a:p>
        </p:txBody>
      </p:sp>
    </p:spTree>
    <p:extLst>
      <p:ext uri="{BB962C8B-B14F-4D97-AF65-F5344CB8AC3E}">
        <p14:creationId xmlns:p14="http://schemas.microsoft.com/office/powerpoint/2010/main" val="2934350392"/>
      </p:ext>
    </p:extLst>
  </p:cSld>
  <p:clrMapOvr>
    <a:masterClrMapping/>
  </p:clrMapOvr>
  <p:transition spd="slow">
    <p:push dir="u"/>
  </p:transition>
  <p:extLst>
    <p:ext uri="{DCECCB84-F9BA-43D5-87BE-67443E8EF086}">
      <p15:sldGuideLst xmlns:p15="http://schemas.microsoft.com/office/powerpoint/2012/main">
        <p15:guide id="1" pos="6123">
          <p15:clr>
            <a:srgbClr val="FBAE40"/>
          </p15:clr>
        </p15:guide>
        <p15:guide id="2" orient="horz" pos="408">
          <p15:clr>
            <a:srgbClr val="FBAE40"/>
          </p15:clr>
        </p15:guide>
        <p15:guide id="3" pos="884">
          <p15:clr>
            <a:srgbClr val="FBAE40"/>
          </p15:clr>
        </p15:guide>
        <p15:guide id="4" pos="564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ljus, 2-sp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sv-SE" noProof="0"/>
              <a:t>Addera rubrik</a:t>
            </a:r>
          </a:p>
        </p:txBody>
      </p:sp>
      <p:sp>
        <p:nvSpPr>
          <p:cNvPr id="3" name="Content Placeholder 2"/>
          <p:cNvSpPr>
            <a:spLocks noGrp="1"/>
          </p:cNvSpPr>
          <p:nvPr>
            <p:ph idx="1" hasCustomPrompt="1"/>
          </p:nvPr>
        </p:nvSpPr>
        <p:spPr>
          <a:xfrm>
            <a:off x="1354667" y="2438401"/>
            <a:ext cx="4402667" cy="3302000"/>
          </a:xfrm>
        </p:spPr>
        <p:txBody>
          <a:bodyPr/>
          <a:lstStyle>
            <a:lvl1pPr>
              <a:spcBef>
                <a:spcPts val="1333"/>
              </a:spcBef>
              <a:defRPr sz="1866"/>
            </a:lvl1pPr>
            <a:lvl2pPr>
              <a:spcBef>
                <a:spcPts val="1333"/>
              </a:spcBef>
              <a:defRPr sz="1866"/>
            </a:lvl2pPr>
            <a:lvl3pPr>
              <a:spcBef>
                <a:spcPts val="1333"/>
              </a:spcBef>
              <a:defRPr sz="1600"/>
            </a:lvl3pPr>
            <a:lvl4pPr>
              <a:spcBef>
                <a:spcPts val="1333"/>
              </a:spcBef>
              <a:defRPr sz="1600"/>
            </a:lvl4pPr>
            <a:lvl5pPr>
              <a:spcBef>
                <a:spcPts val="1333"/>
              </a:spcBef>
              <a:defRPr/>
            </a:lvl5pPr>
          </a:lstStyle>
          <a:p>
            <a:pPr lvl="0"/>
            <a:r>
              <a:rPr lang="sv-SE" noProof="0"/>
              <a:t>Addera text, Nivå 1</a:t>
            </a:r>
          </a:p>
          <a:p>
            <a:pPr lvl="1"/>
            <a:r>
              <a:rPr lang="sv-SE" noProof="0"/>
              <a:t>Nivå 2</a:t>
            </a:r>
          </a:p>
          <a:p>
            <a:pPr lvl="2"/>
            <a:r>
              <a:rPr lang="sv-SE" noProof="0"/>
              <a:t>Nivå 3</a:t>
            </a:r>
          </a:p>
          <a:p>
            <a:pPr lvl="3"/>
            <a:r>
              <a:rPr lang="sv-SE" noProof="0"/>
              <a:t>Nivå 4</a:t>
            </a:r>
          </a:p>
          <a:p>
            <a:pPr lvl="4"/>
            <a:r>
              <a:rPr lang="sv-SE" noProof="0"/>
              <a:t>Nivå 5</a:t>
            </a:r>
          </a:p>
          <a:p>
            <a:pPr lvl="0"/>
            <a:endParaRPr lang="sv-SE" noProof="0"/>
          </a:p>
          <a:p>
            <a:pPr lvl="0"/>
            <a:endParaRPr lang="sv-SE" noProof="0"/>
          </a:p>
        </p:txBody>
      </p:sp>
      <p:sp>
        <p:nvSpPr>
          <p:cNvPr id="4" name="Date Placeholder 3"/>
          <p:cNvSpPr>
            <a:spLocks noGrp="1"/>
          </p:cNvSpPr>
          <p:nvPr>
            <p:ph type="dt" sz="half" idx="10"/>
          </p:nvPr>
        </p:nvSpPr>
        <p:spPr/>
        <p:txBody>
          <a:bodyPr/>
          <a:lstStyle/>
          <a:p>
            <a:endParaRPr lang="sv-SE" noProof="0"/>
          </a:p>
        </p:txBody>
      </p:sp>
      <p:sp>
        <p:nvSpPr>
          <p:cNvPr id="5" name="Footer Placeholder 4"/>
          <p:cNvSpPr>
            <a:spLocks noGrp="1"/>
          </p:cNvSpPr>
          <p:nvPr>
            <p:ph type="ftr" sz="quarter" idx="11"/>
          </p:nvPr>
        </p:nvSpPr>
        <p:spPr/>
        <p:txBody>
          <a:bodyPr/>
          <a:lstStyle/>
          <a:p>
            <a:r>
              <a:rPr lang="en-US" noProof="0"/>
              <a:t>RISE — Research Institutes of Sweden</a:t>
            </a:r>
            <a:endParaRPr lang="sv-SE" noProof="0"/>
          </a:p>
        </p:txBody>
      </p:sp>
      <p:sp>
        <p:nvSpPr>
          <p:cNvPr id="6" name="Slide Number Placeholder 5"/>
          <p:cNvSpPr>
            <a:spLocks noGrp="1"/>
          </p:cNvSpPr>
          <p:nvPr>
            <p:ph type="sldNum" sz="quarter" idx="12"/>
          </p:nvPr>
        </p:nvSpPr>
        <p:spPr/>
        <p:txBody>
          <a:bodyPr/>
          <a:lstStyle/>
          <a:p>
            <a:fld id="{2066355A-084C-D24E-9AD2-7E4FC41EA627}" type="slidenum">
              <a:rPr lang="sv-SE" noProof="0" smtClean="0"/>
              <a:t>‹Nr.›</a:t>
            </a:fld>
            <a:endParaRPr lang="sv-SE" noProof="0"/>
          </a:p>
        </p:txBody>
      </p:sp>
      <p:sp>
        <p:nvSpPr>
          <p:cNvPr id="8" name="Content Placeholder 2"/>
          <p:cNvSpPr>
            <a:spLocks noGrp="1"/>
          </p:cNvSpPr>
          <p:nvPr>
            <p:ph idx="13" hasCustomPrompt="1"/>
          </p:nvPr>
        </p:nvSpPr>
        <p:spPr>
          <a:xfrm>
            <a:off x="6434667" y="2438401"/>
            <a:ext cx="4402667" cy="3302000"/>
          </a:xfrm>
        </p:spPr>
        <p:txBody>
          <a:bodyPr/>
          <a:lstStyle>
            <a:lvl1pPr>
              <a:spcBef>
                <a:spcPts val="1333"/>
              </a:spcBef>
              <a:defRPr sz="1866"/>
            </a:lvl1pPr>
            <a:lvl2pPr>
              <a:spcBef>
                <a:spcPts val="1333"/>
              </a:spcBef>
              <a:defRPr sz="1866"/>
            </a:lvl2pPr>
            <a:lvl3pPr>
              <a:spcBef>
                <a:spcPts val="1333"/>
              </a:spcBef>
              <a:defRPr sz="1600"/>
            </a:lvl3pPr>
            <a:lvl4pPr>
              <a:spcBef>
                <a:spcPts val="1333"/>
              </a:spcBef>
              <a:defRPr sz="1600"/>
            </a:lvl4pPr>
            <a:lvl5pPr>
              <a:spcBef>
                <a:spcPts val="1333"/>
              </a:spcBef>
              <a:defRPr/>
            </a:lvl5pPr>
          </a:lstStyle>
          <a:p>
            <a:pPr lvl="0"/>
            <a:r>
              <a:rPr lang="sv-SE" noProof="0"/>
              <a:t>Addera text, Nivå 1</a:t>
            </a:r>
          </a:p>
          <a:p>
            <a:pPr lvl="1"/>
            <a:r>
              <a:rPr lang="sv-SE" noProof="0"/>
              <a:t>Nivå 2</a:t>
            </a:r>
          </a:p>
          <a:p>
            <a:pPr lvl="2"/>
            <a:r>
              <a:rPr lang="sv-SE" noProof="0"/>
              <a:t>Nivå 3</a:t>
            </a:r>
          </a:p>
          <a:p>
            <a:pPr lvl="3"/>
            <a:r>
              <a:rPr lang="sv-SE" noProof="0"/>
              <a:t>Nivå 4</a:t>
            </a:r>
          </a:p>
          <a:p>
            <a:pPr lvl="4"/>
            <a:r>
              <a:rPr lang="sv-SE" noProof="0"/>
              <a:t>Nivå 5</a:t>
            </a:r>
          </a:p>
          <a:p>
            <a:pPr lvl="0"/>
            <a:endParaRPr lang="sv-SE" noProof="0"/>
          </a:p>
          <a:p>
            <a:pPr lvl="0"/>
            <a:endParaRPr lang="sv-SE" noProof="0"/>
          </a:p>
        </p:txBody>
      </p:sp>
    </p:spTree>
    <p:extLst>
      <p:ext uri="{BB962C8B-B14F-4D97-AF65-F5344CB8AC3E}">
        <p14:creationId xmlns:p14="http://schemas.microsoft.com/office/powerpoint/2010/main" val="167022244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itat, mörk">
    <p:spTree>
      <p:nvGrpSpPr>
        <p:cNvPr id="1" name=""/>
        <p:cNvGrpSpPr/>
        <p:nvPr/>
      </p:nvGrpSpPr>
      <p:grpSpPr>
        <a:xfrm>
          <a:off x="0" y="0"/>
          <a:ext cx="0" cy="0"/>
          <a:chOff x="0" y="0"/>
          <a:chExt cx="0" cy="0"/>
        </a:xfrm>
      </p:grpSpPr>
      <p:sp>
        <p:nvSpPr>
          <p:cNvPr id="9" name="Content Placeholder 2"/>
          <p:cNvSpPr>
            <a:spLocks noGrp="1"/>
          </p:cNvSpPr>
          <p:nvPr>
            <p:ph idx="14" hasCustomPrompt="1"/>
          </p:nvPr>
        </p:nvSpPr>
        <p:spPr>
          <a:xfrm>
            <a:off x="1354667" y="1016001"/>
            <a:ext cx="9482668" cy="4826000"/>
          </a:xfrm>
        </p:spPr>
        <p:txBody>
          <a:bodyPr bIns="0" anchor="ctr" anchorCtr="0"/>
          <a:lstStyle>
            <a:lvl1pPr marL="0" indent="0" algn="l">
              <a:lnSpc>
                <a:spcPct val="80000"/>
              </a:lnSpc>
              <a:spcBef>
                <a:spcPts val="1066"/>
              </a:spcBef>
              <a:buNone/>
              <a:defRPr sz="7999" b="0">
                <a:solidFill>
                  <a:srgbClr val="FFF0B0"/>
                </a:solidFill>
                <a:latin typeface="+mj-lt"/>
              </a:defRPr>
            </a:lvl1pPr>
            <a:lvl2pPr marL="0" indent="0" algn="l">
              <a:lnSpc>
                <a:spcPct val="80000"/>
              </a:lnSpc>
              <a:spcBef>
                <a:spcPts val="2133"/>
              </a:spcBef>
              <a:buNone/>
              <a:defRPr sz="2400">
                <a:solidFill>
                  <a:srgbClr val="FFF0B0"/>
                </a:solidFill>
                <a:latin typeface="+mj-lt"/>
              </a:defRPr>
            </a:lvl2pPr>
            <a:lvl3pPr marL="0" indent="0" algn="l">
              <a:lnSpc>
                <a:spcPct val="120000"/>
              </a:lnSpc>
              <a:spcBef>
                <a:spcPts val="2133"/>
              </a:spcBef>
              <a:buNone/>
              <a:defRPr sz="1867">
                <a:solidFill>
                  <a:srgbClr val="FFF0B0"/>
                </a:solidFill>
              </a:defRPr>
            </a:lvl3pPr>
            <a:lvl4pPr marL="0" indent="0" algn="l">
              <a:lnSpc>
                <a:spcPct val="120000"/>
              </a:lnSpc>
              <a:spcBef>
                <a:spcPts val="2133"/>
              </a:spcBef>
              <a:buNone/>
              <a:defRPr sz="1867">
                <a:solidFill>
                  <a:srgbClr val="FFF0B0"/>
                </a:solidFill>
              </a:defRPr>
            </a:lvl4pPr>
            <a:lvl5pPr marL="0" indent="0" algn="l">
              <a:lnSpc>
                <a:spcPct val="120000"/>
              </a:lnSpc>
              <a:spcBef>
                <a:spcPts val="2133"/>
              </a:spcBef>
              <a:buNone/>
              <a:defRPr sz="1600">
                <a:solidFill>
                  <a:srgbClr val="FFF0B0"/>
                </a:solidFill>
              </a:defRPr>
            </a:lvl5pPr>
          </a:lstStyle>
          <a:p>
            <a:pPr lvl="0"/>
            <a:r>
              <a:rPr lang="sv-SE" noProof="0"/>
              <a:t>Addera text, Nivå 1</a:t>
            </a:r>
          </a:p>
          <a:p>
            <a:pPr lvl="1"/>
            <a:r>
              <a:rPr lang="sv-SE" noProof="0"/>
              <a:t>Nivå 2</a:t>
            </a:r>
          </a:p>
          <a:p>
            <a:pPr lvl="2"/>
            <a:r>
              <a:rPr lang="sv-SE" noProof="0"/>
              <a:t>Nivå 3</a:t>
            </a:r>
          </a:p>
          <a:p>
            <a:pPr lvl="3"/>
            <a:r>
              <a:rPr lang="sv-SE" noProof="0"/>
              <a:t>Nivå 4</a:t>
            </a:r>
          </a:p>
          <a:p>
            <a:pPr lvl="4"/>
            <a:r>
              <a:rPr lang="sv-SE" noProof="0"/>
              <a:t>Nivå 5</a:t>
            </a:r>
          </a:p>
        </p:txBody>
      </p:sp>
    </p:spTree>
    <p:extLst>
      <p:ext uri="{BB962C8B-B14F-4D97-AF65-F5344CB8AC3E}">
        <p14:creationId xmlns:p14="http://schemas.microsoft.com/office/powerpoint/2010/main" val="2910855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itat, mörk">
    <p:bg>
      <p:bgPr>
        <a:solidFill>
          <a:schemeClr val="accent1"/>
        </a:solidFill>
        <a:effectLst/>
      </p:bgPr>
    </p:bg>
    <p:spTree>
      <p:nvGrpSpPr>
        <p:cNvPr id="1" name=""/>
        <p:cNvGrpSpPr/>
        <p:nvPr/>
      </p:nvGrpSpPr>
      <p:grpSpPr>
        <a:xfrm>
          <a:off x="0" y="0"/>
          <a:ext cx="0" cy="0"/>
          <a:chOff x="0" y="0"/>
          <a:chExt cx="0" cy="0"/>
        </a:xfrm>
      </p:grpSpPr>
      <p:sp>
        <p:nvSpPr>
          <p:cNvPr id="9" name="Content Placeholder 2"/>
          <p:cNvSpPr>
            <a:spLocks noGrp="1"/>
          </p:cNvSpPr>
          <p:nvPr>
            <p:ph idx="14" hasCustomPrompt="1"/>
          </p:nvPr>
        </p:nvSpPr>
        <p:spPr>
          <a:xfrm>
            <a:off x="1354667" y="1016001"/>
            <a:ext cx="9482668" cy="4826000"/>
          </a:xfrm>
        </p:spPr>
        <p:txBody>
          <a:bodyPr bIns="0" anchor="ctr" anchorCtr="0"/>
          <a:lstStyle>
            <a:lvl1pPr marL="0" indent="0" algn="l">
              <a:lnSpc>
                <a:spcPct val="80000"/>
              </a:lnSpc>
              <a:spcBef>
                <a:spcPts val="1066"/>
              </a:spcBef>
              <a:buNone/>
              <a:defRPr sz="7999" b="0">
                <a:solidFill>
                  <a:srgbClr val="FFF0B0"/>
                </a:solidFill>
                <a:latin typeface="+mj-lt"/>
              </a:defRPr>
            </a:lvl1pPr>
            <a:lvl2pPr marL="0" indent="0" algn="l">
              <a:lnSpc>
                <a:spcPct val="80000"/>
              </a:lnSpc>
              <a:spcBef>
                <a:spcPts val="2133"/>
              </a:spcBef>
              <a:buNone/>
              <a:defRPr sz="2400">
                <a:solidFill>
                  <a:srgbClr val="FFF0B0"/>
                </a:solidFill>
                <a:latin typeface="+mj-lt"/>
              </a:defRPr>
            </a:lvl2pPr>
            <a:lvl3pPr marL="0" indent="0" algn="l">
              <a:lnSpc>
                <a:spcPct val="120000"/>
              </a:lnSpc>
              <a:spcBef>
                <a:spcPts val="2133"/>
              </a:spcBef>
              <a:buNone/>
              <a:defRPr sz="1900">
                <a:solidFill>
                  <a:srgbClr val="FFF0B0"/>
                </a:solidFill>
              </a:defRPr>
            </a:lvl3pPr>
            <a:lvl4pPr marL="0" indent="0" algn="l">
              <a:lnSpc>
                <a:spcPct val="120000"/>
              </a:lnSpc>
              <a:spcBef>
                <a:spcPts val="2133"/>
              </a:spcBef>
              <a:buNone/>
              <a:defRPr sz="1900">
                <a:solidFill>
                  <a:srgbClr val="FFF0B0"/>
                </a:solidFill>
              </a:defRPr>
            </a:lvl4pPr>
            <a:lvl5pPr marL="0" indent="0" algn="l">
              <a:lnSpc>
                <a:spcPct val="120000"/>
              </a:lnSpc>
              <a:spcBef>
                <a:spcPts val="2133"/>
              </a:spcBef>
              <a:buNone/>
              <a:defRPr sz="1600">
                <a:solidFill>
                  <a:srgbClr val="FFF0B0"/>
                </a:solidFill>
              </a:defRPr>
            </a:lvl5pPr>
          </a:lstStyle>
          <a:p>
            <a:pPr lvl="0"/>
            <a:r>
              <a:rPr lang="sv-SE" noProof="0" dirty="0"/>
              <a:t>Addera text, Nivå 1</a:t>
            </a:r>
          </a:p>
          <a:p>
            <a:pPr lvl="1"/>
            <a:r>
              <a:rPr lang="sv-SE" noProof="0" dirty="0"/>
              <a:t>Nivå 2</a:t>
            </a:r>
          </a:p>
          <a:p>
            <a:pPr lvl="2"/>
            <a:r>
              <a:rPr lang="sv-SE" noProof="0" dirty="0"/>
              <a:t>Nivå 3</a:t>
            </a:r>
          </a:p>
          <a:p>
            <a:pPr lvl="3"/>
            <a:r>
              <a:rPr lang="sv-SE" noProof="0" dirty="0"/>
              <a:t>Nivå 4</a:t>
            </a:r>
          </a:p>
          <a:p>
            <a:pPr lvl="4"/>
            <a:r>
              <a:rPr lang="sv-SE" noProof="0" dirty="0"/>
              <a:t>Nivå 5</a:t>
            </a:r>
          </a:p>
        </p:txBody>
      </p:sp>
    </p:spTree>
    <p:extLst>
      <p:ext uri="{BB962C8B-B14F-4D97-AF65-F5344CB8AC3E}">
        <p14:creationId xmlns:p14="http://schemas.microsoft.com/office/powerpoint/2010/main" val="1635897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r>
              <a:rPr lang="sv-SE"/>
              <a:t>2022-00-00</a:t>
            </a:r>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r>
              <a:rPr lang="sv-SE"/>
              <a:t>RISE — Research Institutes of Sweden</a:t>
            </a:r>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‹Nr.›</a:t>
            </a:fld>
            <a:endParaRPr lang="sv-SE"/>
          </a:p>
        </p:txBody>
      </p:sp>
    </p:spTree>
    <p:extLst>
      <p:ext uri="{BB962C8B-B14F-4D97-AF65-F5344CB8AC3E}">
        <p14:creationId xmlns:p14="http://schemas.microsoft.com/office/powerpoint/2010/main" val="1800802752"/>
      </p:ext>
    </p:extLst>
  </p:cSld>
  <p:clrMapOvr>
    <a:masterClrMapping/>
  </p:clrMapOvr>
  <p:transition spd="slow">
    <p:push dir="u"/>
  </p:transition>
  <p:extLst>
    <p:ext uri="{DCECCB84-F9BA-43D5-87BE-67443E8EF086}">
      <p15:sldGuideLst xmlns:p15="http://schemas.microsoft.com/office/powerpoint/2012/main">
        <p15:guide id="1" pos="544">
          <p15:clr>
            <a:srgbClr val="FBAE40"/>
          </p15:clr>
        </p15:guide>
        <p15:guide id="2" pos="598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with Picture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1"/>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1"/>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1"/>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1"/>
            <a:ext cx="4669536" cy="1453896"/>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7"/>
            <a:ext cx="4669536" cy="4024566"/>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1" y="502919"/>
            <a:ext cx="5471160" cy="5815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endParaRPr lang="en-US"/>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3AEEF7F6-ECFE-4473-B3E9-C91BE833927A}" type="datetimeFigureOut">
              <a:rPr lang="en-US" smtClean="0"/>
              <a:t>10/18/2025</a:t>
            </a:fld>
            <a:endParaRPr lang="en-US"/>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5DAD859A-2C66-45B9-9A71-3CF205EC2D4A}" type="slidenum">
              <a:rPr lang="en-US" smtClean="0"/>
              <a:t>‹Nr.›</a:t>
            </a:fld>
            <a:endParaRPr lang="en-US"/>
          </a:p>
        </p:txBody>
      </p:sp>
    </p:spTree>
    <p:extLst>
      <p:ext uri="{BB962C8B-B14F-4D97-AF65-F5344CB8AC3E}">
        <p14:creationId xmlns:p14="http://schemas.microsoft.com/office/powerpoint/2010/main" val="35180159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B9F0-8D38-4AEB-A426-AC7091B3B3AC}"/>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3C7E30C2-9601-4DC7-C81B-791B1908E5E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A621F895-9498-1D99-840A-DC202B312ABD}"/>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5" name="Footer Placeholder 4">
            <a:extLst>
              <a:ext uri="{FF2B5EF4-FFF2-40B4-BE49-F238E27FC236}">
                <a16:creationId xmlns:a16="http://schemas.microsoft.com/office/drawing/2014/main" id="{0EAC4B89-8656-7ABF-53B3-CDF3E4712FC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5C73151F-7273-8AAC-3678-09DD77541A68}"/>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39130341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CAD2-9E69-D212-C79E-728CD67C582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71C30BCE-90A6-8F32-629C-3E64755EB5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361106-EB1D-600E-4C32-569FC3AE4FA8}"/>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5" name="Footer Placeholder 4">
            <a:extLst>
              <a:ext uri="{FF2B5EF4-FFF2-40B4-BE49-F238E27FC236}">
                <a16:creationId xmlns:a16="http://schemas.microsoft.com/office/drawing/2014/main" id="{092F5D2F-412C-B84E-6A81-0443AE92765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AE716A-2014-E5D7-5C32-DEA925AB71B4}"/>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238675941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1BBB9-B610-B89D-D23A-052E03308CBD}"/>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9C4A506B-E723-3AEA-D2BB-F4110DDAC94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1E27BB58-7A55-7D39-DD3F-173149D5CA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0B985210-1E91-2499-1904-8394FA9B6657}"/>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6" name="Footer Placeholder 5">
            <a:extLst>
              <a:ext uri="{FF2B5EF4-FFF2-40B4-BE49-F238E27FC236}">
                <a16:creationId xmlns:a16="http://schemas.microsoft.com/office/drawing/2014/main" id="{3E87A1BF-5A87-DD62-9FF2-41835D93E5D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A6201C3A-87DB-C7A7-3A5F-F71DE33E3211}"/>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2599960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3567-4A6C-B29A-8EE5-57CB0DC6DAD6}"/>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F519E9DE-8CD3-53BF-597F-9312CCF5EC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560776-5C76-C8A5-98FD-B40D538565A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8BC164BA-0F6D-06F9-9FE4-94F55095CA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68EA6AF-9D59-1980-E221-2F73D37B60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CB6561F2-7712-5E7A-9ACD-38F6723656B6}"/>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8" name="Footer Placeholder 7">
            <a:extLst>
              <a:ext uri="{FF2B5EF4-FFF2-40B4-BE49-F238E27FC236}">
                <a16:creationId xmlns:a16="http://schemas.microsoft.com/office/drawing/2014/main" id="{EA8886FF-9BAD-7949-C577-0EAFECA56D11}"/>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DDD429C3-25D0-D196-C448-53299279FCBD}"/>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34870183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9EA7-27AA-D595-53BE-A841DAC19176}"/>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87FBA43-F984-62C5-0F02-B5C12460307D}"/>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4" name="Footer Placeholder 3">
            <a:extLst>
              <a:ext uri="{FF2B5EF4-FFF2-40B4-BE49-F238E27FC236}">
                <a16:creationId xmlns:a16="http://schemas.microsoft.com/office/drawing/2014/main" id="{BB55A676-3D2D-7B49-9304-FA77E56F129D}"/>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F2378ABE-9C18-4C96-3526-95AB87C7911A}"/>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41092419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369E2-06F7-6E77-1DB6-3442D1838378}"/>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3" name="Footer Placeholder 2">
            <a:extLst>
              <a:ext uri="{FF2B5EF4-FFF2-40B4-BE49-F238E27FC236}">
                <a16:creationId xmlns:a16="http://schemas.microsoft.com/office/drawing/2014/main" id="{881F55CF-E6FC-D9F5-E878-EDF24974F314}"/>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CB19DCF6-A7BB-2600-D967-28865D4D642B}"/>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9021921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363-23DF-3A4A-2C9B-19B6EDDB85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29B63367-3D8E-5E52-74BF-BD6ED01B3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0890EFB3-02AF-7761-4ABB-BABA83B9D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901EAD-CA26-604E-1785-D960AA23337C}"/>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6" name="Footer Placeholder 5">
            <a:extLst>
              <a:ext uri="{FF2B5EF4-FFF2-40B4-BE49-F238E27FC236}">
                <a16:creationId xmlns:a16="http://schemas.microsoft.com/office/drawing/2014/main" id="{5828C46A-21AB-4AE2-CA88-0995D429CB6D}"/>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872B9FF-161F-305D-8193-A5DC8D534912}"/>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157389550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9E81-E8BE-1C39-BD6D-8163E2FD19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EC790AC8-1611-3436-3027-F84475628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21A8F32-B4D6-26E5-B330-09BB38274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D5E941-712D-1169-2F2E-ACC1DB0F0094}"/>
              </a:ext>
            </a:extLst>
          </p:cNvPr>
          <p:cNvSpPr>
            <a:spLocks noGrp="1"/>
          </p:cNvSpPr>
          <p:nvPr>
            <p:ph type="dt" sz="half" idx="10"/>
          </p:nvPr>
        </p:nvSpPr>
        <p:spPr/>
        <p:txBody>
          <a:bodyPr/>
          <a:lstStyle/>
          <a:p>
            <a:fld id="{B5A5477E-6EB5-4F41-A162-17571933E40D}" type="datetimeFigureOut">
              <a:rPr lang="en-SE" smtClean="0"/>
              <a:t>10/18/2025</a:t>
            </a:fld>
            <a:endParaRPr lang="en-SE"/>
          </a:p>
        </p:txBody>
      </p:sp>
      <p:sp>
        <p:nvSpPr>
          <p:cNvPr id="6" name="Footer Placeholder 5">
            <a:extLst>
              <a:ext uri="{FF2B5EF4-FFF2-40B4-BE49-F238E27FC236}">
                <a16:creationId xmlns:a16="http://schemas.microsoft.com/office/drawing/2014/main" id="{F7AC18A7-EABC-EE71-8D9B-0F75B38E097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7B478A6E-A463-7348-2A98-D09A9A8E9688}"/>
              </a:ext>
            </a:extLst>
          </p:cNvPr>
          <p:cNvSpPr>
            <a:spLocks noGrp="1"/>
          </p:cNvSpPr>
          <p:nvPr>
            <p:ph type="sldNum" sz="quarter" idx="12"/>
          </p:nvPr>
        </p:nvSpPr>
        <p:spPr/>
        <p:txBody>
          <a:bodyPr/>
          <a:lstStyle/>
          <a:p>
            <a:fld id="{B3E53D40-449C-A84A-9060-94C7A9F27498}" type="slidenum">
              <a:rPr lang="en-SE" smtClean="0"/>
              <a:t>‹Nr.›</a:t>
            </a:fld>
            <a:endParaRPr lang="en-SE"/>
          </a:p>
        </p:txBody>
      </p:sp>
    </p:spTree>
    <p:extLst>
      <p:ext uri="{BB962C8B-B14F-4D97-AF65-F5344CB8AC3E}">
        <p14:creationId xmlns:p14="http://schemas.microsoft.com/office/powerpoint/2010/main" val="150758732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CBD27-A3BA-13DA-4209-21AE18D7B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E1349BC8-15BD-879F-03E5-EFC462F53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192F7616-6D61-133E-57C4-ECFD6C867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A5477E-6EB5-4F41-A162-17571933E40D}" type="datetimeFigureOut">
              <a:rPr lang="en-SE" smtClean="0"/>
              <a:t>10/18/2025</a:t>
            </a:fld>
            <a:endParaRPr lang="en-SE"/>
          </a:p>
        </p:txBody>
      </p:sp>
      <p:sp>
        <p:nvSpPr>
          <p:cNvPr id="5" name="Footer Placeholder 4">
            <a:extLst>
              <a:ext uri="{FF2B5EF4-FFF2-40B4-BE49-F238E27FC236}">
                <a16:creationId xmlns:a16="http://schemas.microsoft.com/office/drawing/2014/main" id="{97952B43-624C-7AFE-0519-FAAD8221D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E"/>
          </a:p>
        </p:txBody>
      </p:sp>
      <p:sp>
        <p:nvSpPr>
          <p:cNvPr id="6" name="Slide Number Placeholder 5">
            <a:extLst>
              <a:ext uri="{FF2B5EF4-FFF2-40B4-BE49-F238E27FC236}">
                <a16:creationId xmlns:a16="http://schemas.microsoft.com/office/drawing/2014/main" id="{683634F3-7382-B118-0F36-0E97FEBBF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E53D40-449C-A84A-9060-94C7A9F27498}" type="slidenum">
              <a:rPr lang="en-SE" smtClean="0"/>
              <a:t>‹Nr.›</a:t>
            </a:fld>
            <a:endParaRPr lang="en-SE"/>
          </a:p>
        </p:txBody>
      </p:sp>
    </p:spTree>
    <p:extLst>
      <p:ext uri="{BB962C8B-B14F-4D97-AF65-F5344CB8AC3E}">
        <p14:creationId xmlns:p14="http://schemas.microsoft.com/office/powerpoint/2010/main" val="1079845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52.png"/><Relationship Id="rId11" Type="http://schemas.openxmlformats.org/officeDocument/2006/relationships/image" Target="../media/image9.png"/><Relationship Id="rId5" Type="http://schemas.openxmlformats.org/officeDocument/2006/relationships/image" Target="../media/image51.png"/><Relationship Id="rId10" Type="http://schemas.openxmlformats.org/officeDocument/2006/relationships/image" Target="../media/image39.emf"/><Relationship Id="rId4" Type="http://schemas.openxmlformats.org/officeDocument/2006/relationships/image" Target="../media/image50.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jpeg"/><Relationship Id="rId12"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file://localhost/Users/epltbm/Documents/DataCenters/SICS%20North/Newsletters/Images%20for%20Newsletter%202017-4/DCD%20awards.jpg" TargetMode="External"/><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21" Type="http://schemas.openxmlformats.org/officeDocument/2006/relationships/image" Target="../media/image9.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1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9.emf"/><Relationship Id="rId11" Type="http://schemas.openxmlformats.org/officeDocument/2006/relationships/image" Target="../media/image43.svg"/><Relationship Id="rId5" Type="http://schemas.openxmlformats.org/officeDocument/2006/relationships/hyperlink" Target="http://dx.doi.org/10.1147/rd.53.0183" TargetMode="External"/><Relationship Id="rId10" Type="http://schemas.openxmlformats.org/officeDocument/2006/relationships/image" Target="../media/image42.png"/><Relationship Id="rId4" Type="http://schemas.microsoft.com/office/2007/relationships/hdphoto" Target="../media/hdphoto1.wdp"/><Relationship Id="rId9" Type="http://schemas.openxmlformats.org/officeDocument/2006/relationships/image" Target="../media/image41.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EF8D560-A2D3-C84E-988A-6D004258A2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6" y="293"/>
            <a:ext cx="12189926" cy="6856834"/>
          </a:xfrm>
          <a:prstGeom prst="rect">
            <a:avLst/>
          </a:prstGeom>
        </p:spPr>
      </p:pic>
      <p:pic>
        <p:nvPicPr>
          <p:cNvPr id="6" name="Dots_R-mid">
            <a:extLst>
              <a:ext uri="{FF2B5EF4-FFF2-40B4-BE49-F238E27FC236}">
                <a16:creationId xmlns:a16="http://schemas.microsoft.com/office/drawing/2014/main" id="{59664504-ECB2-7F41-B0A2-16E7363B6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9684" t="59036" r="12"/>
          <a:stretch/>
        </p:blipFill>
        <p:spPr>
          <a:xfrm>
            <a:off x="4838932" y="4048671"/>
            <a:ext cx="7352032" cy="2808747"/>
          </a:xfrm>
          <a:prstGeom prst="rect">
            <a:avLst/>
          </a:prstGeom>
        </p:spPr>
      </p:pic>
      <p:sp>
        <p:nvSpPr>
          <p:cNvPr id="5" name="Text Placeholder 4">
            <a:extLst>
              <a:ext uri="{FF2B5EF4-FFF2-40B4-BE49-F238E27FC236}">
                <a16:creationId xmlns:a16="http://schemas.microsoft.com/office/drawing/2014/main" id="{2C074083-E09B-BB40-8890-897CA2368090}"/>
              </a:ext>
            </a:extLst>
          </p:cNvPr>
          <p:cNvSpPr>
            <a:spLocks noGrp="1"/>
          </p:cNvSpPr>
          <p:nvPr>
            <p:ph type="body" sz="quarter" idx="16"/>
          </p:nvPr>
        </p:nvSpPr>
        <p:spPr>
          <a:xfrm>
            <a:off x="761959" y="1762242"/>
            <a:ext cx="11203981" cy="4572858"/>
          </a:xfrm>
        </p:spPr>
        <p:txBody>
          <a:bodyPr anchor="b">
            <a:normAutofit lnSpcReduction="10000"/>
          </a:bodyPr>
          <a:lstStyle/>
          <a:p>
            <a:r>
              <a:rPr lang="en-US" sz="5399" b="1" dirty="0"/>
              <a:t>The impact of AI on the energy system</a:t>
            </a:r>
          </a:p>
          <a:p>
            <a:endParaRPr lang="en-SE" sz="3600" b="1" dirty="0"/>
          </a:p>
          <a:p>
            <a:r>
              <a:rPr lang="en-SE" sz="3600" b="1" dirty="0"/>
              <a:t>What is going on and why?</a:t>
            </a:r>
          </a:p>
          <a:p>
            <a:r>
              <a:rPr lang="en-GB" sz="3600" b="1" dirty="0"/>
              <a:t>A</a:t>
            </a:r>
            <a:r>
              <a:rPr lang="en-SE" sz="3600" b="1" dirty="0"/>
              <a:t>nd what do we need to do?</a:t>
            </a:r>
          </a:p>
          <a:p>
            <a:endParaRPr lang="en-US" sz="5399" b="1" dirty="0"/>
          </a:p>
          <a:p>
            <a:br>
              <a:rPr lang="en-US" sz="4000" dirty="0"/>
            </a:br>
            <a:r>
              <a:rPr lang="en-US" sz="3500" dirty="0"/>
              <a:t>Tor Björn </a:t>
            </a:r>
            <a:r>
              <a:rPr lang="en-US" sz="3500" dirty="0" err="1"/>
              <a:t>Minde</a:t>
            </a:r>
            <a:endParaRPr lang="en-US" sz="3500" dirty="0"/>
          </a:p>
          <a:p>
            <a:r>
              <a:rPr lang="en-US" sz="3000" dirty="0"/>
              <a:t>RISE – Research Institutes of Sweden</a:t>
            </a:r>
          </a:p>
          <a:p>
            <a:endParaRPr lang="en-US" sz="3000" dirty="0"/>
          </a:p>
          <a:p>
            <a:r>
              <a:rPr lang="en-US" sz="3000" dirty="0"/>
              <a:t>IPM25, October 18</a:t>
            </a:r>
            <a:r>
              <a:rPr lang="en-US" sz="3000" baseline="30000" dirty="0"/>
              <a:t>th</a:t>
            </a:r>
            <a:r>
              <a:rPr lang="en-US" sz="3000" dirty="0"/>
              <a:t>, 2025</a:t>
            </a:r>
          </a:p>
        </p:txBody>
      </p:sp>
      <p:sp>
        <p:nvSpPr>
          <p:cNvPr id="12" name="Text Placeholder 11">
            <a:extLst>
              <a:ext uri="{FF2B5EF4-FFF2-40B4-BE49-F238E27FC236}">
                <a16:creationId xmlns:a16="http://schemas.microsoft.com/office/drawing/2014/main" id="{231F11E9-2E7F-3E4A-82A7-1486B52A059B}"/>
              </a:ext>
            </a:extLst>
          </p:cNvPr>
          <p:cNvSpPr>
            <a:spLocks noGrp="1"/>
          </p:cNvSpPr>
          <p:nvPr>
            <p:ph type="body" sz="quarter" idx="19"/>
          </p:nvPr>
        </p:nvSpPr>
        <p:spPr/>
        <p:txBody>
          <a:bodyPr/>
          <a:lstStyle/>
          <a:p>
            <a:endParaRPr lang="sv-SE"/>
          </a:p>
        </p:txBody>
      </p:sp>
      <p:pic>
        <p:nvPicPr>
          <p:cNvPr id="2" name="Picture 1" descr="A computer tower with many wires&#10;&#10;Description automatically generated">
            <a:extLst>
              <a:ext uri="{FF2B5EF4-FFF2-40B4-BE49-F238E27FC236}">
                <a16:creationId xmlns:a16="http://schemas.microsoft.com/office/drawing/2014/main" id="{ACE9D4A5-0CDF-5F66-16CA-627F76F12882}"/>
              </a:ext>
            </a:extLst>
          </p:cNvPr>
          <p:cNvPicPr>
            <a:picLocks noChangeAspect="1"/>
          </p:cNvPicPr>
          <p:nvPr/>
        </p:nvPicPr>
        <p:blipFill>
          <a:blip r:embed="rId5"/>
          <a:stretch>
            <a:fillRect/>
          </a:stretch>
        </p:blipFill>
        <p:spPr>
          <a:xfrm>
            <a:off x="10345316" y="4642731"/>
            <a:ext cx="1620624" cy="1620624"/>
          </a:xfrm>
          <a:prstGeom prst="rect">
            <a:avLst/>
          </a:prstGeom>
        </p:spPr>
      </p:pic>
    </p:spTree>
    <p:extLst>
      <p:ext uri="{BB962C8B-B14F-4D97-AF65-F5344CB8AC3E}">
        <p14:creationId xmlns:p14="http://schemas.microsoft.com/office/powerpoint/2010/main" val="17604364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7FE74-7D30-25BB-1704-F2E6B16B8A7F}"/>
            </a:ext>
          </a:extLst>
        </p:cNvPr>
        <p:cNvGrpSpPr/>
        <p:nvPr/>
      </p:nvGrpSpPr>
      <p:grpSpPr>
        <a:xfrm>
          <a:off x="0" y="0"/>
          <a:ext cx="0" cy="0"/>
          <a:chOff x="0" y="0"/>
          <a:chExt cx="0" cy="0"/>
        </a:xfrm>
      </p:grpSpPr>
      <p:pic>
        <p:nvPicPr>
          <p:cNvPr id="5" name="Picture 4" descr="A diagram of a car with text and images&#10;&#10;Description automatically generated with medium confidence">
            <a:extLst>
              <a:ext uri="{FF2B5EF4-FFF2-40B4-BE49-F238E27FC236}">
                <a16:creationId xmlns:a16="http://schemas.microsoft.com/office/drawing/2014/main" id="{3A411993-E732-94CD-3F00-B69481DC82F3}"/>
              </a:ext>
            </a:extLst>
          </p:cNvPr>
          <p:cNvPicPr>
            <a:picLocks noChangeAspect="1"/>
          </p:cNvPicPr>
          <p:nvPr/>
        </p:nvPicPr>
        <p:blipFill>
          <a:blip r:embed="rId3"/>
          <a:srcRect b="10019"/>
          <a:stretch>
            <a:fillRect/>
          </a:stretch>
        </p:blipFill>
        <p:spPr>
          <a:xfrm>
            <a:off x="1953364" y="977435"/>
            <a:ext cx="7152928" cy="5307618"/>
          </a:xfrm>
          <a:prstGeom prst="rect">
            <a:avLst/>
          </a:prstGeom>
        </p:spPr>
      </p:pic>
      <p:sp>
        <p:nvSpPr>
          <p:cNvPr id="2" name="Picture Placeholder 2">
            <a:extLst>
              <a:ext uri="{FF2B5EF4-FFF2-40B4-BE49-F238E27FC236}">
                <a16:creationId xmlns:a16="http://schemas.microsoft.com/office/drawing/2014/main" id="{AB468A74-705B-987C-E71C-DC5A6049E68C}"/>
              </a:ext>
            </a:extLst>
          </p:cNvPr>
          <p:cNvSpPr txBox="1">
            <a:spLocks/>
          </p:cNvSpPr>
          <p:nvPr/>
        </p:nvSpPr>
        <p:spPr bwMode="auto">
          <a:xfrm>
            <a:off x="11597223" y="6184423"/>
            <a:ext cx="443489" cy="566889"/>
          </a:xfrm>
          <a:prstGeom prst="rect">
            <a:avLst/>
          </a:prstGeom>
          <a:blipFill rotWithShape="1">
            <a:blip r:embed="rId4"/>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3" name="TextBox 2">
            <a:extLst>
              <a:ext uri="{FF2B5EF4-FFF2-40B4-BE49-F238E27FC236}">
                <a16:creationId xmlns:a16="http://schemas.microsoft.com/office/drawing/2014/main" id="{28C46686-CD41-17D2-1C4A-63CAC5B81F2E}"/>
              </a:ext>
            </a:extLst>
          </p:cNvPr>
          <p:cNvSpPr txBox="1"/>
          <p:nvPr/>
        </p:nvSpPr>
        <p:spPr>
          <a:xfrm>
            <a:off x="0" y="6604084"/>
            <a:ext cx="11881301" cy="253916"/>
          </a:xfrm>
          <a:prstGeom prst="rect">
            <a:avLst/>
          </a:prstGeom>
          <a:noFill/>
        </p:spPr>
        <p:txBody>
          <a:bodyPr wrap="square">
            <a:spAutoFit/>
          </a:bodyPr>
          <a:lstStyle/>
          <a:p>
            <a:r>
              <a:rPr lang="en-GB" sz="1050" dirty="0"/>
              <a:t>Sources: https://</a:t>
            </a:r>
            <a:r>
              <a:rPr lang="en-GB" sz="1050" dirty="0" err="1"/>
              <a:t>engineeringprompts.substack.com</a:t>
            </a:r>
            <a:r>
              <a:rPr lang="en-GB" sz="1050" dirty="0"/>
              <a:t>/p/ai-energy-use</a:t>
            </a:r>
          </a:p>
        </p:txBody>
      </p:sp>
      <p:sp>
        <p:nvSpPr>
          <p:cNvPr id="4" name="Title 11">
            <a:extLst>
              <a:ext uri="{FF2B5EF4-FFF2-40B4-BE49-F238E27FC236}">
                <a16:creationId xmlns:a16="http://schemas.microsoft.com/office/drawing/2014/main" id="{3D5D96CD-D057-9098-8915-31E858B3D7C1}"/>
              </a:ext>
            </a:extLst>
          </p:cNvPr>
          <p:cNvSpPr txBox="1">
            <a:spLocks/>
          </p:cNvSpPr>
          <p:nvPr/>
        </p:nvSpPr>
        <p:spPr bwMode="auto">
          <a:xfrm>
            <a:off x="346499" y="384570"/>
            <a:ext cx="9431066"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Electricity use in comparison</a:t>
            </a:r>
          </a:p>
        </p:txBody>
      </p:sp>
    </p:spTree>
    <p:extLst>
      <p:ext uri="{BB962C8B-B14F-4D97-AF65-F5344CB8AC3E}">
        <p14:creationId xmlns:p14="http://schemas.microsoft.com/office/powerpoint/2010/main" val="203855999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104371531">
            <a:extLst>
              <a:ext uri="{FF2B5EF4-FFF2-40B4-BE49-F238E27FC236}">
                <a16:creationId xmlns:a16="http://schemas.microsoft.com/office/drawing/2014/main" id="{A473A6FC-88D4-86FE-919D-94122DDD9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041" y="1480812"/>
            <a:ext cx="8651921" cy="4307936"/>
          </a:xfrm>
          <a:prstGeom prst="rect">
            <a:avLst/>
          </a:prstGeom>
          <a:ln>
            <a:solidFill>
              <a:schemeClr val="accent1"/>
            </a:solidFill>
          </a:ln>
        </p:spPr>
      </p:pic>
      <p:sp>
        <p:nvSpPr>
          <p:cNvPr id="5" name="TextBox 4">
            <a:extLst>
              <a:ext uri="{FF2B5EF4-FFF2-40B4-BE49-F238E27FC236}">
                <a16:creationId xmlns:a16="http://schemas.microsoft.com/office/drawing/2014/main" id="{6EA6CB96-9211-1220-E6FC-5AFA8E3D1690}"/>
              </a:ext>
            </a:extLst>
          </p:cNvPr>
          <p:cNvSpPr txBox="1"/>
          <p:nvPr/>
        </p:nvSpPr>
        <p:spPr bwMode="auto">
          <a:xfrm>
            <a:off x="0" y="6604084"/>
            <a:ext cx="6095481" cy="253916"/>
          </a:xfrm>
          <a:prstGeom prst="rect">
            <a:avLst/>
          </a:prstGeom>
          <a:noFill/>
          <a:ln w="3175">
            <a:noFill/>
            <a:miter lim="800000"/>
            <a:headEnd/>
            <a:tailEnd/>
          </a:ln>
        </p:spPr>
        <p:txBody>
          <a:bodyPr wrap="square">
            <a:spAutoFit/>
          </a:bodyPr>
          <a:lstStyle/>
          <a:p>
            <a:r>
              <a:rPr lang="en-GB" sz="1050" dirty="0">
                <a:ea typeface="Calibri" panose="020F0502020204030204" pitchFamily="34" charset="0"/>
                <a:cs typeface="Arial" panose="020B0604020202020204" pitchFamily="34" charset="0"/>
              </a:rPr>
              <a:t>Source: Comparing aviation with ICT (</a:t>
            </a:r>
            <a:r>
              <a:rPr lang="en-GB" sz="1050" dirty="0" err="1">
                <a:ea typeface="Calibri" panose="020F0502020204030204" pitchFamily="34" charset="0"/>
                <a:cs typeface="Arial" panose="020B0604020202020204" pitchFamily="34" charset="0"/>
              </a:rPr>
              <a:t>Malmodin</a:t>
            </a:r>
            <a:r>
              <a:rPr lang="en-GB" sz="1050" dirty="0">
                <a:ea typeface="Calibri" panose="020F0502020204030204" pitchFamily="34" charset="0"/>
                <a:cs typeface="Arial" panose="020B0604020202020204" pitchFamily="34" charset="0"/>
              </a:rPr>
              <a:t>, 2022)</a:t>
            </a:r>
            <a:r>
              <a:rPr lang="en-GB" sz="1050" i="1" dirty="0">
                <a:ea typeface="Calibri" panose="020F0502020204030204" pitchFamily="34" charset="0"/>
                <a:cs typeface="Arial" panose="020B0604020202020204" pitchFamily="34" charset="0"/>
              </a:rPr>
              <a:t>.</a:t>
            </a:r>
            <a:r>
              <a:rPr lang="en-SE" sz="1050" dirty="0"/>
              <a:t> </a:t>
            </a:r>
          </a:p>
        </p:txBody>
      </p:sp>
      <p:sp>
        <p:nvSpPr>
          <p:cNvPr id="6" name="TextBox 5">
            <a:extLst>
              <a:ext uri="{FF2B5EF4-FFF2-40B4-BE49-F238E27FC236}">
                <a16:creationId xmlns:a16="http://schemas.microsoft.com/office/drawing/2014/main" id="{DB218588-11DD-CF14-D798-84DF0F989073}"/>
              </a:ext>
            </a:extLst>
          </p:cNvPr>
          <p:cNvSpPr txBox="1"/>
          <p:nvPr/>
        </p:nvSpPr>
        <p:spPr bwMode="auto">
          <a:xfrm>
            <a:off x="1691218" y="5788748"/>
            <a:ext cx="8809564" cy="683392"/>
          </a:xfrm>
          <a:prstGeom prst="rect">
            <a:avLst/>
          </a:prstGeom>
          <a:noFill/>
          <a:ln w="3175">
            <a:noFill/>
            <a:miter lim="800000"/>
            <a:headEnd/>
            <a:tailEnd/>
          </a:ln>
        </p:spPr>
        <p:txBody>
          <a:bodyPr wrap="square">
            <a:spAutoFit/>
          </a:bodyPr>
          <a:lstStyle/>
          <a:p>
            <a:pPr algn="ctr"/>
            <a:r>
              <a:rPr lang="en-US" dirty="0">
                <a:latin typeface="Calibri" panose="020F0502020204030204" pitchFamily="34" charset="0"/>
                <a:ea typeface="Calibri" panose="020F0502020204030204" pitchFamily="34" charset="0"/>
                <a:cs typeface="Arial" panose="020B0604020202020204" pitchFamily="34" charset="0"/>
              </a:rPr>
              <a:t>The energy use in data centers is around 1</a:t>
            </a:r>
            <a:r>
              <a:rPr lang="en-US" dirty="0">
                <a:latin typeface="Symbol" pitchFamily="2" charset="2"/>
                <a:ea typeface="Symbol" pitchFamily="2" charset="2"/>
                <a:cs typeface="Symbol" pitchFamily="2" charset="2"/>
              </a:rPr>
              <a:t>-</a:t>
            </a:r>
            <a:r>
              <a:rPr lang="en-US" dirty="0">
                <a:latin typeface="Calibri" panose="020F0502020204030204" pitchFamily="34" charset="0"/>
                <a:ea typeface="Calibri" panose="020F0502020204030204" pitchFamily="34" charset="0"/>
                <a:cs typeface="Arial" panose="020B0604020202020204" pitchFamily="34" charset="0"/>
              </a:rPr>
              <a:t>2% of the global electricity use </a:t>
            </a:r>
            <a:br>
              <a:rPr lang="en-US" dirty="0">
                <a:latin typeface="Calibri" panose="020F0502020204030204" pitchFamily="34" charset="0"/>
                <a:ea typeface="Calibri" panose="020F0502020204030204" pitchFamily="34" charset="0"/>
                <a:cs typeface="Arial" panose="020B0604020202020204" pitchFamily="34" charset="0"/>
              </a:rPr>
            </a:br>
            <a:r>
              <a:rPr lang="en-US" dirty="0">
                <a:latin typeface="Calibri" panose="020F0502020204030204" pitchFamily="34" charset="0"/>
                <a:ea typeface="Calibri" panose="020F0502020204030204" pitchFamily="34" charset="0"/>
                <a:cs typeface="Arial" panose="020B0604020202020204" pitchFamily="34" charset="0"/>
              </a:rPr>
              <a:t>and far below dramatic numbers shown in media.</a:t>
            </a:r>
            <a:r>
              <a:rPr lang="en-SE" sz="2041" dirty="0"/>
              <a:t> </a:t>
            </a:r>
          </a:p>
        </p:txBody>
      </p:sp>
      <p:sp>
        <p:nvSpPr>
          <p:cNvPr id="4" name="Title 11">
            <a:extLst>
              <a:ext uri="{FF2B5EF4-FFF2-40B4-BE49-F238E27FC236}">
                <a16:creationId xmlns:a16="http://schemas.microsoft.com/office/drawing/2014/main" id="{0815087A-0274-2077-9059-97FF29245AD6}"/>
              </a:ext>
            </a:extLst>
          </p:cNvPr>
          <p:cNvSpPr txBox="1">
            <a:spLocks/>
          </p:cNvSpPr>
          <p:nvPr/>
        </p:nvSpPr>
        <p:spPr bwMode="auto">
          <a:xfrm>
            <a:off x="407941" y="452190"/>
            <a:ext cx="11449114" cy="803207"/>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Comparing the aviation industry with the ICT industry</a:t>
            </a:r>
          </a:p>
        </p:txBody>
      </p:sp>
      <p:sp>
        <p:nvSpPr>
          <p:cNvPr id="2" name="Picture Placeholder 2">
            <a:extLst>
              <a:ext uri="{FF2B5EF4-FFF2-40B4-BE49-F238E27FC236}">
                <a16:creationId xmlns:a16="http://schemas.microsoft.com/office/drawing/2014/main" id="{4AD45094-0F07-FF19-7774-CA48D6A97223}"/>
              </a:ext>
            </a:extLst>
          </p:cNvPr>
          <p:cNvSpPr txBox="1">
            <a:spLocks/>
          </p:cNvSpPr>
          <p:nvPr/>
        </p:nvSpPr>
        <p:spPr bwMode="auto">
          <a:xfrm>
            <a:off x="11597223" y="6184423"/>
            <a:ext cx="443489" cy="566889"/>
          </a:xfrm>
          <a:prstGeom prst="rect">
            <a:avLst/>
          </a:prstGeom>
          <a:blipFill rotWithShape="1">
            <a:blip r:embed="rId4"/>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338673937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C44FE-8B6F-BFAC-12A7-B818A3D2FA0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37C6469-E583-29DC-F533-EA13148B10F5}"/>
              </a:ext>
            </a:extLst>
          </p:cNvPr>
          <p:cNvSpPr txBox="1"/>
          <p:nvPr/>
        </p:nvSpPr>
        <p:spPr>
          <a:xfrm rot="20287266">
            <a:off x="732908" y="1519282"/>
            <a:ext cx="937693" cy="646331"/>
          </a:xfrm>
          <a:prstGeom prst="rect">
            <a:avLst/>
          </a:prstGeom>
          <a:noFill/>
        </p:spPr>
        <p:txBody>
          <a:bodyPr wrap="none" rtlCol="0">
            <a:spAutoFit/>
          </a:bodyPr>
          <a:lstStyle/>
          <a:p>
            <a:pPr algn="ctr"/>
            <a:r>
              <a:rPr lang="en-GB" dirty="0">
                <a:solidFill>
                  <a:schemeClr val="accent6">
                    <a:lumMod val="60000"/>
                    <a:lumOff val="40000"/>
                  </a:schemeClr>
                </a:solidFill>
                <a:latin typeface="Chalkboard SE" panose="03050602040202020205" pitchFamily="66" charset="77"/>
              </a:rPr>
              <a:t>P</a:t>
            </a:r>
            <a:r>
              <a:rPr lang="en-SE" dirty="0">
                <a:solidFill>
                  <a:schemeClr val="accent6">
                    <a:lumMod val="60000"/>
                    <a:lumOff val="40000"/>
                  </a:schemeClr>
                </a:solidFill>
                <a:latin typeface="Chalkboard SE" panose="03050602040202020205" pitchFamily="66" charset="77"/>
              </a:rPr>
              <a:t>eta</a:t>
            </a:r>
            <a:br>
              <a:rPr lang="en-SE" dirty="0">
                <a:solidFill>
                  <a:schemeClr val="accent6">
                    <a:lumMod val="60000"/>
                    <a:lumOff val="40000"/>
                  </a:schemeClr>
                </a:solidFill>
                <a:latin typeface="Chalkboard SE" panose="03050602040202020205" pitchFamily="66" charset="77"/>
              </a:rPr>
            </a:br>
            <a:r>
              <a:rPr lang="en-SE" dirty="0">
                <a:solidFill>
                  <a:schemeClr val="accent6">
                    <a:lumMod val="60000"/>
                    <a:lumOff val="40000"/>
                  </a:schemeClr>
                </a:solidFill>
                <a:latin typeface="Chalkboard SE" panose="03050602040202020205" pitchFamily="66" charset="77"/>
              </a:rPr>
              <a:t>FLOPS </a:t>
            </a:r>
          </a:p>
        </p:txBody>
      </p:sp>
      <p:sp>
        <p:nvSpPr>
          <p:cNvPr id="13" name="TextBox 12">
            <a:extLst>
              <a:ext uri="{FF2B5EF4-FFF2-40B4-BE49-F238E27FC236}">
                <a16:creationId xmlns:a16="http://schemas.microsoft.com/office/drawing/2014/main" id="{CD09B483-E70B-022A-7148-6C5E1F27AE0A}"/>
              </a:ext>
            </a:extLst>
          </p:cNvPr>
          <p:cNvSpPr txBox="1"/>
          <p:nvPr/>
        </p:nvSpPr>
        <p:spPr>
          <a:xfrm>
            <a:off x="3650465" y="5463920"/>
            <a:ext cx="704615"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2024</a:t>
            </a:r>
          </a:p>
        </p:txBody>
      </p:sp>
      <p:sp>
        <p:nvSpPr>
          <p:cNvPr id="14" name="TextBox 13">
            <a:extLst>
              <a:ext uri="{FF2B5EF4-FFF2-40B4-BE49-F238E27FC236}">
                <a16:creationId xmlns:a16="http://schemas.microsoft.com/office/drawing/2014/main" id="{F7E3E6D5-C1C2-8AF6-B1B9-E01AC2A8021B}"/>
              </a:ext>
            </a:extLst>
          </p:cNvPr>
          <p:cNvSpPr txBox="1"/>
          <p:nvPr/>
        </p:nvSpPr>
        <p:spPr>
          <a:xfrm>
            <a:off x="4999769" y="5452040"/>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2025</a:t>
            </a:r>
          </a:p>
        </p:txBody>
      </p:sp>
      <p:sp>
        <p:nvSpPr>
          <p:cNvPr id="15" name="TextBox 14">
            <a:extLst>
              <a:ext uri="{FF2B5EF4-FFF2-40B4-BE49-F238E27FC236}">
                <a16:creationId xmlns:a16="http://schemas.microsoft.com/office/drawing/2014/main" id="{6CFB8960-45EA-CA35-0F8B-09C596E2B977}"/>
              </a:ext>
            </a:extLst>
          </p:cNvPr>
          <p:cNvSpPr txBox="1"/>
          <p:nvPr/>
        </p:nvSpPr>
        <p:spPr>
          <a:xfrm>
            <a:off x="6355999" y="5463087"/>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2026</a:t>
            </a:r>
          </a:p>
        </p:txBody>
      </p:sp>
      <p:sp>
        <p:nvSpPr>
          <p:cNvPr id="16" name="TextBox 15">
            <a:extLst>
              <a:ext uri="{FF2B5EF4-FFF2-40B4-BE49-F238E27FC236}">
                <a16:creationId xmlns:a16="http://schemas.microsoft.com/office/drawing/2014/main" id="{41CAE8B1-3A01-B9A0-DBD5-A8DA270A74B7}"/>
              </a:ext>
            </a:extLst>
          </p:cNvPr>
          <p:cNvSpPr txBox="1"/>
          <p:nvPr/>
        </p:nvSpPr>
        <p:spPr>
          <a:xfrm>
            <a:off x="7721625" y="5452039"/>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2027</a:t>
            </a:r>
          </a:p>
        </p:txBody>
      </p:sp>
      <p:sp>
        <p:nvSpPr>
          <p:cNvPr id="17" name="TextBox 16">
            <a:extLst>
              <a:ext uri="{FF2B5EF4-FFF2-40B4-BE49-F238E27FC236}">
                <a16:creationId xmlns:a16="http://schemas.microsoft.com/office/drawing/2014/main" id="{DFD14B3C-E854-C125-BE9B-57E2E97EC6E1}"/>
              </a:ext>
            </a:extLst>
          </p:cNvPr>
          <p:cNvSpPr txBox="1"/>
          <p:nvPr/>
        </p:nvSpPr>
        <p:spPr>
          <a:xfrm>
            <a:off x="2365857" y="5452040"/>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2023</a:t>
            </a:r>
          </a:p>
        </p:txBody>
      </p:sp>
      <p:sp>
        <p:nvSpPr>
          <p:cNvPr id="40" name="TextBox 39">
            <a:extLst>
              <a:ext uri="{FF2B5EF4-FFF2-40B4-BE49-F238E27FC236}">
                <a16:creationId xmlns:a16="http://schemas.microsoft.com/office/drawing/2014/main" id="{29B5AAAB-43EB-3842-DFD4-B2AB440CB8DF}"/>
              </a:ext>
            </a:extLst>
          </p:cNvPr>
          <p:cNvSpPr txBox="1"/>
          <p:nvPr/>
        </p:nvSpPr>
        <p:spPr>
          <a:xfrm>
            <a:off x="857428" y="4381121"/>
            <a:ext cx="717632" cy="369332"/>
          </a:xfrm>
          <a:prstGeom prst="rect">
            <a:avLst/>
          </a:prstGeom>
          <a:noFill/>
        </p:spPr>
        <p:txBody>
          <a:bodyPr wrap="none" rtlCol="0">
            <a:spAutoFit/>
          </a:bodyPr>
          <a:lstStyle/>
          <a:p>
            <a:r>
              <a:rPr lang="en-SE" dirty="0">
                <a:solidFill>
                  <a:schemeClr val="accent6">
                    <a:lumMod val="60000"/>
                    <a:lumOff val="40000"/>
                  </a:schemeClr>
                </a:solidFill>
                <a:latin typeface="Chalkboard SE" panose="03050602040202020205" pitchFamily="66" charset="77"/>
              </a:rPr>
              <a:t>4000</a:t>
            </a:r>
          </a:p>
        </p:txBody>
      </p:sp>
      <p:sp>
        <p:nvSpPr>
          <p:cNvPr id="41" name="TextBox 40">
            <a:extLst>
              <a:ext uri="{FF2B5EF4-FFF2-40B4-BE49-F238E27FC236}">
                <a16:creationId xmlns:a16="http://schemas.microsoft.com/office/drawing/2014/main" id="{F4306D56-E675-BA9D-084C-BDCE8628A8C4}"/>
              </a:ext>
            </a:extLst>
          </p:cNvPr>
          <p:cNvSpPr txBox="1"/>
          <p:nvPr/>
        </p:nvSpPr>
        <p:spPr>
          <a:xfrm>
            <a:off x="853837" y="3710420"/>
            <a:ext cx="717632" cy="369332"/>
          </a:xfrm>
          <a:prstGeom prst="rect">
            <a:avLst/>
          </a:prstGeom>
          <a:noFill/>
        </p:spPr>
        <p:txBody>
          <a:bodyPr wrap="none" rtlCol="0">
            <a:spAutoFit/>
          </a:bodyPr>
          <a:lstStyle/>
          <a:p>
            <a:r>
              <a:rPr lang="en-SE" dirty="0">
                <a:solidFill>
                  <a:schemeClr val="accent6">
                    <a:lumMod val="60000"/>
                    <a:lumOff val="40000"/>
                  </a:schemeClr>
                </a:solidFill>
                <a:latin typeface="Chalkboard SE" panose="03050602040202020205" pitchFamily="66" charset="77"/>
              </a:rPr>
              <a:t>8000</a:t>
            </a:r>
          </a:p>
        </p:txBody>
      </p:sp>
      <p:sp>
        <p:nvSpPr>
          <p:cNvPr id="42" name="TextBox 41">
            <a:extLst>
              <a:ext uri="{FF2B5EF4-FFF2-40B4-BE49-F238E27FC236}">
                <a16:creationId xmlns:a16="http://schemas.microsoft.com/office/drawing/2014/main" id="{A5837FBD-5B05-0988-D670-210419997816}"/>
              </a:ext>
            </a:extLst>
          </p:cNvPr>
          <p:cNvSpPr txBox="1"/>
          <p:nvPr/>
        </p:nvSpPr>
        <p:spPr>
          <a:xfrm>
            <a:off x="834749" y="3039719"/>
            <a:ext cx="838884" cy="369332"/>
          </a:xfrm>
          <a:prstGeom prst="rect">
            <a:avLst/>
          </a:prstGeom>
          <a:noFill/>
        </p:spPr>
        <p:txBody>
          <a:bodyPr wrap="none" rtlCol="0">
            <a:spAutoFit/>
          </a:bodyPr>
          <a:lstStyle/>
          <a:p>
            <a:r>
              <a:rPr lang="en-SE" dirty="0">
                <a:solidFill>
                  <a:schemeClr val="accent6">
                    <a:lumMod val="60000"/>
                    <a:lumOff val="40000"/>
                  </a:schemeClr>
                </a:solidFill>
                <a:latin typeface="Chalkboard SE" panose="03050602040202020205" pitchFamily="66" charset="77"/>
              </a:rPr>
              <a:t>12000</a:t>
            </a:r>
          </a:p>
        </p:txBody>
      </p:sp>
      <p:sp>
        <p:nvSpPr>
          <p:cNvPr id="43" name="TextBox 42">
            <a:extLst>
              <a:ext uri="{FF2B5EF4-FFF2-40B4-BE49-F238E27FC236}">
                <a16:creationId xmlns:a16="http://schemas.microsoft.com/office/drawing/2014/main" id="{C25D7A6C-8A4B-7D63-938D-2001B43DAFF1}"/>
              </a:ext>
            </a:extLst>
          </p:cNvPr>
          <p:cNvSpPr txBox="1"/>
          <p:nvPr/>
        </p:nvSpPr>
        <p:spPr>
          <a:xfrm>
            <a:off x="838340" y="2369018"/>
            <a:ext cx="837345" cy="369332"/>
          </a:xfrm>
          <a:prstGeom prst="rect">
            <a:avLst/>
          </a:prstGeom>
          <a:noFill/>
        </p:spPr>
        <p:txBody>
          <a:bodyPr wrap="none" rtlCol="0">
            <a:spAutoFit/>
          </a:bodyPr>
          <a:lstStyle/>
          <a:p>
            <a:r>
              <a:rPr lang="en-SE" dirty="0">
                <a:solidFill>
                  <a:schemeClr val="accent6">
                    <a:lumMod val="60000"/>
                    <a:lumOff val="40000"/>
                  </a:schemeClr>
                </a:solidFill>
                <a:latin typeface="Chalkboard SE" panose="03050602040202020205" pitchFamily="66" charset="77"/>
              </a:rPr>
              <a:t>16000</a:t>
            </a:r>
          </a:p>
        </p:txBody>
      </p:sp>
      <p:sp>
        <p:nvSpPr>
          <p:cNvPr id="51" name="Title 11">
            <a:extLst>
              <a:ext uri="{FF2B5EF4-FFF2-40B4-BE49-F238E27FC236}">
                <a16:creationId xmlns:a16="http://schemas.microsoft.com/office/drawing/2014/main" id="{20A66261-90CC-C526-4DA0-DB44D2BA45D0}"/>
              </a:ext>
            </a:extLst>
          </p:cNvPr>
          <p:cNvSpPr txBox="1">
            <a:spLocks/>
          </p:cNvSpPr>
          <p:nvPr/>
        </p:nvSpPr>
        <p:spPr bwMode="auto">
          <a:xfrm>
            <a:off x="346498" y="384570"/>
            <a:ext cx="10783055"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Development of compute performance in Nvidia GPUs</a:t>
            </a:r>
          </a:p>
        </p:txBody>
      </p:sp>
      <p:sp>
        <p:nvSpPr>
          <p:cNvPr id="5" name="TextBox 4">
            <a:extLst>
              <a:ext uri="{FF2B5EF4-FFF2-40B4-BE49-F238E27FC236}">
                <a16:creationId xmlns:a16="http://schemas.microsoft.com/office/drawing/2014/main" id="{65607F62-CA57-6E3D-0F7A-5A347D57D663}"/>
              </a:ext>
            </a:extLst>
          </p:cNvPr>
          <p:cNvSpPr txBox="1"/>
          <p:nvPr/>
        </p:nvSpPr>
        <p:spPr>
          <a:xfrm>
            <a:off x="0" y="6604084"/>
            <a:ext cx="11881301" cy="253916"/>
          </a:xfrm>
          <a:prstGeom prst="rect">
            <a:avLst/>
          </a:prstGeom>
          <a:noFill/>
        </p:spPr>
        <p:txBody>
          <a:bodyPr wrap="square">
            <a:spAutoFit/>
          </a:bodyPr>
          <a:lstStyle/>
          <a:p>
            <a:r>
              <a:rPr lang="en-GB" sz="1050" dirty="0"/>
              <a:t>Sources: GTC 2025 Keynote, Jensen Huang, Founder and CEO, NVIDIA, 2025</a:t>
            </a:r>
          </a:p>
        </p:txBody>
      </p:sp>
      <p:sp>
        <p:nvSpPr>
          <p:cNvPr id="9" name="Right Arrow 8">
            <a:extLst>
              <a:ext uri="{FF2B5EF4-FFF2-40B4-BE49-F238E27FC236}">
                <a16:creationId xmlns:a16="http://schemas.microsoft.com/office/drawing/2014/main" id="{70EF25FE-C64D-14D5-2817-04D72D369CBF}"/>
              </a:ext>
            </a:extLst>
          </p:cNvPr>
          <p:cNvSpPr/>
          <p:nvPr/>
        </p:nvSpPr>
        <p:spPr>
          <a:xfrm>
            <a:off x="1520637" y="5189761"/>
            <a:ext cx="7274011" cy="2044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Right Arrow 9">
            <a:extLst>
              <a:ext uri="{FF2B5EF4-FFF2-40B4-BE49-F238E27FC236}">
                <a16:creationId xmlns:a16="http://schemas.microsoft.com/office/drawing/2014/main" id="{C388440B-A85A-440A-8453-5D214443FB93}"/>
              </a:ext>
            </a:extLst>
          </p:cNvPr>
          <p:cNvSpPr/>
          <p:nvPr/>
        </p:nvSpPr>
        <p:spPr>
          <a:xfrm rot="16200000">
            <a:off x="-38945" y="3649899"/>
            <a:ext cx="3686175" cy="176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Oval 10">
            <a:extLst>
              <a:ext uri="{FF2B5EF4-FFF2-40B4-BE49-F238E27FC236}">
                <a16:creationId xmlns:a16="http://schemas.microsoft.com/office/drawing/2014/main" id="{A619C754-9900-E4EF-3EDC-B4032F5AE93E}"/>
              </a:ext>
            </a:extLst>
          </p:cNvPr>
          <p:cNvSpPr/>
          <p:nvPr/>
        </p:nvSpPr>
        <p:spPr>
          <a:xfrm>
            <a:off x="2626998" y="5103768"/>
            <a:ext cx="182880" cy="188225"/>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Oval 11">
            <a:extLst>
              <a:ext uri="{FF2B5EF4-FFF2-40B4-BE49-F238E27FC236}">
                <a16:creationId xmlns:a16="http://schemas.microsoft.com/office/drawing/2014/main" id="{2E6CEF8F-C14C-2A10-F7DE-A942C2C261E0}"/>
              </a:ext>
            </a:extLst>
          </p:cNvPr>
          <p:cNvSpPr/>
          <p:nvPr/>
        </p:nvSpPr>
        <p:spPr>
          <a:xfrm>
            <a:off x="3907131" y="5052652"/>
            <a:ext cx="182880" cy="188225"/>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Oval 17">
            <a:extLst>
              <a:ext uri="{FF2B5EF4-FFF2-40B4-BE49-F238E27FC236}">
                <a16:creationId xmlns:a16="http://schemas.microsoft.com/office/drawing/2014/main" id="{E53DD392-6AAD-9EF8-D646-9ADF160C6876}"/>
              </a:ext>
            </a:extLst>
          </p:cNvPr>
          <p:cNvSpPr/>
          <p:nvPr/>
        </p:nvSpPr>
        <p:spPr>
          <a:xfrm>
            <a:off x="5223445" y="4931842"/>
            <a:ext cx="182880" cy="188225"/>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Oval 18">
            <a:extLst>
              <a:ext uri="{FF2B5EF4-FFF2-40B4-BE49-F238E27FC236}">
                <a16:creationId xmlns:a16="http://schemas.microsoft.com/office/drawing/2014/main" id="{10C2D736-58F8-BED7-D69C-A4F0D24DC9A2}"/>
              </a:ext>
            </a:extLst>
          </p:cNvPr>
          <p:cNvSpPr/>
          <p:nvPr/>
        </p:nvSpPr>
        <p:spPr>
          <a:xfrm>
            <a:off x="6619784" y="4540644"/>
            <a:ext cx="182880" cy="188225"/>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Oval 19">
            <a:extLst>
              <a:ext uri="{FF2B5EF4-FFF2-40B4-BE49-F238E27FC236}">
                <a16:creationId xmlns:a16="http://schemas.microsoft.com/office/drawing/2014/main" id="{B568F932-AF17-46E8-FF17-304E1993B17E}"/>
              </a:ext>
            </a:extLst>
          </p:cNvPr>
          <p:cNvSpPr/>
          <p:nvPr/>
        </p:nvSpPr>
        <p:spPr>
          <a:xfrm>
            <a:off x="7916777" y="2553684"/>
            <a:ext cx="182880" cy="188225"/>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Freeform 20">
            <a:extLst>
              <a:ext uri="{FF2B5EF4-FFF2-40B4-BE49-F238E27FC236}">
                <a16:creationId xmlns:a16="http://schemas.microsoft.com/office/drawing/2014/main" id="{A85367F7-98CA-487E-D547-B1589D73C785}"/>
              </a:ext>
            </a:extLst>
          </p:cNvPr>
          <p:cNvSpPr/>
          <p:nvPr/>
        </p:nvSpPr>
        <p:spPr>
          <a:xfrm>
            <a:off x="2677329" y="2657200"/>
            <a:ext cx="5343265" cy="2548708"/>
          </a:xfrm>
          <a:custGeom>
            <a:avLst/>
            <a:gdLst>
              <a:gd name="connsiteX0" fmla="*/ 0 w 3888607"/>
              <a:gd name="connsiteY0" fmla="*/ 1645920 h 1645920"/>
              <a:gd name="connsiteX1" fmla="*/ 3724977 w 3888607"/>
              <a:gd name="connsiteY1" fmla="*/ 0 h 1645920"/>
              <a:gd name="connsiteX2" fmla="*/ 3724977 w 3888607"/>
              <a:gd name="connsiteY2" fmla="*/ 0 h 1645920"/>
              <a:gd name="connsiteX3" fmla="*/ 3888607 w 3888607"/>
              <a:gd name="connsiteY3" fmla="*/ 654518 h 1645920"/>
              <a:gd name="connsiteX0" fmla="*/ 0 w 3888607"/>
              <a:gd name="connsiteY0" fmla="*/ 1645920 h 1645920"/>
              <a:gd name="connsiteX1" fmla="*/ 3724977 w 3888607"/>
              <a:gd name="connsiteY1" fmla="*/ 0 h 1645920"/>
              <a:gd name="connsiteX2" fmla="*/ 3888607 w 3888607"/>
              <a:gd name="connsiteY2" fmla="*/ 654518 h 1645920"/>
              <a:gd name="connsiteX0" fmla="*/ 0 w 3888607"/>
              <a:gd name="connsiteY0" fmla="*/ 991402 h 991402"/>
              <a:gd name="connsiteX1" fmla="*/ 3888607 w 3888607"/>
              <a:gd name="connsiteY1" fmla="*/ 0 h 991402"/>
              <a:gd name="connsiteX0" fmla="*/ 0 w 3272590"/>
              <a:gd name="connsiteY0" fmla="*/ 1568918 h 1568918"/>
              <a:gd name="connsiteX1" fmla="*/ 3272590 w 3272590"/>
              <a:gd name="connsiteY1" fmla="*/ 0 h 1568918"/>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Lst>
            <a:ahLst/>
            <a:cxnLst>
              <a:cxn ang="0">
                <a:pos x="connsiteX0" y="connsiteY0"/>
              </a:cxn>
              <a:cxn ang="0">
                <a:pos x="connsiteX1" y="connsiteY1"/>
              </a:cxn>
            </a:cxnLst>
            <a:rect l="l" t="t" r="r" b="b"/>
            <a:pathLst>
              <a:path w="4389120" h="2252312">
                <a:moveTo>
                  <a:pt x="0" y="2252312"/>
                </a:moveTo>
                <a:cubicBezTo>
                  <a:pt x="2530842" y="2249622"/>
                  <a:pt x="3729267" y="2085014"/>
                  <a:pt x="4389120" y="0"/>
                </a:cubicBezTo>
              </a:path>
            </a:pathLst>
          </a:cu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7" name="TextBox 46">
            <a:extLst>
              <a:ext uri="{FF2B5EF4-FFF2-40B4-BE49-F238E27FC236}">
                <a16:creationId xmlns:a16="http://schemas.microsoft.com/office/drawing/2014/main" id="{197B8FAB-26F7-0BB1-63AB-FABFD8FF04C9}"/>
              </a:ext>
            </a:extLst>
          </p:cNvPr>
          <p:cNvSpPr txBox="1"/>
          <p:nvPr/>
        </p:nvSpPr>
        <p:spPr>
          <a:xfrm>
            <a:off x="2427101" y="4750453"/>
            <a:ext cx="313679" cy="338554"/>
          </a:xfrm>
          <a:prstGeom prst="rect">
            <a:avLst/>
          </a:prstGeom>
          <a:noFill/>
        </p:spPr>
        <p:txBody>
          <a:bodyPr wrap="square" rtlCol="0">
            <a:spAutoFit/>
          </a:bodyPr>
          <a:lstStyle/>
          <a:p>
            <a:r>
              <a:rPr lang="en-SE" sz="1600" dirty="0">
                <a:solidFill>
                  <a:schemeClr val="accent6">
                    <a:lumMod val="60000"/>
                    <a:lumOff val="40000"/>
                  </a:schemeClr>
                </a:solidFill>
                <a:latin typeface="Chalkboard SE" panose="03050602040202020205" pitchFamily="66" charset="77"/>
              </a:rPr>
              <a:t>8</a:t>
            </a:r>
          </a:p>
        </p:txBody>
      </p:sp>
      <p:sp>
        <p:nvSpPr>
          <p:cNvPr id="48" name="TextBox 47">
            <a:extLst>
              <a:ext uri="{FF2B5EF4-FFF2-40B4-BE49-F238E27FC236}">
                <a16:creationId xmlns:a16="http://schemas.microsoft.com/office/drawing/2014/main" id="{D0DD794E-01F6-1362-4A43-63D02BB70192}"/>
              </a:ext>
            </a:extLst>
          </p:cNvPr>
          <p:cNvSpPr txBox="1"/>
          <p:nvPr/>
        </p:nvSpPr>
        <p:spPr>
          <a:xfrm>
            <a:off x="3656042" y="4764030"/>
            <a:ext cx="418704" cy="338554"/>
          </a:xfrm>
          <a:prstGeom prst="rect">
            <a:avLst/>
          </a:prstGeom>
          <a:noFill/>
        </p:spPr>
        <p:txBody>
          <a:bodyPr wrap="none" rtlCol="0">
            <a:spAutoFit/>
          </a:bodyPr>
          <a:lstStyle/>
          <a:p>
            <a:r>
              <a:rPr lang="en-SE" sz="1600" dirty="0">
                <a:solidFill>
                  <a:schemeClr val="accent6">
                    <a:lumMod val="60000"/>
                    <a:lumOff val="40000"/>
                  </a:schemeClr>
                </a:solidFill>
                <a:latin typeface="Chalkboard SE" panose="03050602040202020205" pitchFamily="66" charset="77"/>
              </a:rPr>
              <a:t>40</a:t>
            </a:r>
          </a:p>
        </p:txBody>
      </p:sp>
      <p:sp>
        <p:nvSpPr>
          <p:cNvPr id="49" name="TextBox 48">
            <a:extLst>
              <a:ext uri="{FF2B5EF4-FFF2-40B4-BE49-F238E27FC236}">
                <a16:creationId xmlns:a16="http://schemas.microsoft.com/office/drawing/2014/main" id="{F5023B54-22D0-BCA1-5B94-C5255904950E}"/>
              </a:ext>
            </a:extLst>
          </p:cNvPr>
          <p:cNvSpPr txBox="1"/>
          <p:nvPr/>
        </p:nvSpPr>
        <p:spPr>
          <a:xfrm>
            <a:off x="4801367" y="4594753"/>
            <a:ext cx="655949" cy="338554"/>
          </a:xfrm>
          <a:prstGeom prst="rect">
            <a:avLst/>
          </a:prstGeom>
          <a:noFill/>
        </p:spPr>
        <p:txBody>
          <a:bodyPr wrap="none" rtlCol="0">
            <a:spAutoFit/>
          </a:bodyPr>
          <a:lstStyle/>
          <a:p>
            <a:r>
              <a:rPr lang="en-SE" sz="1600" dirty="0">
                <a:solidFill>
                  <a:schemeClr val="accent6">
                    <a:lumMod val="60000"/>
                    <a:lumOff val="40000"/>
                  </a:schemeClr>
                </a:solidFill>
                <a:latin typeface="Chalkboard SE" panose="03050602040202020205" pitchFamily="66" charset="77"/>
              </a:rPr>
              <a:t>1100</a:t>
            </a:r>
          </a:p>
        </p:txBody>
      </p:sp>
      <p:sp>
        <p:nvSpPr>
          <p:cNvPr id="50" name="TextBox 49">
            <a:extLst>
              <a:ext uri="{FF2B5EF4-FFF2-40B4-BE49-F238E27FC236}">
                <a16:creationId xmlns:a16="http://schemas.microsoft.com/office/drawing/2014/main" id="{E53A3517-312F-256D-B2AE-8FFE2FA788EF}"/>
              </a:ext>
            </a:extLst>
          </p:cNvPr>
          <p:cNvSpPr txBox="1"/>
          <p:nvPr/>
        </p:nvSpPr>
        <p:spPr>
          <a:xfrm>
            <a:off x="6088898" y="4222939"/>
            <a:ext cx="655949" cy="338554"/>
          </a:xfrm>
          <a:prstGeom prst="rect">
            <a:avLst/>
          </a:prstGeom>
          <a:noFill/>
        </p:spPr>
        <p:txBody>
          <a:bodyPr wrap="none" rtlCol="0">
            <a:spAutoFit/>
          </a:bodyPr>
          <a:lstStyle/>
          <a:p>
            <a:r>
              <a:rPr lang="en-SE" sz="1600" dirty="0">
                <a:solidFill>
                  <a:schemeClr val="accent6">
                    <a:lumMod val="60000"/>
                    <a:lumOff val="40000"/>
                  </a:schemeClr>
                </a:solidFill>
                <a:latin typeface="Chalkboard SE" panose="03050602040202020205" pitchFamily="66" charset="77"/>
              </a:rPr>
              <a:t>3600</a:t>
            </a:r>
          </a:p>
        </p:txBody>
      </p:sp>
      <p:sp>
        <p:nvSpPr>
          <p:cNvPr id="53" name="TextBox 52">
            <a:extLst>
              <a:ext uri="{FF2B5EF4-FFF2-40B4-BE49-F238E27FC236}">
                <a16:creationId xmlns:a16="http://schemas.microsoft.com/office/drawing/2014/main" id="{6E7AE8AC-0912-696F-C220-792BA899CC9E}"/>
              </a:ext>
            </a:extLst>
          </p:cNvPr>
          <p:cNvSpPr txBox="1"/>
          <p:nvPr/>
        </p:nvSpPr>
        <p:spPr>
          <a:xfrm>
            <a:off x="7202735" y="2225056"/>
            <a:ext cx="776175" cy="338554"/>
          </a:xfrm>
          <a:prstGeom prst="rect">
            <a:avLst/>
          </a:prstGeom>
          <a:noFill/>
        </p:spPr>
        <p:txBody>
          <a:bodyPr wrap="none" rtlCol="0">
            <a:spAutoFit/>
          </a:bodyPr>
          <a:lstStyle/>
          <a:p>
            <a:r>
              <a:rPr lang="en-SE" sz="1600" dirty="0">
                <a:solidFill>
                  <a:schemeClr val="accent6">
                    <a:lumMod val="60000"/>
                    <a:lumOff val="40000"/>
                  </a:schemeClr>
                </a:solidFill>
                <a:latin typeface="Chalkboard SE" panose="03050602040202020205" pitchFamily="66" charset="77"/>
              </a:rPr>
              <a:t>15000</a:t>
            </a:r>
          </a:p>
        </p:txBody>
      </p:sp>
      <p:grpSp>
        <p:nvGrpSpPr>
          <p:cNvPr id="23" name="Group 22">
            <a:extLst>
              <a:ext uri="{FF2B5EF4-FFF2-40B4-BE49-F238E27FC236}">
                <a16:creationId xmlns:a16="http://schemas.microsoft.com/office/drawing/2014/main" id="{D79D44D8-9DB2-5979-A3B1-9B11493AC709}"/>
              </a:ext>
            </a:extLst>
          </p:cNvPr>
          <p:cNvGrpSpPr/>
          <p:nvPr/>
        </p:nvGrpSpPr>
        <p:grpSpPr>
          <a:xfrm>
            <a:off x="8253440" y="2625637"/>
            <a:ext cx="3415860" cy="2580271"/>
            <a:chOff x="8253440" y="2222227"/>
            <a:chExt cx="3415860" cy="2580271"/>
          </a:xfrm>
        </p:grpSpPr>
        <p:sp>
          <p:nvSpPr>
            <p:cNvPr id="22" name="Right Brace 21">
              <a:extLst>
                <a:ext uri="{FF2B5EF4-FFF2-40B4-BE49-F238E27FC236}">
                  <a16:creationId xmlns:a16="http://schemas.microsoft.com/office/drawing/2014/main" id="{C4CF1CD7-B440-6F98-D63A-9E8057B4686F}"/>
                </a:ext>
              </a:extLst>
            </p:cNvPr>
            <p:cNvSpPr/>
            <p:nvPr/>
          </p:nvSpPr>
          <p:spPr>
            <a:xfrm>
              <a:off x="8253440" y="2222227"/>
              <a:ext cx="176349" cy="2580271"/>
            </a:xfrm>
            <a:prstGeom prst="rightBrace">
              <a:avLst/>
            </a:prstGeom>
            <a:ln w="57150">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37" name="TextBox 36">
              <a:extLst>
                <a:ext uri="{FF2B5EF4-FFF2-40B4-BE49-F238E27FC236}">
                  <a16:creationId xmlns:a16="http://schemas.microsoft.com/office/drawing/2014/main" id="{EC48D223-A780-3A6A-62AF-F6F531306791}"/>
                </a:ext>
              </a:extLst>
            </p:cNvPr>
            <p:cNvSpPr txBox="1"/>
            <p:nvPr/>
          </p:nvSpPr>
          <p:spPr>
            <a:xfrm>
              <a:off x="8467430" y="3291157"/>
              <a:ext cx="1160061" cy="369332"/>
            </a:xfrm>
            <a:prstGeom prst="rect">
              <a:avLst/>
            </a:prstGeom>
            <a:noFill/>
          </p:spPr>
          <p:txBody>
            <a:bodyPr wrap="none" rtlCol="0">
              <a:spAutoFit/>
            </a:bodyPr>
            <a:lstStyle/>
            <a:p>
              <a:r>
                <a:rPr lang="en-GB" dirty="0">
                  <a:solidFill>
                    <a:schemeClr val="accent4">
                      <a:lumMod val="75000"/>
                    </a:schemeClr>
                  </a:solidFill>
                  <a:latin typeface="Chalkboard SE" panose="03050602040202020205" pitchFamily="66" charset="77"/>
                </a:rPr>
                <a:t>x</a:t>
              </a:r>
              <a:r>
                <a:rPr lang="en-SE" dirty="0">
                  <a:solidFill>
                    <a:schemeClr val="accent4">
                      <a:lumMod val="75000"/>
                    </a:schemeClr>
                  </a:solidFill>
                  <a:latin typeface="Chalkboard SE" panose="03050602040202020205" pitchFamily="66" charset="77"/>
                </a:rPr>
                <a:t>2000 </a:t>
              </a:r>
              <a:r>
                <a:rPr lang="en-SE" dirty="0">
                  <a:solidFill>
                    <a:schemeClr val="accent4">
                      <a:lumMod val="75000"/>
                    </a:schemeClr>
                  </a:solidFill>
                  <a:latin typeface="Chalkboard SE" panose="03050602040202020205" pitchFamily="66" charset="77"/>
                  <a:sym typeface="Wingdings" pitchFamily="2" charset="2"/>
                </a:rPr>
                <a:t></a:t>
              </a:r>
              <a:endParaRPr lang="en-SE" dirty="0">
                <a:solidFill>
                  <a:schemeClr val="accent4">
                    <a:lumMod val="75000"/>
                  </a:schemeClr>
                </a:solidFill>
                <a:latin typeface="Chalkboard SE" panose="03050602040202020205" pitchFamily="66" charset="77"/>
              </a:endParaRPr>
            </a:p>
          </p:txBody>
        </p:sp>
        <p:sp>
          <p:nvSpPr>
            <p:cNvPr id="54" name="TextBox 53">
              <a:extLst>
                <a:ext uri="{FF2B5EF4-FFF2-40B4-BE49-F238E27FC236}">
                  <a16:creationId xmlns:a16="http://schemas.microsoft.com/office/drawing/2014/main" id="{7AAF669B-9A29-84C6-8653-070400755861}"/>
                </a:ext>
              </a:extLst>
            </p:cNvPr>
            <p:cNvSpPr txBox="1"/>
            <p:nvPr/>
          </p:nvSpPr>
          <p:spPr>
            <a:xfrm>
              <a:off x="9514671" y="3152657"/>
              <a:ext cx="2154629" cy="646331"/>
            </a:xfrm>
            <a:prstGeom prst="rect">
              <a:avLst/>
            </a:prstGeom>
            <a:noFill/>
          </p:spPr>
          <p:txBody>
            <a:bodyPr wrap="none" rtlCol="0">
              <a:spAutoFit/>
            </a:bodyPr>
            <a:lstStyle/>
            <a:p>
              <a:pPr algn="ctr"/>
              <a:r>
                <a:rPr lang="en-SE" dirty="0">
                  <a:solidFill>
                    <a:schemeClr val="accent4">
                      <a:lumMod val="75000"/>
                    </a:schemeClr>
                  </a:solidFill>
                  <a:latin typeface="Chalkboard SE" panose="03050602040202020205" pitchFamily="66" charset="77"/>
                  <a:sym typeface="Wingdings" pitchFamily="2" charset="2"/>
                </a:rPr>
                <a:t>Less training time </a:t>
              </a:r>
              <a:br>
                <a:rPr lang="en-SE" dirty="0">
                  <a:solidFill>
                    <a:schemeClr val="accent4">
                      <a:lumMod val="75000"/>
                    </a:schemeClr>
                  </a:solidFill>
                  <a:latin typeface="Chalkboard SE" panose="03050602040202020205" pitchFamily="66" charset="77"/>
                  <a:sym typeface="Wingdings" pitchFamily="2" charset="2"/>
                </a:rPr>
              </a:br>
              <a:r>
                <a:rPr lang="en-SE" dirty="0">
                  <a:solidFill>
                    <a:schemeClr val="accent4">
                      <a:lumMod val="75000"/>
                    </a:schemeClr>
                  </a:solidFill>
                  <a:latin typeface="Chalkboard SE" panose="03050602040202020205" pitchFamily="66" charset="77"/>
                  <a:sym typeface="Wingdings" pitchFamily="2" charset="2"/>
                </a:rPr>
                <a:t>and energy use</a:t>
              </a:r>
              <a:endParaRPr lang="en-SE" dirty="0">
                <a:solidFill>
                  <a:schemeClr val="accent4">
                    <a:lumMod val="75000"/>
                  </a:schemeClr>
                </a:solidFill>
                <a:latin typeface="Chalkboard SE" panose="03050602040202020205" pitchFamily="66" charset="77"/>
              </a:endParaRPr>
            </a:p>
          </p:txBody>
        </p:sp>
      </p:grpSp>
      <p:grpSp>
        <p:nvGrpSpPr>
          <p:cNvPr id="24" name="Group 23">
            <a:extLst>
              <a:ext uri="{FF2B5EF4-FFF2-40B4-BE49-F238E27FC236}">
                <a16:creationId xmlns:a16="http://schemas.microsoft.com/office/drawing/2014/main" id="{D3963C0B-C1F2-822F-4C82-C8E6AE0885A3}"/>
              </a:ext>
            </a:extLst>
          </p:cNvPr>
          <p:cNvGrpSpPr/>
          <p:nvPr/>
        </p:nvGrpSpPr>
        <p:grpSpPr>
          <a:xfrm>
            <a:off x="1848274" y="1458734"/>
            <a:ext cx="7107913" cy="3865945"/>
            <a:chOff x="1848274" y="1055324"/>
            <a:chExt cx="7107913" cy="3865945"/>
          </a:xfrm>
        </p:grpSpPr>
        <p:sp>
          <p:nvSpPr>
            <p:cNvPr id="3" name="TextBox 2">
              <a:extLst>
                <a:ext uri="{FF2B5EF4-FFF2-40B4-BE49-F238E27FC236}">
                  <a16:creationId xmlns:a16="http://schemas.microsoft.com/office/drawing/2014/main" id="{55501942-6C35-0CB7-7702-98DF557AAB87}"/>
                </a:ext>
              </a:extLst>
            </p:cNvPr>
            <p:cNvSpPr txBox="1"/>
            <p:nvPr/>
          </p:nvSpPr>
          <p:spPr>
            <a:xfrm rot="20287266">
              <a:off x="1848274" y="1055324"/>
              <a:ext cx="1328569" cy="646331"/>
            </a:xfrm>
            <a:prstGeom prst="rect">
              <a:avLst/>
            </a:prstGeom>
            <a:noFill/>
          </p:spPr>
          <p:txBody>
            <a:bodyPr wrap="none" rtlCol="0">
              <a:spAutoFit/>
            </a:bodyPr>
            <a:lstStyle/>
            <a:p>
              <a:pPr algn="ctr"/>
              <a:r>
                <a:rPr lang="en-SE" dirty="0">
                  <a:solidFill>
                    <a:schemeClr val="accent2">
                      <a:lumMod val="60000"/>
                      <a:lumOff val="40000"/>
                    </a:schemeClr>
                  </a:solidFill>
                  <a:latin typeface="Chalkboard SE" panose="03050602040202020205" pitchFamily="66" charset="77"/>
                </a:rPr>
                <a:t>Training </a:t>
              </a:r>
              <a:br>
                <a:rPr lang="en-SE" dirty="0">
                  <a:solidFill>
                    <a:schemeClr val="accent2">
                      <a:lumMod val="60000"/>
                      <a:lumOff val="40000"/>
                    </a:schemeClr>
                  </a:solidFill>
                  <a:latin typeface="Chalkboard SE" panose="03050602040202020205" pitchFamily="66" charset="77"/>
                </a:rPr>
              </a:br>
              <a:r>
                <a:rPr lang="en-SE" dirty="0">
                  <a:solidFill>
                    <a:schemeClr val="accent2">
                      <a:lumMod val="60000"/>
                      <a:lumOff val="40000"/>
                    </a:schemeClr>
                  </a:solidFill>
                  <a:latin typeface="Chalkboard SE" panose="03050602040202020205" pitchFamily="66" charset="77"/>
                </a:rPr>
                <a:t>time (days)</a:t>
              </a:r>
            </a:p>
          </p:txBody>
        </p:sp>
        <p:sp>
          <p:nvSpPr>
            <p:cNvPr id="4" name="TextBox 3">
              <a:extLst>
                <a:ext uri="{FF2B5EF4-FFF2-40B4-BE49-F238E27FC236}">
                  <a16:creationId xmlns:a16="http://schemas.microsoft.com/office/drawing/2014/main" id="{F898980E-A183-98AF-168E-75DD3CC65A18}"/>
                </a:ext>
              </a:extLst>
            </p:cNvPr>
            <p:cNvSpPr txBox="1"/>
            <p:nvPr/>
          </p:nvSpPr>
          <p:spPr>
            <a:xfrm>
              <a:off x="1897791" y="1965608"/>
              <a:ext cx="447558" cy="369332"/>
            </a:xfrm>
            <a:prstGeom prst="rect">
              <a:avLst/>
            </a:prstGeom>
            <a:noFill/>
          </p:spPr>
          <p:txBody>
            <a:bodyPr wrap="none" rtlCol="0">
              <a:spAutoFit/>
            </a:bodyPr>
            <a:lstStyle/>
            <a:p>
              <a:r>
                <a:rPr lang="en-SE" dirty="0">
                  <a:solidFill>
                    <a:schemeClr val="accent2">
                      <a:lumMod val="60000"/>
                      <a:lumOff val="40000"/>
                    </a:schemeClr>
                  </a:solidFill>
                  <a:latin typeface="Chalkboard SE" panose="03050602040202020205" pitchFamily="66" charset="77"/>
                </a:rPr>
                <a:t>30</a:t>
              </a:r>
            </a:p>
          </p:txBody>
        </p:sp>
        <p:sp>
          <p:nvSpPr>
            <p:cNvPr id="6" name="TextBox 5">
              <a:extLst>
                <a:ext uri="{FF2B5EF4-FFF2-40B4-BE49-F238E27FC236}">
                  <a16:creationId xmlns:a16="http://schemas.microsoft.com/office/drawing/2014/main" id="{EF39DC6A-AF50-8A54-6246-642747DCB783}"/>
                </a:ext>
              </a:extLst>
            </p:cNvPr>
            <p:cNvSpPr txBox="1"/>
            <p:nvPr/>
          </p:nvSpPr>
          <p:spPr>
            <a:xfrm>
              <a:off x="1902639" y="2832589"/>
              <a:ext cx="447558" cy="369332"/>
            </a:xfrm>
            <a:prstGeom prst="rect">
              <a:avLst/>
            </a:prstGeom>
            <a:noFill/>
          </p:spPr>
          <p:txBody>
            <a:bodyPr wrap="none" rtlCol="0">
              <a:spAutoFit/>
            </a:bodyPr>
            <a:lstStyle/>
            <a:p>
              <a:r>
                <a:rPr lang="en-SE" dirty="0">
                  <a:solidFill>
                    <a:schemeClr val="accent2">
                      <a:lumMod val="60000"/>
                      <a:lumOff val="40000"/>
                    </a:schemeClr>
                  </a:solidFill>
                  <a:latin typeface="Chalkboard SE" panose="03050602040202020205" pitchFamily="66" charset="77"/>
                </a:rPr>
                <a:t>20</a:t>
              </a:r>
            </a:p>
          </p:txBody>
        </p:sp>
        <p:sp>
          <p:nvSpPr>
            <p:cNvPr id="7" name="TextBox 6">
              <a:extLst>
                <a:ext uri="{FF2B5EF4-FFF2-40B4-BE49-F238E27FC236}">
                  <a16:creationId xmlns:a16="http://schemas.microsoft.com/office/drawing/2014/main" id="{12ABC696-CBFC-D170-BD00-BD5C059532FE}"/>
                </a:ext>
              </a:extLst>
            </p:cNvPr>
            <p:cNvSpPr txBox="1"/>
            <p:nvPr/>
          </p:nvSpPr>
          <p:spPr>
            <a:xfrm>
              <a:off x="1902639" y="3699571"/>
              <a:ext cx="447558" cy="369332"/>
            </a:xfrm>
            <a:prstGeom prst="rect">
              <a:avLst/>
            </a:prstGeom>
            <a:noFill/>
          </p:spPr>
          <p:txBody>
            <a:bodyPr wrap="none" rtlCol="0">
              <a:spAutoFit/>
            </a:bodyPr>
            <a:lstStyle/>
            <a:p>
              <a:r>
                <a:rPr lang="en-SE" dirty="0">
                  <a:solidFill>
                    <a:schemeClr val="accent2">
                      <a:lumMod val="60000"/>
                      <a:lumOff val="40000"/>
                    </a:schemeClr>
                  </a:solidFill>
                  <a:latin typeface="Chalkboard SE" panose="03050602040202020205" pitchFamily="66" charset="77"/>
                </a:rPr>
                <a:t>10</a:t>
              </a:r>
            </a:p>
          </p:txBody>
        </p:sp>
        <p:grpSp>
          <p:nvGrpSpPr>
            <p:cNvPr id="2" name="Group 1">
              <a:extLst>
                <a:ext uri="{FF2B5EF4-FFF2-40B4-BE49-F238E27FC236}">
                  <a16:creationId xmlns:a16="http://schemas.microsoft.com/office/drawing/2014/main" id="{78E71F9E-A78E-AE28-5AE1-1B5D1905A4EF}"/>
                </a:ext>
              </a:extLst>
            </p:cNvPr>
            <p:cNvGrpSpPr/>
            <p:nvPr/>
          </p:nvGrpSpPr>
          <p:grpSpPr>
            <a:xfrm>
              <a:off x="2585889" y="1710400"/>
              <a:ext cx="6370298" cy="3210869"/>
              <a:chOff x="2585889" y="1710400"/>
              <a:chExt cx="6370298" cy="3210869"/>
            </a:xfrm>
          </p:grpSpPr>
          <p:sp>
            <p:nvSpPr>
              <p:cNvPr id="36" name="Freeform 35">
                <a:extLst>
                  <a:ext uri="{FF2B5EF4-FFF2-40B4-BE49-F238E27FC236}">
                    <a16:creationId xmlns:a16="http://schemas.microsoft.com/office/drawing/2014/main" id="{2156268E-8836-2398-F6CD-99918A0FD43C}"/>
                  </a:ext>
                </a:extLst>
              </p:cNvPr>
              <p:cNvSpPr/>
              <p:nvPr/>
            </p:nvSpPr>
            <p:spPr>
              <a:xfrm flipH="1">
                <a:off x="2660832" y="1892743"/>
                <a:ext cx="5336612" cy="2944723"/>
              </a:xfrm>
              <a:custGeom>
                <a:avLst/>
                <a:gdLst>
                  <a:gd name="connsiteX0" fmla="*/ 0 w 3888607"/>
                  <a:gd name="connsiteY0" fmla="*/ 1645920 h 1645920"/>
                  <a:gd name="connsiteX1" fmla="*/ 3724977 w 3888607"/>
                  <a:gd name="connsiteY1" fmla="*/ 0 h 1645920"/>
                  <a:gd name="connsiteX2" fmla="*/ 3724977 w 3888607"/>
                  <a:gd name="connsiteY2" fmla="*/ 0 h 1645920"/>
                  <a:gd name="connsiteX3" fmla="*/ 3888607 w 3888607"/>
                  <a:gd name="connsiteY3" fmla="*/ 654518 h 1645920"/>
                  <a:gd name="connsiteX0" fmla="*/ 0 w 3888607"/>
                  <a:gd name="connsiteY0" fmla="*/ 1645920 h 1645920"/>
                  <a:gd name="connsiteX1" fmla="*/ 3724977 w 3888607"/>
                  <a:gd name="connsiteY1" fmla="*/ 0 h 1645920"/>
                  <a:gd name="connsiteX2" fmla="*/ 3888607 w 3888607"/>
                  <a:gd name="connsiteY2" fmla="*/ 654518 h 1645920"/>
                  <a:gd name="connsiteX0" fmla="*/ 0 w 3888607"/>
                  <a:gd name="connsiteY0" fmla="*/ 991402 h 991402"/>
                  <a:gd name="connsiteX1" fmla="*/ 3888607 w 3888607"/>
                  <a:gd name="connsiteY1" fmla="*/ 0 h 991402"/>
                  <a:gd name="connsiteX0" fmla="*/ 0 w 3272590"/>
                  <a:gd name="connsiteY0" fmla="*/ 1568918 h 1568918"/>
                  <a:gd name="connsiteX1" fmla="*/ 3272590 w 3272590"/>
                  <a:gd name="connsiteY1" fmla="*/ 0 h 1568918"/>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Lst>
                <a:ahLst/>
                <a:cxnLst>
                  <a:cxn ang="0">
                    <a:pos x="connsiteX0" y="connsiteY0"/>
                  </a:cxn>
                  <a:cxn ang="0">
                    <a:pos x="connsiteX1" y="connsiteY1"/>
                  </a:cxn>
                </a:cxnLst>
                <a:rect l="l" t="t" r="r" b="b"/>
                <a:pathLst>
                  <a:path w="4389120" h="2252312">
                    <a:moveTo>
                      <a:pt x="0" y="2252312"/>
                    </a:moveTo>
                    <a:cubicBezTo>
                      <a:pt x="2530842" y="2249622"/>
                      <a:pt x="3729267" y="2085014"/>
                      <a:pt x="4389120" y="0"/>
                    </a:cubicBezTo>
                  </a:path>
                </a:pathLst>
              </a:cu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accent2"/>
                  </a:solidFill>
                </a:endParaRPr>
              </a:p>
            </p:txBody>
          </p:sp>
          <p:sp>
            <p:nvSpPr>
              <p:cNvPr id="31" name="Oval 30">
                <a:extLst>
                  <a:ext uri="{FF2B5EF4-FFF2-40B4-BE49-F238E27FC236}">
                    <a16:creationId xmlns:a16="http://schemas.microsoft.com/office/drawing/2014/main" id="{D65968D9-256E-D474-1977-047182C69406}"/>
                  </a:ext>
                </a:extLst>
              </p:cNvPr>
              <p:cNvSpPr/>
              <p:nvPr/>
            </p:nvSpPr>
            <p:spPr>
              <a:xfrm>
                <a:off x="2585889" y="1823690"/>
                <a:ext cx="182880" cy="1882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2" name="Oval 31">
                <a:extLst>
                  <a:ext uri="{FF2B5EF4-FFF2-40B4-BE49-F238E27FC236}">
                    <a16:creationId xmlns:a16="http://schemas.microsoft.com/office/drawing/2014/main" id="{9031F2DF-4765-A95C-3296-E07A174B467B}"/>
                  </a:ext>
                </a:extLst>
              </p:cNvPr>
              <p:cNvSpPr/>
              <p:nvPr/>
            </p:nvSpPr>
            <p:spPr>
              <a:xfrm>
                <a:off x="3907131" y="4008181"/>
                <a:ext cx="182880" cy="1882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3" name="Oval 32">
                <a:extLst>
                  <a:ext uri="{FF2B5EF4-FFF2-40B4-BE49-F238E27FC236}">
                    <a16:creationId xmlns:a16="http://schemas.microsoft.com/office/drawing/2014/main" id="{D23B0D09-D0B5-B647-BEBE-8CF314B872F6}"/>
                  </a:ext>
                </a:extLst>
              </p:cNvPr>
              <p:cNvSpPr/>
              <p:nvPr/>
            </p:nvSpPr>
            <p:spPr>
              <a:xfrm>
                <a:off x="5223445" y="4615440"/>
                <a:ext cx="182880" cy="1882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4" name="Oval 33">
                <a:extLst>
                  <a:ext uri="{FF2B5EF4-FFF2-40B4-BE49-F238E27FC236}">
                    <a16:creationId xmlns:a16="http://schemas.microsoft.com/office/drawing/2014/main" id="{C07E3097-18DF-94CA-6BDE-A397CE3FC37F}"/>
                  </a:ext>
                </a:extLst>
              </p:cNvPr>
              <p:cNvSpPr/>
              <p:nvPr/>
            </p:nvSpPr>
            <p:spPr>
              <a:xfrm>
                <a:off x="6663480" y="4716657"/>
                <a:ext cx="182880" cy="1882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5" name="Oval 34">
                <a:extLst>
                  <a:ext uri="{FF2B5EF4-FFF2-40B4-BE49-F238E27FC236}">
                    <a16:creationId xmlns:a16="http://schemas.microsoft.com/office/drawing/2014/main" id="{3E8E3E89-FB79-EBDF-6BA3-24D429353B2D}"/>
                  </a:ext>
                </a:extLst>
              </p:cNvPr>
              <p:cNvSpPr/>
              <p:nvPr/>
            </p:nvSpPr>
            <p:spPr>
              <a:xfrm>
                <a:off x="7926196" y="4733044"/>
                <a:ext cx="182880" cy="188225"/>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8" name="TextBox 37">
                <a:extLst>
                  <a:ext uri="{FF2B5EF4-FFF2-40B4-BE49-F238E27FC236}">
                    <a16:creationId xmlns:a16="http://schemas.microsoft.com/office/drawing/2014/main" id="{4A4A0C3A-D872-F8B2-4374-DFDDFD3DE046}"/>
                  </a:ext>
                </a:extLst>
              </p:cNvPr>
              <p:cNvSpPr txBox="1"/>
              <p:nvPr/>
            </p:nvSpPr>
            <p:spPr>
              <a:xfrm>
                <a:off x="2725592" y="1710400"/>
                <a:ext cx="912686" cy="338554"/>
              </a:xfrm>
              <a:prstGeom prst="rect">
                <a:avLst/>
              </a:prstGeom>
              <a:noFill/>
            </p:spPr>
            <p:txBody>
              <a:bodyPr wrap="none" rtlCol="0">
                <a:spAutoFit/>
              </a:bodyPr>
              <a:lstStyle/>
              <a:p>
                <a:r>
                  <a:rPr lang="en-SE" sz="1600" dirty="0">
                    <a:solidFill>
                      <a:schemeClr val="accent2">
                        <a:lumMod val="60000"/>
                        <a:lumOff val="40000"/>
                      </a:schemeClr>
                    </a:solidFill>
                    <a:latin typeface="Chalkboard SE" panose="03050602040202020205" pitchFamily="66" charset="77"/>
                  </a:rPr>
                  <a:t>33 days</a:t>
                </a:r>
              </a:p>
            </p:txBody>
          </p:sp>
          <p:sp>
            <p:nvSpPr>
              <p:cNvPr id="39" name="TextBox 38">
                <a:extLst>
                  <a:ext uri="{FF2B5EF4-FFF2-40B4-BE49-F238E27FC236}">
                    <a16:creationId xmlns:a16="http://schemas.microsoft.com/office/drawing/2014/main" id="{5332D774-17C1-AB97-02CB-BF0D2A843765}"/>
                  </a:ext>
                </a:extLst>
              </p:cNvPr>
              <p:cNvSpPr txBox="1"/>
              <p:nvPr/>
            </p:nvSpPr>
            <p:spPr>
              <a:xfrm>
                <a:off x="3951250" y="3758820"/>
                <a:ext cx="795667" cy="338554"/>
              </a:xfrm>
              <a:prstGeom prst="rect">
                <a:avLst/>
              </a:prstGeom>
              <a:noFill/>
            </p:spPr>
            <p:txBody>
              <a:bodyPr wrap="none" rtlCol="0">
                <a:spAutoFit/>
              </a:bodyPr>
              <a:lstStyle/>
              <a:p>
                <a:r>
                  <a:rPr lang="en-SE" sz="1600" dirty="0">
                    <a:solidFill>
                      <a:schemeClr val="accent2">
                        <a:lumMod val="60000"/>
                        <a:lumOff val="40000"/>
                      </a:schemeClr>
                    </a:solidFill>
                    <a:latin typeface="Chalkboard SE" panose="03050602040202020205" pitchFamily="66" charset="77"/>
                  </a:rPr>
                  <a:t>7 days</a:t>
                </a:r>
              </a:p>
            </p:txBody>
          </p:sp>
          <p:sp>
            <p:nvSpPr>
              <p:cNvPr id="44" name="TextBox 43">
                <a:extLst>
                  <a:ext uri="{FF2B5EF4-FFF2-40B4-BE49-F238E27FC236}">
                    <a16:creationId xmlns:a16="http://schemas.microsoft.com/office/drawing/2014/main" id="{8C703193-6FCC-25B6-2238-234566A6F553}"/>
                  </a:ext>
                </a:extLst>
              </p:cNvPr>
              <p:cNvSpPr txBox="1"/>
              <p:nvPr/>
            </p:nvSpPr>
            <p:spPr>
              <a:xfrm>
                <a:off x="5362188" y="4348608"/>
                <a:ext cx="891719" cy="338554"/>
              </a:xfrm>
              <a:prstGeom prst="rect">
                <a:avLst/>
              </a:prstGeom>
              <a:noFill/>
            </p:spPr>
            <p:txBody>
              <a:bodyPr wrap="none" rtlCol="0">
                <a:spAutoFit/>
              </a:bodyPr>
              <a:lstStyle/>
              <a:p>
                <a:r>
                  <a:rPr lang="en-SE" sz="1600" dirty="0">
                    <a:solidFill>
                      <a:schemeClr val="accent2">
                        <a:lumMod val="60000"/>
                        <a:lumOff val="40000"/>
                      </a:schemeClr>
                    </a:solidFill>
                    <a:latin typeface="Chalkboard SE" panose="03050602040202020205" pitchFamily="66" charset="77"/>
                  </a:rPr>
                  <a:t>9 hours</a:t>
                </a:r>
              </a:p>
            </p:txBody>
          </p:sp>
          <p:sp>
            <p:nvSpPr>
              <p:cNvPr id="45" name="TextBox 44">
                <a:extLst>
                  <a:ext uri="{FF2B5EF4-FFF2-40B4-BE49-F238E27FC236}">
                    <a16:creationId xmlns:a16="http://schemas.microsoft.com/office/drawing/2014/main" id="{2A3FBA39-B8A0-4B8C-D859-1C43789BD4F7}"/>
                  </a:ext>
                </a:extLst>
              </p:cNvPr>
              <p:cNvSpPr txBox="1"/>
              <p:nvPr/>
            </p:nvSpPr>
            <p:spPr>
              <a:xfrm>
                <a:off x="7894550" y="4431563"/>
                <a:ext cx="1061637" cy="338554"/>
              </a:xfrm>
              <a:prstGeom prst="rect">
                <a:avLst/>
              </a:prstGeom>
              <a:noFill/>
            </p:spPr>
            <p:txBody>
              <a:bodyPr wrap="none" rtlCol="0">
                <a:spAutoFit/>
              </a:bodyPr>
              <a:lstStyle/>
              <a:p>
                <a:r>
                  <a:rPr lang="en-SE" sz="1600" dirty="0">
                    <a:solidFill>
                      <a:schemeClr val="accent2">
                        <a:lumMod val="60000"/>
                        <a:lumOff val="40000"/>
                      </a:schemeClr>
                    </a:solidFill>
                    <a:latin typeface="Chalkboard SE" panose="03050602040202020205" pitchFamily="66" charset="77"/>
                  </a:rPr>
                  <a:t>1,5 hours</a:t>
                </a:r>
              </a:p>
            </p:txBody>
          </p:sp>
          <p:sp>
            <p:nvSpPr>
              <p:cNvPr id="46" name="TextBox 45">
                <a:extLst>
                  <a:ext uri="{FF2B5EF4-FFF2-40B4-BE49-F238E27FC236}">
                    <a16:creationId xmlns:a16="http://schemas.microsoft.com/office/drawing/2014/main" id="{4FA90129-FB2B-5646-DD27-7FF94DC6F4D6}"/>
                  </a:ext>
                </a:extLst>
              </p:cNvPr>
              <p:cNvSpPr txBox="1"/>
              <p:nvPr/>
            </p:nvSpPr>
            <p:spPr>
              <a:xfrm>
                <a:off x="6663480" y="4423633"/>
                <a:ext cx="891719" cy="338554"/>
              </a:xfrm>
              <a:prstGeom prst="rect">
                <a:avLst/>
              </a:prstGeom>
              <a:noFill/>
            </p:spPr>
            <p:txBody>
              <a:bodyPr wrap="none" rtlCol="0">
                <a:spAutoFit/>
              </a:bodyPr>
              <a:lstStyle/>
              <a:p>
                <a:r>
                  <a:rPr lang="en-SE" sz="1600" dirty="0">
                    <a:solidFill>
                      <a:schemeClr val="accent2">
                        <a:lumMod val="60000"/>
                        <a:lumOff val="40000"/>
                      </a:schemeClr>
                    </a:solidFill>
                    <a:latin typeface="Chalkboard SE" panose="03050602040202020205" pitchFamily="66" charset="77"/>
                  </a:rPr>
                  <a:t>5 hours</a:t>
                </a:r>
              </a:p>
            </p:txBody>
          </p:sp>
          <p:sp>
            <p:nvSpPr>
              <p:cNvPr id="55" name="TextBox 54">
                <a:extLst>
                  <a:ext uri="{FF2B5EF4-FFF2-40B4-BE49-F238E27FC236}">
                    <a16:creationId xmlns:a16="http://schemas.microsoft.com/office/drawing/2014/main" id="{CE8D3182-72B5-764C-EC5B-3E26A044DE10}"/>
                  </a:ext>
                </a:extLst>
              </p:cNvPr>
              <p:cNvSpPr txBox="1"/>
              <p:nvPr/>
            </p:nvSpPr>
            <p:spPr>
              <a:xfrm rot="3746818">
                <a:off x="2460250" y="2743485"/>
                <a:ext cx="1953483" cy="338554"/>
              </a:xfrm>
              <a:prstGeom prst="rect">
                <a:avLst/>
              </a:prstGeom>
              <a:noFill/>
            </p:spPr>
            <p:txBody>
              <a:bodyPr wrap="none" rtlCol="0">
                <a:spAutoFit/>
              </a:bodyPr>
              <a:lstStyle/>
              <a:p>
                <a:pPr algn="ctr"/>
                <a:r>
                  <a:rPr lang="en-SE" sz="1600" dirty="0">
                    <a:solidFill>
                      <a:schemeClr val="accent2"/>
                    </a:solidFill>
                    <a:latin typeface="Chalkboard SE" panose="03050602040202020205" pitchFamily="66" charset="77"/>
                  </a:rPr>
                  <a:t>Training time GPT4</a:t>
                </a:r>
              </a:p>
            </p:txBody>
          </p:sp>
        </p:grpSp>
      </p:grpSp>
      <p:sp>
        <p:nvSpPr>
          <p:cNvPr id="56" name="TextBox 55">
            <a:extLst>
              <a:ext uri="{FF2B5EF4-FFF2-40B4-BE49-F238E27FC236}">
                <a16:creationId xmlns:a16="http://schemas.microsoft.com/office/drawing/2014/main" id="{3372E7F9-A5A3-49F1-9FC0-87F7EEC3BABE}"/>
              </a:ext>
            </a:extLst>
          </p:cNvPr>
          <p:cNvSpPr txBox="1"/>
          <p:nvPr/>
        </p:nvSpPr>
        <p:spPr>
          <a:xfrm rot="18198259">
            <a:off x="6483908" y="3315952"/>
            <a:ext cx="1557286" cy="338554"/>
          </a:xfrm>
          <a:prstGeom prst="rect">
            <a:avLst/>
          </a:prstGeom>
          <a:noFill/>
        </p:spPr>
        <p:txBody>
          <a:bodyPr wrap="none" rtlCol="0">
            <a:spAutoFit/>
          </a:bodyPr>
          <a:lstStyle/>
          <a:p>
            <a:pPr algn="ctr"/>
            <a:r>
              <a:rPr lang="en-SE" sz="1600" dirty="0">
                <a:solidFill>
                  <a:schemeClr val="accent6"/>
                </a:solidFill>
                <a:latin typeface="Chalkboard SE" panose="03050602040202020205" pitchFamily="66" charset="77"/>
              </a:rPr>
              <a:t>Processing FP4</a:t>
            </a:r>
          </a:p>
        </p:txBody>
      </p:sp>
      <p:sp>
        <p:nvSpPr>
          <p:cNvPr id="57" name="Picture Placeholder 2">
            <a:extLst>
              <a:ext uri="{FF2B5EF4-FFF2-40B4-BE49-F238E27FC236}">
                <a16:creationId xmlns:a16="http://schemas.microsoft.com/office/drawing/2014/main" id="{EAD3854A-6D19-7E9E-446E-36EF78E27F56}"/>
              </a:ext>
            </a:extLst>
          </p:cNvPr>
          <p:cNvSpPr txBox="1">
            <a:spLocks/>
          </p:cNvSpPr>
          <p:nvPr/>
        </p:nvSpPr>
        <p:spPr bwMode="auto">
          <a:xfrm>
            <a:off x="11597223" y="6184423"/>
            <a:ext cx="443489" cy="566889"/>
          </a:xfrm>
          <a:prstGeom prst="rect">
            <a:avLst/>
          </a:prstGeom>
          <a:blipFill rotWithShape="1">
            <a:blip r:embed="rId3"/>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1585029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25170-2402-9569-AF2F-6537B39DDA6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CE9FE5E-9707-592B-85DE-C472E36A851B}"/>
              </a:ext>
            </a:extLst>
          </p:cNvPr>
          <p:cNvSpPr txBox="1"/>
          <p:nvPr/>
        </p:nvSpPr>
        <p:spPr>
          <a:xfrm rot="20287266">
            <a:off x="669557" y="1519282"/>
            <a:ext cx="1064394" cy="646331"/>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Power </a:t>
            </a:r>
            <a:br>
              <a:rPr lang="en-SE" dirty="0">
                <a:solidFill>
                  <a:schemeClr val="bg2">
                    <a:lumMod val="75000"/>
                  </a:schemeClr>
                </a:solidFill>
                <a:latin typeface="Chalkboard SE" panose="03050602040202020205" pitchFamily="66" charset="77"/>
              </a:rPr>
            </a:br>
            <a:r>
              <a:rPr lang="en-SE" dirty="0">
                <a:solidFill>
                  <a:schemeClr val="bg2">
                    <a:lumMod val="75000"/>
                  </a:schemeClr>
                </a:solidFill>
                <a:latin typeface="Chalkboard SE" panose="03050602040202020205" pitchFamily="66" charset="77"/>
              </a:rPr>
              <a:t>per GPU</a:t>
            </a:r>
          </a:p>
        </p:txBody>
      </p:sp>
      <p:sp>
        <p:nvSpPr>
          <p:cNvPr id="13" name="TextBox 12">
            <a:extLst>
              <a:ext uri="{FF2B5EF4-FFF2-40B4-BE49-F238E27FC236}">
                <a16:creationId xmlns:a16="http://schemas.microsoft.com/office/drawing/2014/main" id="{BF087B07-7AEE-14B0-228E-A356BC487D93}"/>
              </a:ext>
            </a:extLst>
          </p:cNvPr>
          <p:cNvSpPr txBox="1"/>
          <p:nvPr/>
        </p:nvSpPr>
        <p:spPr>
          <a:xfrm>
            <a:off x="3650465" y="5463920"/>
            <a:ext cx="704615"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2024</a:t>
            </a:r>
          </a:p>
        </p:txBody>
      </p:sp>
      <p:sp>
        <p:nvSpPr>
          <p:cNvPr id="14" name="TextBox 13">
            <a:extLst>
              <a:ext uri="{FF2B5EF4-FFF2-40B4-BE49-F238E27FC236}">
                <a16:creationId xmlns:a16="http://schemas.microsoft.com/office/drawing/2014/main" id="{3D440CED-CC43-97C7-1E55-3042C507C072}"/>
              </a:ext>
            </a:extLst>
          </p:cNvPr>
          <p:cNvSpPr txBox="1"/>
          <p:nvPr/>
        </p:nvSpPr>
        <p:spPr>
          <a:xfrm>
            <a:off x="4999769" y="5452040"/>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2025</a:t>
            </a:r>
          </a:p>
        </p:txBody>
      </p:sp>
      <p:sp>
        <p:nvSpPr>
          <p:cNvPr id="15" name="TextBox 14">
            <a:extLst>
              <a:ext uri="{FF2B5EF4-FFF2-40B4-BE49-F238E27FC236}">
                <a16:creationId xmlns:a16="http://schemas.microsoft.com/office/drawing/2014/main" id="{82C7B9E3-2457-9CCB-F49D-B745470EF00E}"/>
              </a:ext>
            </a:extLst>
          </p:cNvPr>
          <p:cNvSpPr txBox="1"/>
          <p:nvPr/>
        </p:nvSpPr>
        <p:spPr>
          <a:xfrm>
            <a:off x="6355999" y="5463087"/>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2026</a:t>
            </a:r>
          </a:p>
        </p:txBody>
      </p:sp>
      <p:sp>
        <p:nvSpPr>
          <p:cNvPr id="16" name="TextBox 15">
            <a:extLst>
              <a:ext uri="{FF2B5EF4-FFF2-40B4-BE49-F238E27FC236}">
                <a16:creationId xmlns:a16="http://schemas.microsoft.com/office/drawing/2014/main" id="{AD0D8DB5-CC06-BC30-CF79-B1FE10B84753}"/>
              </a:ext>
            </a:extLst>
          </p:cNvPr>
          <p:cNvSpPr txBox="1"/>
          <p:nvPr/>
        </p:nvSpPr>
        <p:spPr>
          <a:xfrm>
            <a:off x="7721625" y="5452039"/>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2027</a:t>
            </a:r>
          </a:p>
        </p:txBody>
      </p:sp>
      <p:sp>
        <p:nvSpPr>
          <p:cNvPr id="17" name="TextBox 16">
            <a:extLst>
              <a:ext uri="{FF2B5EF4-FFF2-40B4-BE49-F238E27FC236}">
                <a16:creationId xmlns:a16="http://schemas.microsoft.com/office/drawing/2014/main" id="{C49D34B4-6E9C-2BFF-F442-FFC5F021BAA3}"/>
              </a:ext>
            </a:extLst>
          </p:cNvPr>
          <p:cNvSpPr txBox="1"/>
          <p:nvPr/>
        </p:nvSpPr>
        <p:spPr>
          <a:xfrm>
            <a:off x="2365857" y="5452040"/>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2023</a:t>
            </a:r>
          </a:p>
        </p:txBody>
      </p:sp>
      <p:sp>
        <p:nvSpPr>
          <p:cNvPr id="22" name="Right Brace 21">
            <a:extLst>
              <a:ext uri="{FF2B5EF4-FFF2-40B4-BE49-F238E27FC236}">
                <a16:creationId xmlns:a16="http://schemas.microsoft.com/office/drawing/2014/main" id="{CC900959-4852-DEBA-3A07-44C77842E30D}"/>
              </a:ext>
            </a:extLst>
          </p:cNvPr>
          <p:cNvSpPr/>
          <p:nvPr/>
        </p:nvSpPr>
        <p:spPr>
          <a:xfrm>
            <a:off x="8136802" y="2609490"/>
            <a:ext cx="151699" cy="2235507"/>
          </a:xfrm>
          <a:prstGeom prst="rightBrace">
            <a:avLst/>
          </a:prstGeom>
          <a:ln w="57150">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37" name="TextBox 36">
            <a:extLst>
              <a:ext uri="{FF2B5EF4-FFF2-40B4-BE49-F238E27FC236}">
                <a16:creationId xmlns:a16="http://schemas.microsoft.com/office/drawing/2014/main" id="{981A3145-0A90-8241-FF32-84D8FD1EF8E5}"/>
              </a:ext>
            </a:extLst>
          </p:cNvPr>
          <p:cNvSpPr txBox="1"/>
          <p:nvPr/>
        </p:nvSpPr>
        <p:spPr>
          <a:xfrm>
            <a:off x="8350296" y="3525507"/>
            <a:ext cx="3425425" cy="369332"/>
          </a:xfrm>
          <a:prstGeom prst="rect">
            <a:avLst/>
          </a:prstGeom>
          <a:noFill/>
        </p:spPr>
        <p:txBody>
          <a:bodyPr wrap="none" rtlCol="0">
            <a:spAutoFit/>
          </a:bodyPr>
          <a:lstStyle/>
          <a:p>
            <a:r>
              <a:rPr lang="en-GB" dirty="0">
                <a:solidFill>
                  <a:schemeClr val="accent4">
                    <a:lumMod val="75000"/>
                  </a:schemeClr>
                </a:solidFill>
                <a:latin typeface="Chalkboard SE" panose="03050602040202020205" pitchFamily="66" charset="77"/>
              </a:rPr>
              <a:t>x</a:t>
            </a:r>
            <a:r>
              <a:rPr lang="en-SE" dirty="0">
                <a:solidFill>
                  <a:schemeClr val="accent4">
                    <a:lumMod val="75000"/>
                  </a:schemeClr>
                </a:solidFill>
                <a:latin typeface="Chalkboard SE" panose="03050602040202020205" pitchFamily="66" charset="77"/>
              </a:rPr>
              <a:t>4 </a:t>
            </a:r>
            <a:r>
              <a:rPr lang="en-SE" dirty="0">
                <a:solidFill>
                  <a:schemeClr val="accent4">
                    <a:lumMod val="75000"/>
                  </a:schemeClr>
                </a:solidFill>
                <a:latin typeface="Chalkboard SE" panose="03050602040202020205" pitchFamily="66" charset="77"/>
                <a:sym typeface="Wingdings" pitchFamily="2" charset="2"/>
              </a:rPr>
              <a:t> Higher transistor density</a:t>
            </a:r>
            <a:endParaRPr lang="en-SE" dirty="0">
              <a:solidFill>
                <a:schemeClr val="accent4">
                  <a:lumMod val="75000"/>
                </a:schemeClr>
              </a:solidFill>
              <a:latin typeface="Chalkboard SE" panose="03050602040202020205" pitchFamily="66" charset="77"/>
            </a:endParaRPr>
          </a:p>
        </p:txBody>
      </p:sp>
      <p:sp>
        <p:nvSpPr>
          <p:cNvPr id="40" name="TextBox 39">
            <a:extLst>
              <a:ext uri="{FF2B5EF4-FFF2-40B4-BE49-F238E27FC236}">
                <a16:creationId xmlns:a16="http://schemas.microsoft.com/office/drawing/2014/main" id="{95971A8E-E7DE-4D7C-2750-7DC84B704303}"/>
              </a:ext>
            </a:extLst>
          </p:cNvPr>
          <p:cNvSpPr txBox="1"/>
          <p:nvPr/>
        </p:nvSpPr>
        <p:spPr>
          <a:xfrm>
            <a:off x="678185" y="4396522"/>
            <a:ext cx="1015343"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1000 W</a:t>
            </a:r>
          </a:p>
        </p:txBody>
      </p:sp>
      <p:sp>
        <p:nvSpPr>
          <p:cNvPr id="41" name="TextBox 40">
            <a:extLst>
              <a:ext uri="{FF2B5EF4-FFF2-40B4-BE49-F238E27FC236}">
                <a16:creationId xmlns:a16="http://schemas.microsoft.com/office/drawing/2014/main" id="{3AEC3AAC-A3C4-8264-749B-F2E1C82030AC}"/>
              </a:ext>
            </a:extLst>
          </p:cNvPr>
          <p:cNvSpPr txBox="1"/>
          <p:nvPr/>
        </p:nvSpPr>
        <p:spPr>
          <a:xfrm>
            <a:off x="674594" y="3725821"/>
            <a:ext cx="1011752"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1500 W</a:t>
            </a:r>
          </a:p>
        </p:txBody>
      </p:sp>
      <p:sp>
        <p:nvSpPr>
          <p:cNvPr id="42" name="TextBox 41">
            <a:extLst>
              <a:ext uri="{FF2B5EF4-FFF2-40B4-BE49-F238E27FC236}">
                <a16:creationId xmlns:a16="http://schemas.microsoft.com/office/drawing/2014/main" id="{E6B6C27A-1872-6657-D5B1-A5315345C1EE}"/>
              </a:ext>
            </a:extLst>
          </p:cNvPr>
          <p:cNvSpPr txBox="1"/>
          <p:nvPr/>
        </p:nvSpPr>
        <p:spPr>
          <a:xfrm>
            <a:off x="655506" y="3055120"/>
            <a:ext cx="1015343"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2000 W</a:t>
            </a:r>
          </a:p>
        </p:txBody>
      </p:sp>
      <p:sp>
        <p:nvSpPr>
          <p:cNvPr id="43" name="TextBox 42">
            <a:extLst>
              <a:ext uri="{FF2B5EF4-FFF2-40B4-BE49-F238E27FC236}">
                <a16:creationId xmlns:a16="http://schemas.microsoft.com/office/drawing/2014/main" id="{D32C8670-7A89-4375-2DCD-CBD67B409508}"/>
              </a:ext>
            </a:extLst>
          </p:cNvPr>
          <p:cNvSpPr txBox="1"/>
          <p:nvPr/>
        </p:nvSpPr>
        <p:spPr>
          <a:xfrm>
            <a:off x="659097" y="2384419"/>
            <a:ext cx="1011752"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2500 W</a:t>
            </a:r>
          </a:p>
        </p:txBody>
      </p:sp>
      <p:sp>
        <p:nvSpPr>
          <p:cNvPr id="51" name="Title 11">
            <a:extLst>
              <a:ext uri="{FF2B5EF4-FFF2-40B4-BE49-F238E27FC236}">
                <a16:creationId xmlns:a16="http://schemas.microsoft.com/office/drawing/2014/main" id="{6FC3BE74-8ABE-C8E3-6772-46FEE75FCE9A}"/>
              </a:ext>
            </a:extLst>
          </p:cNvPr>
          <p:cNvSpPr txBox="1">
            <a:spLocks/>
          </p:cNvSpPr>
          <p:nvPr/>
        </p:nvSpPr>
        <p:spPr bwMode="auto">
          <a:xfrm>
            <a:off x="346499" y="384570"/>
            <a:ext cx="9431066"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Development of power in Nvidia GPUs</a:t>
            </a:r>
          </a:p>
        </p:txBody>
      </p:sp>
      <p:cxnSp>
        <p:nvCxnSpPr>
          <p:cNvPr id="52" name="Straight Connector 51">
            <a:extLst>
              <a:ext uri="{FF2B5EF4-FFF2-40B4-BE49-F238E27FC236}">
                <a16:creationId xmlns:a16="http://schemas.microsoft.com/office/drawing/2014/main" id="{6C1103AA-83A7-0C79-E01A-EFFEEC8995B6}"/>
              </a:ext>
            </a:extLst>
          </p:cNvPr>
          <p:cNvCxnSpPr>
            <a:cxnSpLocks/>
          </p:cNvCxnSpPr>
          <p:nvPr/>
        </p:nvCxnSpPr>
        <p:spPr>
          <a:xfrm flipV="1">
            <a:off x="2680242" y="2592420"/>
            <a:ext cx="5296431" cy="2235507"/>
          </a:xfrm>
          <a:prstGeom prst="line">
            <a:avLst/>
          </a:prstGeom>
          <a:ln w="57150">
            <a:solidFill>
              <a:schemeClr val="accent6"/>
            </a:solidFill>
            <a:prstDash val="solid"/>
          </a:ln>
        </p:spPr>
        <p:style>
          <a:lnRef idx="2">
            <a:schemeClr val="accent6"/>
          </a:lnRef>
          <a:fillRef idx="0">
            <a:schemeClr val="accent6"/>
          </a:fillRef>
          <a:effectRef idx="1">
            <a:schemeClr val="accent6"/>
          </a:effectRef>
          <a:fontRef idx="minor">
            <a:schemeClr val="tx1"/>
          </a:fontRef>
        </p:style>
      </p:cxnSp>
      <p:sp>
        <p:nvSpPr>
          <p:cNvPr id="5" name="TextBox 4">
            <a:extLst>
              <a:ext uri="{FF2B5EF4-FFF2-40B4-BE49-F238E27FC236}">
                <a16:creationId xmlns:a16="http://schemas.microsoft.com/office/drawing/2014/main" id="{31B5DB25-F023-C4F7-4739-AD3856FF5980}"/>
              </a:ext>
            </a:extLst>
          </p:cNvPr>
          <p:cNvSpPr txBox="1"/>
          <p:nvPr/>
        </p:nvSpPr>
        <p:spPr>
          <a:xfrm>
            <a:off x="0" y="6604084"/>
            <a:ext cx="11881301" cy="253916"/>
          </a:xfrm>
          <a:prstGeom prst="rect">
            <a:avLst/>
          </a:prstGeom>
          <a:noFill/>
        </p:spPr>
        <p:txBody>
          <a:bodyPr wrap="square">
            <a:spAutoFit/>
          </a:bodyPr>
          <a:lstStyle/>
          <a:p>
            <a:r>
              <a:rPr lang="en-GB" sz="1050" dirty="0"/>
              <a:t>Sources: GTC 2025 Keynote, Jensen Huang, Founder and CEO, NVIDIA, 2025</a:t>
            </a:r>
          </a:p>
        </p:txBody>
      </p:sp>
      <p:sp>
        <p:nvSpPr>
          <p:cNvPr id="9" name="Right Arrow 8">
            <a:extLst>
              <a:ext uri="{FF2B5EF4-FFF2-40B4-BE49-F238E27FC236}">
                <a16:creationId xmlns:a16="http://schemas.microsoft.com/office/drawing/2014/main" id="{804A8465-A307-0DD1-EC11-08184717B536}"/>
              </a:ext>
            </a:extLst>
          </p:cNvPr>
          <p:cNvSpPr/>
          <p:nvPr/>
        </p:nvSpPr>
        <p:spPr>
          <a:xfrm>
            <a:off x="1520637" y="5189761"/>
            <a:ext cx="7274011" cy="2044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Right Arrow 9">
            <a:extLst>
              <a:ext uri="{FF2B5EF4-FFF2-40B4-BE49-F238E27FC236}">
                <a16:creationId xmlns:a16="http://schemas.microsoft.com/office/drawing/2014/main" id="{7F82114B-A8BE-BE08-DCE2-63B515AB9BAC}"/>
              </a:ext>
            </a:extLst>
          </p:cNvPr>
          <p:cNvSpPr/>
          <p:nvPr/>
        </p:nvSpPr>
        <p:spPr>
          <a:xfrm rot="16200000">
            <a:off x="-38945" y="3649899"/>
            <a:ext cx="3686175" cy="176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Picture Placeholder 2">
            <a:extLst>
              <a:ext uri="{FF2B5EF4-FFF2-40B4-BE49-F238E27FC236}">
                <a16:creationId xmlns:a16="http://schemas.microsoft.com/office/drawing/2014/main" id="{FA8349DC-5FC0-104F-B47B-4B13173316D2}"/>
              </a:ext>
            </a:extLst>
          </p:cNvPr>
          <p:cNvSpPr txBox="1">
            <a:spLocks/>
          </p:cNvSpPr>
          <p:nvPr/>
        </p:nvSpPr>
        <p:spPr bwMode="auto">
          <a:xfrm>
            <a:off x="11597223" y="6184423"/>
            <a:ext cx="443489" cy="566889"/>
          </a:xfrm>
          <a:prstGeom prst="rect">
            <a:avLst/>
          </a:prstGeom>
          <a:blipFill rotWithShape="1">
            <a:blip r:embed="rId3"/>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416962840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CD519-3A42-DC56-C52D-248AEE8CF24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E4AE9E3-827D-63BC-40C7-C8B08C47A5E7}"/>
              </a:ext>
            </a:extLst>
          </p:cNvPr>
          <p:cNvSpPr txBox="1"/>
          <p:nvPr/>
        </p:nvSpPr>
        <p:spPr>
          <a:xfrm rot="20287266">
            <a:off x="801077" y="1357783"/>
            <a:ext cx="1158459" cy="646331"/>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Heatflux </a:t>
            </a:r>
            <a:br>
              <a:rPr lang="en-SE" dirty="0">
                <a:solidFill>
                  <a:schemeClr val="bg2">
                    <a:lumMod val="75000"/>
                  </a:schemeClr>
                </a:solidFill>
                <a:latin typeface="Chalkboard SE" panose="03050602040202020205" pitchFamily="66" charset="77"/>
              </a:rPr>
            </a:br>
            <a:r>
              <a:rPr lang="en-SE" dirty="0">
                <a:solidFill>
                  <a:schemeClr val="bg2">
                    <a:lumMod val="75000"/>
                  </a:schemeClr>
                </a:solidFill>
                <a:latin typeface="Chalkboard SE" panose="03050602040202020205" pitchFamily="66" charset="77"/>
              </a:rPr>
              <a:t>W/m</a:t>
            </a:r>
            <a:r>
              <a:rPr lang="en-GB" baseline="30000" dirty="0">
                <a:solidFill>
                  <a:schemeClr val="bg2">
                    <a:lumMod val="75000"/>
                  </a:schemeClr>
                </a:solidFill>
                <a:latin typeface="Chalkboard SE" panose="03050602040202020205" pitchFamily="66" charset="77"/>
              </a:rPr>
              <a:t>2</a:t>
            </a:r>
            <a:endParaRPr lang="en-SE" dirty="0">
              <a:solidFill>
                <a:schemeClr val="bg2">
                  <a:lumMod val="75000"/>
                </a:schemeClr>
              </a:solidFill>
              <a:latin typeface="Chalkboard SE" panose="03050602040202020205" pitchFamily="66" charset="77"/>
            </a:endParaRPr>
          </a:p>
        </p:txBody>
      </p:sp>
      <p:sp>
        <p:nvSpPr>
          <p:cNvPr id="13" name="TextBox 12">
            <a:extLst>
              <a:ext uri="{FF2B5EF4-FFF2-40B4-BE49-F238E27FC236}">
                <a16:creationId xmlns:a16="http://schemas.microsoft.com/office/drawing/2014/main" id="{0C7B2497-A9B1-566E-E0C9-65CE1BC1B143}"/>
              </a:ext>
            </a:extLst>
          </p:cNvPr>
          <p:cNvSpPr txBox="1"/>
          <p:nvPr/>
        </p:nvSpPr>
        <p:spPr>
          <a:xfrm>
            <a:off x="3789801" y="5392793"/>
            <a:ext cx="704615"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2024</a:t>
            </a:r>
          </a:p>
        </p:txBody>
      </p:sp>
      <p:sp>
        <p:nvSpPr>
          <p:cNvPr id="14" name="TextBox 13">
            <a:extLst>
              <a:ext uri="{FF2B5EF4-FFF2-40B4-BE49-F238E27FC236}">
                <a16:creationId xmlns:a16="http://schemas.microsoft.com/office/drawing/2014/main" id="{7A92D9D3-2D71-7ED7-2201-9E16ED2F9C6A}"/>
              </a:ext>
            </a:extLst>
          </p:cNvPr>
          <p:cNvSpPr txBox="1"/>
          <p:nvPr/>
        </p:nvSpPr>
        <p:spPr>
          <a:xfrm>
            <a:off x="5139105" y="5380913"/>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2025</a:t>
            </a:r>
          </a:p>
        </p:txBody>
      </p:sp>
      <p:sp>
        <p:nvSpPr>
          <p:cNvPr id="15" name="TextBox 14">
            <a:extLst>
              <a:ext uri="{FF2B5EF4-FFF2-40B4-BE49-F238E27FC236}">
                <a16:creationId xmlns:a16="http://schemas.microsoft.com/office/drawing/2014/main" id="{E2B5F346-F1A4-B3BF-3CA0-DA5BF0D557B0}"/>
              </a:ext>
            </a:extLst>
          </p:cNvPr>
          <p:cNvSpPr txBox="1"/>
          <p:nvPr/>
        </p:nvSpPr>
        <p:spPr>
          <a:xfrm>
            <a:off x="6495335" y="5369994"/>
            <a:ext cx="710452"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2026</a:t>
            </a:r>
          </a:p>
        </p:txBody>
      </p:sp>
      <p:sp>
        <p:nvSpPr>
          <p:cNvPr id="16" name="TextBox 15">
            <a:extLst>
              <a:ext uri="{FF2B5EF4-FFF2-40B4-BE49-F238E27FC236}">
                <a16:creationId xmlns:a16="http://schemas.microsoft.com/office/drawing/2014/main" id="{DC4CFD95-C819-C657-670B-48D0CD0F72A8}"/>
              </a:ext>
            </a:extLst>
          </p:cNvPr>
          <p:cNvSpPr txBox="1"/>
          <p:nvPr/>
        </p:nvSpPr>
        <p:spPr>
          <a:xfrm>
            <a:off x="7860961" y="5400503"/>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2027</a:t>
            </a:r>
          </a:p>
        </p:txBody>
      </p:sp>
      <p:sp>
        <p:nvSpPr>
          <p:cNvPr id="17" name="TextBox 16">
            <a:extLst>
              <a:ext uri="{FF2B5EF4-FFF2-40B4-BE49-F238E27FC236}">
                <a16:creationId xmlns:a16="http://schemas.microsoft.com/office/drawing/2014/main" id="{648354B1-ECB9-7DA7-DF48-94EB50C88E5A}"/>
              </a:ext>
            </a:extLst>
          </p:cNvPr>
          <p:cNvSpPr txBox="1"/>
          <p:nvPr/>
        </p:nvSpPr>
        <p:spPr>
          <a:xfrm>
            <a:off x="2505193" y="5380913"/>
            <a:ext cx="710451" cy="369332"/>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2023</a:t>
            </a:r>
          </a:p>
        </p:txBody>
      </p:sp>
      <p:sp>
        <p:nvSpPr>
          <p:cNvPr id="40" name="TextBox 39">
            <a:extLst>
              <a:ext uri="{FF2B5EF4-FFF2-40B4-BE49-F238E27FC236}">
                <a16:creationId xmlns:a16="http://schemas.microsoft.com/office/drawing/2014/main" id="{E051B876-ADBE-4FA0-7A5E-F7859EB2278F}"/>
              </a:ext>
            </a:extLst>
          </p:cNvPr>
          <p:cNvSpPr txBox="1"/>
          <p:nvPr/>
        </p:nvSpPr>
        <p:spPr>
          <a:xfrm>
            <a:off x="1112444" y="4659995"/>
            <a:ext cx="535724"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10</a:t>
            </a:r>
            <a:r>
              <a:rPr lang="en-SE" baseline="30000" dirty="0">
                <a:solidFill>
                  <a:schemeClr val="bg2">
                    <a:lumMod val="75000"/>
                  </a:schemeClr>
                </a:solidFill>
                <a:latin typeface="Chalkboard SE" panose="03050602040202020205" pitchFamily="66" charset="77"/>
              </a:rPr>
              <a:t>4</a:t>
            </a:r>
            <a:endParaRPr lang="en-SE" dirty="0">
              <a:solidFill>
                <a:schemeClr val="bg2">
                  <a:lumMod val="75000"/>
                </a:schemeClr>
              </a:solidFill>
              <a:latin typeface="Chalkboard SE" panose="03050602040202020205" pitchFamily="66" charset="77"/>
            </a:endParaRPr>
          </a:p>
        </p:txBody>
      </p:sp>
      <p:sp>
        <p:nvSpPr>
          <p:cNvPr id="51" name="Title 11">
            <a:extLst>
              <a:ext uri="{FF2B5EF4-FFF2-40B4-BE49-F238E27FC236}">
                <a16:creationId xmlns:a16="http://schemas.microsoft.com/office/drawing/2014/main" id="{3014ADDB-2BA3-EAC7-3928-03B99D5D9426}"/>
              </a:ext>
            </a:extLst>
          </p:cNvPr>
          <p:cNvSpPr txBox="1">
            <a:spLocks/>
          </p:cNvSpPr>
          <p:nvPr/>
        </p:nvSpPr>
        <p:spPr bwMode="auto">
          <a:xfrm>
            <a:off x="346498" y="384570"/>
            <a:ext cx="11218583"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CPU/GPU heat flux (power per area)</a:t>
            </a:r>
          </a:p>
        </p:txBody>
      </p:sp>
      <p:cxnSp>
        <p:nvCxnSpPr>
          <p:cNvPr id="52" name="Straight Connector 51">
            <a:extLst>
              <a:ext uri="{FF2B5EF4-FFF2-40B4-BE49-F238E27FC236}">
                <a16:creationId xmlns:a16="http://schemas.microsoft.com/office/drawing/2014/main" id="{3EF5F378-1554-DFB0-90C9-2FB90B560DE3}"/>
              </a:ext>
            </a:extLst>
          </p:cNvPr>
          <p:cNvCxnSpPr>
            <a:cxnSpLocks/>
          </p:cNvCxnSpPr>
          <p:nvPr/>
        </p:nvCxnSpPr>
        <p:spPr>
          <a:xfrm flipV="1">
            <a:off x="2186539" y="3152740"/>
            <a:ext cx="5922850" cy="42781"/>
          </a:xfrm>
          <a:prstGeom prst="line">
            <a:avLst/>
          </a:prstGeom>
          <a:ln w="57150">
            <a:solidFill>
              <a:schemeClr val="accent2"/>
            </a:solidFill>
            <a:prstDash val="dash"/>
          </a:ln>
        </p:spPr>
        <p:style>
          <a:lnRef idx="2">
            <a:schemeClr val="accent6"/>
          </a:lnRef>
          <a:fillRef idx="0">
            <a:schemeClr val="accent6"/>
          </a:fillRef>
          <a:effectRef idx="1">
            <a:schemeClr val="accent6"/>
          </a:effectRef>
          <a:fontRef idx="minor">
            <a:schemeClr val="tx1"/>
          </a:fontRef>
        </p:style>
      </p:cxnSp>
      <p:sp>
        <p:nvSpPr>
          <p:cNvPr id="5" name="TextBox 4">
            <a:extLst>
              <a:ext uri="{FF2B5EF4-FFF2-40B4-BE49-F238E27FC236}">
                <a16:creationId xmlns:a16="http://schemas.microsoft.com/office/drawing/2014/main" id="{5440B03C-3B21-F802-3951-0CBE6DA192EF}"/>
              </a:ext>
            </a:extLst>
          </p:cNvPr>
          <p:cNvSpPr txBox="1"/>
          <p:nvPr/>
        </p:nvSpPr>
        <p:spPr>
          <a:xfrm>
            <a:off x="1112444" y="3830472"/>
            <a:ext cx="535724" cy="369332"/>
          </a:xfrm>
          <a:prstGeom prst="rect">
            <a:avLst/>
          </a:prstGeom>
          <a:noFill/>
        </p:spPr>
        <p:txBody>
          <a:bodyPr wrap="square" rtlCol="0">
            <a:spAutoFit/>
          </a:bodyPr>
          <a:lstStyle/>
          <a:p>
            <a:r>
              <a:rPr lang="en-SE" dirty="0">
                <a:solidFill>
                  <a:schemeClr val="bg2">
                    <a:lumMod val="75000"/>
                  </a:schemeClr>
                </a:solidFill>
                <a:latin typeface="Chalkboard SE" panose="03050602040202020205" pitchFamily="66" charset="77"/>
              </a:rPr>
              <a:t>10</a:t>
            </a:r>
            <a:r>
              <a:rPr lang="en-SE" baseline="30000" dirty="0">
                <a:solidFill>
                  <a:schemeClr val="bg2">
                    <a:lumMod val="75000"/>
                  </a:schemeClr>
                </a:solidFill>
                <a:latin typeface="Chalkboard SE" panose="03050602040202020205" pitchFamily="66" charset="77"/>
              </a:rPr>
              <a:t>5</a:t>
            </a:r>
            <a:endParaRPr lang="en-SE" dirty="0">
              <a:solidFill>
                <a:schemeClr val="bg2">
                  <a:lumMod val="75000"/>
                </a:schemeClr>
              </a:solidFill>
              <a:latin typeface="Chalkboard SE" panose="03050602040202020205" pitchFamily="66" charset="77"/>
            </a:endParaRPr>
          </a:p>
        </p:txBody>
      </p:sp>
      <p:sp>
        <p:nvSpPr>
          <p:cNvPr id="9" name="TextBox 8">
            <a:extLst>
              <a:ext uri="{FF2B5EF4-FFF2-40B4-BE49-F238E27FC236}">
                <a16:creationId xmlns:a16="http://schemas.microsoft.com/office/drawing/2014/main" id="{767022D9-52BE-0598-DD00-8CB5E0AE3C52}"/>
              </a:ext>
            </a:extLst>
          </p:cNvPr>
          <p:cNvSpPr txBox="1"/>
          <p:nvPr/>
        </p:nvSpPr>
        <p:spPr>
          <a:xfrm>
            <a:off x="1089934" y="2995108"/>
            <a:ext cx="535724"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10</a:t>
            </a:r>
            <a:r>
              <a:rPr lang="en-SE" baseline="30000" dirty="0">
                <a:solidFill>
                  <a:schemeClr val="bg2">
                    <a:lumMod val="75000"/>
                  </a:schemeClr>
                </a:solidFill>
                <a:latin typeface="Chalkboard SE" panose="03050602040202020205" pitchFamily="66" charset="77"/>
              </a:rPr>
              <a:t>6</a:t>
            </a:r>
            <a:endParaRPr lang="en-SE" dirty="0">
              <a:solidFill>
                <a:schemeClr val="bg2">
                  <a:lumMod val="75000"/>
                </a:schemeClr>
              </a:solidFill>
              <a:latin typeface="Chalkboard SE" panose="03050602040202020205" pitchFamily="66" charset="77"/>
            </a:endParaRPr>
          </a:p>
        </p:txBody>
      </p:sp>
      <p:sp>
        <p:nvSpPr>
          <p:cNvPr id="10" name="TextBox 9">
            <a:extLst>
              <a:ext uri="{FF2B5EF4-FFF2-40B4-BE49-F238E27FC236}">
                <a16:creationId xmlns:a16="http://schemas.microsoft.com/office/drawing/2014/main" id="{68E780D1-0DB8-AFA7-59E5-D6E539674C07}"/>
              </a:ext>
            </a:extLst>
          </p:cNvPr>
          <p:cNvSpPr txBox="1"/>
          <p:nvPr/>
        </p:nvSpPr>
        <p:spPr>
          <a:xfrm>
            <a:off x="1112444" y="2201117"/>
            <a:ext cx="535724"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10</a:t>
            </a:r>
            <a:r>
              <a:rPr lang="en-SE" baseline="30000" dirty="0">
                <a:solidFill>
                  <a:schemeClr val="bg2">
                    <a:lumMod val="75000"/>
                  </a:schemeClr>
                </a:solidFill>
                <a:latin typeface="Chalkboard SE" panose="03050602040202020205" pitchFamily="66" charset="77"/>
              </a:rPr>
              <a:t>7</a:t>
            </a:r>
            <a:endParaRPr lang="en-SE" dirty="0">
              <a:solidFill>
                <a:schemeClr val="bg2">
                  <a:lumMod val="75000"/>
                </a:schemeClr>
              </a:solidFill>
              <a:latin typeface="Chalkboard SE" panose="03050602040202020205" pitchFamily="66" charset="77"/>
            </a:endParaRPr>
          </a:p>
        </p:txBody>
      </p:sp>
      <p:cxnSp>
        <p:nvCxnSpPr>
          <p:cNvPr id="18" name="Straight Connector 17">
            <a:extLst>
              <a:ext uri="{FF2B5EF4-FFF2-40B4-BE49-F238E27FC236}">
                <a16:creationId xmlns:a16="http://schemas.microsoft.com/office/drawing/2014/main" id="{2AE842A3-A5F6-AC7C-2101-395EC3C1D1F8}"/>
              </a:ext>
            </a:extLst>
          </p:cNvPr>
          <p:cNvCxnSpPr>
            <a:cxnSpLocks/>
          </p:cNvCxnSpPr>
          <p:nvPr/>
        </p:nvCxnSpPr>
        <p:spPr>
          <a:xfrm flipV="1">
            <a:off x="2186539" y="2378262"/>
            <a:ext cx="5922850" cy="20834"/>
          </a:xfrm>
          <a:prstGeom prst="line">
            <a:avLst/>
          </a:prstGeom>
          <a:ln w="57150">
            <a:solidFill>
              <a:schemeClr val="accent2"/>
            </a:solidFill>
            <a:prstDash val="dash"/>
          </a:ln>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15E1A8DD-65A5-4959-1FAD-A3A5B1CA2E95}"/>
              </a:ext>
            </a:extLst>
          </p:cNvPr>
          <p:cNvCxnSpPr>
            <a:cxnSpLocks/>
          </p:cNvCxnSpPr>
          <p:nvPr/>
        </p:nvCxnSpPr>
        <p:spPr>
          <a:xfrm flipV="1">
            <a:off x="2162107" y="4476136"/>
            <a:ext cx="5951496" cy="20581"/>
          </a:xfrm>
          <a:prstGeom prst="line">
            <a:avLst/>
          </a:prstGeom>
          <a:ln w="57150">
            <a:solidFill>
              <a:schemeClr val="accent2"/>
            </a:solidFill>
            <a:prstDash val="dash"/>
          </a:ln>
        </p:spPr>
        <p:style>
          <a:lnRef idx="2">
            <a:schemeClr val="accent6"/>
          </a:lnRef>
          <a:fillRef idx="0">
            <a:schemeClr val="accent6"/>
          </a:fillRef>
          <a:effectRef idx="1">
            <a:schemeClr val="accent6"/>
          </a:effectRef>
          <a:fontRef idx="minor">
            <a:schemeClr val="tx1"/>
          </a:fontRef>
        </p:style>
      </p:cxnSp>
      <p:sp>
        <p:nvSpPr>
          <p:cNvPr id="20" name="TextBox 19">
            <a:extLst>
              <a:ext uri="{FF2B5EF4-FFF2-40B4-BE49-F238E27FC236}">
                <a16:creationId xmlns:a16="http://schemas.microsoft.com/office/drawing/2014/main" id="{BFC23A55-7786-3EB5-0FC0-A6587E92BE3E}"/>
              </a:ext>
            </a:extLst>
          </p:cNvPr>
          <p:cNvSpPr txBox="1"/>
          <p:nvPr/>
        </p:nvSpPr>
        <p:spPr>
          <a:xfrm>
            <a:off x="3611041" y="1948027"/>
            <a:ext cx="1515801" cy="369332"/>
          </a:xfrm>
          <a:prstGeom prst="rect">
            <a:avLst/>
          </a:prstGeom>
          <a:noFill/>
        </p:spPr>
        <p:txBody>
          <a:bodyPr wrap="none" rtlCol="0">
            <a:spAutoFit/>
          </a:bodyPr>
          <a:lstStyle/>
          <a:p>
            <a:pPr algn="ctr"/>
            <a:r>
              <a:rPr lang="en-SE" dirty="0">
                <a:solidFill>
                  <a:schemeClr val="accent2"/>
                </a:solidFill>
                <a:latin typeface="Chalkboard SE" panose="03050602040202020205" pitchFamily="66" charset="77"/>
              </a:rPr>
              <a:t>Sun’s surface</a:t>
            </a:r>
          </a:p>
        </p:txBody>
      </p:sp>
      <p:sp>
        <p:nvSpPr>
          <p:cNvPr id="21" name="TextBox 20">
            <a:extLst>
              <a:ext uri="{FF2B5EF4-FFF2-40B4-BE49-F238E27FC236}">
                <a16:creationId xmlns:a16="http://schemas.microsoft.com/office/drawing/2014/main" id="{59960A5C-98A3-EDEC-7A36-8764F9F00FD4}"/>
              </a:ext>
            </a:extLst>
          </p:cNvPr>
          <p:cNvSpPr txBox="1"/>
          <p:nvPr/>
        </p:nvSpPr>
        <p:spPr>
          <a:xfrm>
            <a:off x="3610445" y="2784066"/>
            <a:ext cx="1564019" cy="369332"/>
          </a:xfrm>
          <a:prstGeom prst="rect">
            <a:avLst/>
          </a:prstGeom>
          <a:noFill/>
        </p:spPr>
        <p:txBody>
          <a:bodyPr wrap="none" rtlCol="0">
            <a:spAutoFit/>
          </a:bodyPr>
          <a:lstStyle/>
          <a:p>
            <a:pPr algn="ctr"/>
            <a:r>
              <a:rPr lang="en-SE" dirty="0">
                <a:solidFill>
                  <a:schemeClr val="accent2"/>
                </a:solidFill>
                <a:latin typeface="Chalkboard SE" panose="03050602040202020205" pitchFamily="66" charset="77"/>
              </a:rPr>
              <a:t>Nuclear blast</a:t>
            </a:r>
          </a:p>
        </p:txBody>
      </p:sp>
      <p:sp>
        <p:nvSpPr>
          <p:cNvPr id="23" name="TextBox 22">
            <a:extLst>
              <a:ext uri="{FF2B5EF4-FFF2-40B4-BE49-F238E27FC236}">
                <a16:creationId xmlns:a16="http://schemas.microsoft.com/office/drawing/2014/main" id="{4F604064-6BE4-41CB-D2FF-62121184FE4D}"/>
              </a:ext>
            </a:extLst>
          </p:cNvPr>
          <p:cNvSpPr txBox="1"/>
          <p:nvPr/>
        </p:nvSpPr>
        <p:spPr>
          <a:xfrm>
            <a:off x="3566991" y="4090048"/>
            <a:ext cx="1559851" cy="369332"/>
          </a:xfrm>
          <a:prstGeom prst="rect">
            <a:avLst/>
          </a:prstGeom>
          <a:noFill/>
        </p:spPr>
        <p:txBody>
          <a:bodyPr wrap="none" rtlCol="0">
            <a:spAutoFit/>
          </a:bodyPr>
          <a:lstStyle/>
          <a:p>
            <a:pPr algn="ctr"/>
            <a:r>
              <a:rPr lang="en-SE" dirty="0">
                <a:solidFill>
                  <a:schemeClr val="accent2"/>
                </a:solidFill>
                <a:latin typeface="Chalkboard SE" panose="03050602040202020205" pitchFamily="66" charset="77"/>
              </a:rPr>
              <a:t>Rocket motor</a:t>
            </a:r>
          </a:p>
        </p:txBody>
      </p:sp>
      <p:grpSp>
        <p:nvGrpSpPr>
          <p:cNvPr id="2" name="Group 1">
            <a:extLst>
              <a:ext uri="{FF2B5EF4-FFF2-40B4-BE49-F238E27FC236}">
                <a16:creationId xmlns:a16="http://schemas.microsoft.com/office/drawing/2014/main" id="{5D6BD9BB-111B-9CF0-A7AC-22DC5AE70838}"/>
              </a:ext>
            </a:extLst>
          </p:cNvPr>
          <p:cNvGrpSpPr/>
          <p:nvPr/>
        </p:nvGrpSpPr>
        <p:grpSpPr>
          <a:xfrm>
            <a:off x="2749713" y="2829143"/>
            <a:ext cx="8215776" cy="892888"/>
            <a:chOff x="2749713" y="2425733"/>
            <a:chExt cx="8215776" cy="892888"/>
          </a:xfrm>
        </p:grpSpPr>
        <p:sp>
          <p:nvSpPr>
            <p:cNvPr id="22" name="Right Brace 21">
              <a:extLst>
                <a:ext uri="{FF2B5EF4-FFF2-40B4-BE49-F238E27FC236}">
                  <a16:creationId xmlns:a16="http://schemas.microsoft.com/office/drawing/2014/main" id="{5D3518FD-3DBA-04FD-2CEA-27107C60FEB3}"/>
                </a:ext>
              </a:extLst>
            </p:cNvPr>
            <p:cNvSpPr/>
            <p:nvPr/>
          </p:nvSpPr>
          <p:spPr>
            <a:xfrm>
              <a:off x="8201097" y="2425733"/>
              <a:ext cx="106591" cy="892888"/>
            </a:xfrm>
            <a:prstGeom prst="rightBrace">
              <a:avLst/>
            </a:prstGeom>
            <a:ln w="57150">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sp>
          <p:nvSpPr>
            <p:cNvPr id="37" name="TextBox 36">
              <a:extLst>
                <a:ext uri="{FF2B5EF4-FFF2-40B4-BE49-F238E27FC236}">
                  <a16:creationId xmlns:a16="http://schemas.microsoft.com/office/drawing/2014/main" id="{4B56B6C2-851D-D11B-7B4A-7E8C4D5AC087}"/>
                </a:ext>
              </a:extLst>
            </p:cNvPr>
            <p:cNvSpPr txBox="1"/>
            <p:nvPr/>
          </p:nvSpPr>
          <p:spPr>
            <a:xfrm>
              <a:off x="8350350" y="2666608"/>
              <a:ext cx="2615139" cy="369332"/>
            </a:xfrm>
            <a:prstGeom prst="rect">
              <a:avLst/>
            </a:prstGeom>
            <a:noFill/>
          </p:spPr>
          <p:txBody>
            <a:bodyPr wrap="none" rtlCol="0">
              <a:spAutoFit/>
            </a:bodyPr>
            <a:lstStyle/>
            <a:p>
              <a:r>
                <a:rPr lang="en-GB" dirty="0">
                  <a:solidFill>
                    <a:schemeClr val="accent4">
                      <a:lumMod val="75000"/>
                    </a:schemeClr>
                  </a:solidFill>
                  <a:latin typeface="Chalkboard SE" panose="03050602040202020205" pitchFamily="66" charset="77"/>
                </a:rPr>
                <a:t>x</a:t>
              </a:r>
              <a:r>
                <a:rPr lang="en-SE" dirty="0">
                  <a:solidFill>
                    <a:schemeClr val="accent4">
                      <a:lumMod val="75000"/>
                    </a:schemeClr>
                  </a:solidFill>
                  <a:latin typeface="Chalkboard SE" panose="03050602040202020205" pitchFamily="66" charset="77"/>
                </a:rPr>
                <a:t>10 </a:t>
              </a:r>
              <a:r>
                <a:rPr lang="en-SE" dirty="0">
                  <a:solidFill>
                    <a:schemeClr val="accent4">
                      <a:lumMod val="75000"/>
                    </a:schemeClr>
                  </a:solidFill>
                  <a:latin typeface="Chalkboard SE" panose="03050602040202020205" pitchFamily="66" charset="77"/>
                  <a:sym typeface="Wingdings" pitchFamily="2" charset="2"/>
                </a:rPr>
                <a:t> Higher heatflux</a:t>
              </a:r>
              <a:endParaRPr lang="en-SE" dirty="0">
                <a:solidFill>
                  <a:schemeClr val="accent4">
                    <a:lumMod val="75000"/>
                  </a:schemeClr>
                </a:solidFill>
                <a:latin typeface="Chalkboard SE" panose="03050602040202020205" pitchFamily="66" charset="77"/>
              </a:endParaRPr>
            </a:p>
          </p:txBody>
        </p:sp>
        <p:cxnSp>
          <p:nvCxnSpPr>
            <p:cNvPr id="24" name="Straight Connector 23">
              <a:extLst>
                <a:ext uri="{FF2B5EF4-FFF2-40B4-BE49-F238E27FC236}">
                  <a16:creationId xmlns:a16="http://schemas.microsoft.com/office/drawing/2014/main" id="{6FCBD0EB-C2A1-5003-C3D6-C9812B136BEE}"/>
                </a:ext>
              </a:extLst>
            </p:cNvPr>
            <p:cNvCxnSpPr>
              <a:cxnSpLocks/>
            </p:cNvCxnSpPr>
            <p:nvPr/>
          </p:nvCxnSpPr>
          <p:spPr>
            <a:xfrm flipV="1">
              <a:off x="2749713" y="2435827"/>
              <a:ext cx="5363890" cy="882794"/>
            </a:xfrm>
            <a:prstGeom prst="line">
              <a:avLst/>
            </a:prstGeom>
            <a:ln w="57150">
              <a:solidFill>
                <a:schemeClr val="accent6"/>
              </a:solidFill>
              <a:prstDash val="solid"/>
            </a:ln>
          </p:spPr>
          <p:style>
            <a:lnRef idx="2">
              <a:schemeClr val="accent6"/>
            </a:lnRef>
            <a:fillRef idx="0">
              <a:schemeClr val="accent6"/>
            </a:fillRef>
            <a:effectRef idx="1">
              <a:schemeClr val="accent6"/>
            </a:effectRef>
            <a:fontRef idx="minor">
              <a:schemeClr val="tx1"/>
            </a:fontRef>
          </p:style>
        </p:cxnSp>
      </p:grpSp>
      <p:sp>
        <p:nvSpPr>
          <p:cNvPr id="29" name="TextBox 28">
            <a:extLst>
              <a:ext uri="{FF2B5EF4-FFF2-40B4-BE49-F238E27FC236}">
                <a16:creationId xmlns:a16="http://schemas.microsoft.com/office/drawing/2014/main" id="{51FB46B3-114D-B2A1-354E-65A45E430CD0}"/>
              </a:ext>
            </a:extLst>
          </p:cNvPr>
          <p:cNvSpPr txBox="1"/>
          <p:nvPr/>
        </p:nvSpPr>
        <p:spPr>
          <a:xfrm>
            <a:off x="0" y="6604084"/>
            <a:ext cx="11881301" cy="253916"/>
          </a:xfrm>
          <a:prstGeom prst="rect">
            <a:avLst/>
          </a:prstGeom>
          <a:noFill/>
        </p:spPr>
        <p:txBody>
          <a:bodyPr wrap="square">
            <a:spAutoFit/>
          </a:bodyPr>
          <a:lstStyle/>
          <a:p>
            <a:r>
              <a:rPr lang="en-GB" sz="1050" i="1" dirty="0"/>
              <a:t>Sources: </a:t>
            </a:r>
            <a:r>
              <a:rPr lang="en-US" sz="1050" dirty="0">
                <a:solidFill>
                  <a:srgbClr val="222222"/>
                </a:solidFill>
              </a:rPr>
              <a:t>Oktay, </a:t>
            </a:r>
            <a:r>
              <a:rPr lang="en-US" sz="1050" dirty="0" err="1">
                <a:solidFill>
                  <a:srgbClr val="222222"/>
                </a:solidFill>
              </a:rPr>
              <a:t>Sevgin</a:t>
            </a:r>
            <a:r>
              <a:rPr lang="en-US" sz="1050" dirty="0">
                <a:solidFill>
                  <a:srgbClr val="222222"/>
                </a:solidFill>
              </a:rPr>
              <a:t>, Robert Hannemann, and Avram Bar-Cohen. "High heat from a small package." </a:t>
            </a:r>
            <a:r>
              <a:rPr lang="en-US" sz="1050" i="1" dirty="0">
                <a:solidFill>
                  <a:srgbClr val="222222"/>
                </a:solidFill>
              </a:rPr>
              <a:t>Mech. Eng.;(United States)</a:t>
            </a:r>
            <a:r>
              <a:rPr lang="en-US" sz="1050" dirty="0">
                <a:solidFill>
                  <a:srgbClr val="222222"/>
                </a:solidFill>
              </a:rPr>
              <a:t> 108, no. 3 (1986).</a:t>
            </a:r>
            <a:endParaRPr lang="en-GB" sz="1050" dirty="0"/>
          </a:p>
        </p:txBody>
      </p:sp>
      <p:sp>
        <p:nvSpPr>
          <p:cNvPr id="30" name="Right Arrow 29">
            <a:extLst>
              <a:ext uri="{FF2B5EF4-FFF2-40B4-BE49-F238E27FC236}">
                <a16:creationId xmlns:a16="http://schemas.microsoft.com/office/drawing/2014/main" id="{6C275AE1-FACB-F3C8-CB32-3ACF2A371B78}"/>
              </a:ext>
            </a:extLst>
          </p:cNvPr>
          <p:cNvSpPr/>
          <p:nvPr/>
        </p:nvSpPr>
        <p:spPr>
          <a:xfrm>
            <a:off x="1520637" y="5189761"/>
            <a:ext cx="7274011" cy="2044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1" name="Right Arrow 30">
            <a:extLst>
              <a:ext uri="{FF2B5EF4-FFF2-40B4-BE49-F238E27FC236}">
                <a16:creationId xmlns:a16="http://schemas.microsoft.com/office/drawing/2014/main" id="{6778496A-8B75-A495-FACF-B33DEC3C33F7}"/>
              </a:ext>
            </a:extLst>
          </p:cNvPr>
          <p:cNvSpPr/>
          <p:nvPr/>
        </p:nvSpPr>
        <p:spPr>
          <a:xfrm rot="16200000">
            <a:off x="-38945" y="3649899"/>
            <a:ext cx="3686175" cy="176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5" name="Picture Placeholder 2">
            <a:extLst>
              <a:ext uri="{FF2B5EF4-FFF2-40B4-BE49-F238E27FC236}">
                <a16:creationId xmlns:a16="http://schemas.microsoft.com/office/drawing/2014/main" id="{43B1159F-E876-91D4-93F5-D29F7C78BBE4}"/>
              </a:ext>
            </a:extLst>
          </p:cNvPr>
          <p:cNvSpPr txBox="1">
            <a:spLocks/>
          </p:cNvSpPr>
          <p:nvPr/>
        </p:nvSpPr>
        <p:spPr bwMode="auto">
          <a:xfrm>
            <a:off x="11597223" y="6184423"/>
            <a:ext cx="443489" cy="566889"/>
          </a:xfrm>
          <a:prstGeom prst="rect">
            <a:avLst/>
          </a:prstGeom>
          <a:blipFill rotWithShape="1">
            <a:blip r:embed="rId3"/>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2781457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852F2-5D9F-4CCF-18B6-64C31BAE472E}"/>
            </a:ext>
          </a:extLst>
        </p:cNvPr>
        <p:cNvGrpSpPr/>
        <p:nvPr/>
      </p:nvGrpSpPr>
      <p:grpSpPr>
        <a:xfrm>
          <a:off x="0" y="0"/>
          <a:ext cx="0" cy="0"/>
          <a:chOff x="0" y="0"/>
          <a:chExt cx="0" cy="0"/>
        </a:xfrm>
      </p:grpSpPr>
      <p:sp>
        <p:nvSpPr>
          <p:cNvPr id="51" name="Title 11">
            <a:extLst>
              <a:ext uri="{FF2B5EF4-FFF2-40B4-BE49-F238E27FC236}">
                <a16:creationId xmlns:a16="http://schemas.microsoft.com/office/drawing/2014/main" id="{967A407E-EADD-32AC-54FD-35E7889F8711}"/>
              </a:ext>
            </a:extLst>
          </p:cNvPr>
          <p:cNvSpPr txBox="1">
            <a:spLocks/>
          </p:cNvSpPr>
          <p:nvPr/>
        </p:nvSpPr>
        <p:spPr bwMode="auto">
          <a:xfrm>
            <a:off x="346499" y="384570"/>
            <a:ext cx="10693536"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061" b="1" dirty="0">
                <a:solidFill>
                  <a:srgbClr val="0070C0"/>
                </a:solidFill>
                <a:latin typeface="Arial" panose="020B0604020202020204" pitchFamily="34" charset="0"/>
                <a:cs typeface="Arial" panose="020B0604020202020204" pitchFamily="34" charset="0"/>
              </a:rPr>
              <a:t>Simplified infrastructure</a:t>
            </a:r>
          </a:p>
        </p:txBody>
      </p:sp>
      <p:grpSp>
        <p:nvGrpSpPr>
          <p:cNvPr id="137" name="Group 136">
            <a:extLst>
              <a:ext uri="{FF2B5EF4-FFF2-40B4-BE49-F238E27FC236}">
                <a16:creationId xmlns:a16="http://schemas.microsoft.com/office/drawing/2014/main" id="{CCD55C06-9A1C-30E4-596A-34B6E54942F3}"/>
              </a:ext>
            </a:extLst>
          </p:cNvPr>
          <p:cNvGrpSpPr/>
          <p:nvPr/>
        </p:nvGrpSpPr>
        <p:grpSpPr>
          <a:xfrm>
            <a:off x="640380" y="1657609"/>
            <a:ext cx="9176861" cy="1514538"/>
            <a:chOff x="1617548" y="1951402"/>
            <a:chExt cx="8221731" cy="1340549"/>
          </a:xfrm>
        </p:grpSpPr>
        <p:sp>
          <p:nvSpPr>
            <p:cNvPr id="4" name="Rectangle 3">
              <a:extLst>
                <a:ext uri="{FF2B5EF4-FFF2-40B4-BE49-F238E27FC236}">
                  <a16:creationId xmlns:a16="http://schemas.microsoft.com/office/drawing/2014/main" id="{10568972-3D6A-C3D7-AAE3-2F98475B6C47}"/>
                </a:ext>
              </a:extLst>
            </p:cNvPr>
            <p:cNvSpPr/>
            <p:nvPr/>
          </p:nvSpPr>
          <p:spPr>
            <a:xfrm>
              <a:off x="3312154" y="1951402"/>
              <a:ext cx="1413163" cy="1340548"/>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5" name="Rectangle 4">
              <a:extLst>
                <a:ext uri="{FF2B5EF4-FFF2-40B4-BE49-F238E27FC236}">
                  <a16:creationId xmlns:a16="http://schemas.microsoft.com/office/drawing/2014/main" id="{D0173703-E707-5219-2E61-52EB245A4408}"/>
                </a:ext>
              </a:extLst>
            </p:cNvPr>
            <p:cNvSpPr/>
            <p:nvPr/>
          </p:nvSpPr>
          <p:spPr>
            <a:xfrm>
              <a:off x="4740384" y="1951402"/>
              <a:ext cx="1413163" cy="1340548"/>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6" name="Rectangle 5">
              <a:extLst>
                <a:ext uri="{FF2B5EF4-FFF2-40B4-BE49-F238E27FC236}">
                  <a16:creationId xmlns:a16="http://schemas.microsoft.com/office/drawing/2014/main" id="{41B1CF2E-5FD3-EAC6-4FA9-5138481075D5}"/>
                </a:ext>
              </a:extLst>
            </p:cNvPr>
            <p:cNvSpPr/>
            <p:nvPr/>
          </p:nvSpPr>
          <p:spPr>
            <a:xfrm>
              <a:off x="6150869" y="1951403"/>
              <a:ext cx="1413163" cy="1340548"/>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7" name="Rectangle 6">
              <a:extLst>
                <a:ext uri="{FF2B5EF4-FFF2-40B4-BE49-F238E27FC236}">
                  <a16:creationId xmlns:a16="http://schemas.microsoft.com/office/drawing/2014/main" id="{000F6387-25CC-8370-5C92-4A67E68C0538}"/>
                </a:ext>
              </a:extLst>
            </p:cNvPr>
            <p:cNvSpPr/>
            <p:nvPr/>
          </p:nvSpPr>
          <p:spPr>
            <a:xfrm>
              <a:off x="7564033" y="2608851"/>
              <a:ext cx="781398" cy="683099"/>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8" name="Trapezium 7">
              <a:extLst>
                <a:ext uri="{FF2B5EF4-FFF2-40B4-BE49-F238E27FC236}">
                  <a16:creationId xmlns:a16="http://schemas.microsoft.com/office/drawing/2014/main" id="{5D0352A2-6275-9BF4-8C0F-6ED32C823097}"/>
                </a:ext>
              </a:extLst>
            </p:cNvPr>
            <p:cNvSpPr/>
            <p:nvPr/>
          </p:nvSpPr>
          <p:spPr>
            <a:xfrm rot="10800000">
              <a:off x="7738600" y="1951402"/>
              <a:ext cx="469668" cy="594617"/>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9" name="Rectangle 8">
              <a:extLst>
                <a:ext uri="{FF2B5EF4-FFF2-40B4-BE49-F238E27FC236}">
                  <a16:creationId xmlns:a16="http://schemas.microsoft.com/office/drawing/2014/main" id="{7AB79708-209F-18CF-4BF4-737F615CDC3F}"/>
                </a:ext>
              </a:extLst>
            </p:cNvPr>
            <p:cNvSpPr/>
            <p:nvPr/>
          </p:nvSpPr>
          <p:spPr>
            <a:xfrm>
              <a:off x="6530845" y="2603266"/>
              <a:ext cx="67333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10" name="TextBox 9">
              <a:extLst>
                <a:ext uri="{FF2B5EF4-FFF2-40B4-BE49-F238E27FC236}">
                  <a16:creationId xmlns:a16="http://schemas.microsoft.com/office/drawing/2014/main" id="{AF06A53C-59C3-D8D2-9EEE-1556347916CE}"/>
                </a:ext>
              </a:extLst>
            </p:cNvPr>
            <p:cNvSpPr txBox="1"/>
            <p:nvPr/>
          </p:nvSpPr>
          <p:spPr>
            <a:xfrm>
              <a:off x="8248273" y="1987101"/>
              <a:ext cx="703985" cy="490246"/>
            </a:xfrm>
            <a:prstGeom prst="rect">
              <a:avLst/>
            </a:prstGeom>
            <a:noFill/>
          </p:spPr>
          <p:txBody>
            <a:bodyPr wrap="none" rtlCol="0">
              <a:spAutoFit/>
            </a:bodyPr>
            <a:lstStyle/>
            <a:p>
              <a:pPr algn="ctr"/>
              <a:r>
                <a:rPr lang="en-SE" dirty="0">
                  <a:solidFill>
                    <a:schemeClr val="tx2">
                      <a:lumMod val="75000"/>
                      <a:lumOff val="25000"/>
                    </a:schemeClr>
                  </a:solidFill>
                  <a:latin typeface="Chalkboard SE" panose="03050602040202020205" pitchFamily="66" charset="77"/>
                </a:rPr>
                <a:t>Cooling</a:t>
              </a:r>
            </a:p>
            <a:p>
              <a:pPr algn="ctr"/>
              <a:r>
                <a:rPr lang="en-SE" dirty="0">
                  <a:solidFill>
                    <a:schemeClr val="tx2">
                      <a:lumMod val="75000"/>
                      <a:lumOff val="25000"/>
                    </a:schemeClr>
                  </a:solidFill>
                  <a:latin typeface="Chalkboard SE" panose="03050602040202020205" pitchFamily="66" charset="77"/>
                </a:rPr>
                <a:t>tower</a:t>
              </a:r>
            </a:p>
          </p:txBody>
        </p:sp>
        <p:sp>
          <p:nvSpPr>
            <p:cNvPr id="11" name="TextBox 10">
              <a:extLst>
                <a:ext uri="{FF2B5EF4-FFF2-40B4-BE49-F238E27FC236}">
                  <a16:creationId xmlns:a16="http://schemas.microsoft.com/office/drawing/2014/main" id="{278CD77D-0CA0-2AB3-9585-D9862C73EE69}"/>
                </a:ext>
              </a:extLst>
            </p:cNvPr>
            <p:cNvSpPr txBox="1"/>
            <p:nvPr/>
          </p:nvSpPr>
          <p:spPr>
            <a:xfrm>
              <a:off x="6507330" y="2182497"/>
              <a:ext cx="659444" cy="280140"/>
            </a:xfrm>
            <a:prstGeom prst="rect">
              <a:avLst/>
            </a:prstGeom>
            <a:noFill/>
          </p:spPr>
          <p:txBody>
            <a:bodyPr wrap="none" rtlCol="0">
              <a:spAutoFit/>
            </a:bodyPr>
            <a:lstStyle/>
            <a:p>
              <a:r>
                <a:rPr lang="en-SE" dirty="0">
                  <a:solidFill>
                    <a:schemeClr val="tx2">
                      <a:lumMod val="75000"/>
                      <a:lumOff val="25000"/>
                    </a:schemeClr>
                  </a:solidFill>
                  <a:latin typeface="Chalkboard SE" panose="03050602040202020205" pitchFamily="66" charset="77"/>
                </a:rPr>
                <a:t>Chiller</a:t>
              </a:r>
            </a:p>
          </p:txBody>
        </p:sp>
        <p:sp>
          <p:nvSpPr>
            <p:cNvPr id="12" name="Rectangle 11">
              <a:extLst>
                <a:ext uri="{FF2B5EF4-FFF2-40B4-BE49-F238E27FC236}">
                  <a16:creationId xmlns:a16="http://schemas.microsoft.com/office/drawing/2014/main" id="{FB061341-6D17-2E0C-6499-7EAB1592C408}"/>
                </a:ext>
              </a:extLst>
            </p:cNvPr>
            <p:cNvSpPr/>
            <p:nvPr/>
          </p:nvSpPr>
          <p:spPr>
            <a:xfrm>
              <a:off x="5484633" y="2340619"/>
              <a:ext cx="42994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050" dirty="0"/>
                <a:t>AHU</a:t>
              </a:r>
            </a:p>
          </p:txBody>
        </p:sp>
        <p:sp>
          <p:nvSpPr>
            <p:cNvPr id="13" name="Rectangle 12">
              <a:extLst>
                <a:ext uri="{FF2B5EF4-FFF2-40B4-BE49-F238E27FC236}">
                  <a16:creationId xmlns:a16="http://schemas.microsoft.com/office/drawing/2014/main" id="{B53BB18E-2FBB-5394-1D23-41EAF99F9071}"/>
                </a:ext>
              </a:extLst>
            </p:cNvPr>
            <p:cNvSpPr/>
            <p:nvPr/>
          </p:nvSpPr>
          <p:spPr>
            <a:xfrm>
              <a:off x="4867447" y="2340619"/>
              <a:ext cx="42994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dirty="0"/>
                <a:t>IT</a:t>
              </a:r>
            </a:p>
          </p:txBody>
        </p:sp>
        <p:cxnSp>
          <p:nvCxnSpPr>
            <p:cNvPr id="16" name="Straight Connector 15">
              <a:extLst>
                <a:ext uri="{FF2B5EF4-FFF2-40B4-BE49-F238E27FC236}">
                  <a16:creationId xmlns:a16="http://schemas.microsoft.com/office/drawing/2014/main" id="{DE3A1D96-2083-DECB-4A45-B7CA7588104D}"/>
                </a:ext>
              </a:extLst>
            </p:cNvPr>
            <p:cNvCxnSpPr>
              <a:cxnSpLocks/>
            </p:cNvCxnSpPr>
            <p:nvPr/>
          </p:nvCxnSpPr>
          <p:spPr>
            <a:xfrm>
              <a:off x="4740384" y="2950399"/>
              <a:ext cx="141316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 name="Elbow Connector 17">
              <a:extLst>
                <a:ext uri="{FF2B5EF4-FFF2-40B4-BE49-F238E27FC236}">
                  <a16:creationId xmlns:a16="http://schemas.microsoft.com/office/drawing/2014/main" id="{1A0D4358-8DAD-EA20-1866-89CAB2E52B5B}"/>
                </a:ext>
              </a:extLst>
            </p:cNvPr>
            <p:cNvCxnSpPr>
              <a:cxnSpLocks/>
            </p:cNvCxnSpPr>
            <p:nvPr/>
          </p:nvCxnSpPr>
          <p:spPr>
            <a:xfrm>
              <a:off x="5616609" y="2920354"/>
              <a:ext cx="914235" cy="201929"/>
            </a:xfrm>
            <a:prstGeom prst="bentConnector3">
              <a:avLst>
                <a:gd name="adj1" fmla="val 1211"/>
              </a:avLst>
            </a:prstGeom>
            <a:ln w="28575"/>
          </p:spPr>
          <p:style>
            <a:lnRef idx="2">
              <a:schemeClr val="accent4"/>
            </a:lnRef>
            <a:fillRef idx="0">
              <a:schemeClr val="accent4"/>
            </a:fillRef>
            <a:effectRef idx="1">
              <a:schemeClr val="accent4"/>
            </a:effectRef>
            <a:fontRef idx="minor">
              <a:schemeClr val="tx1"/>
            </a:fontRef>
          </p:style>
        </p:cxnSp>
        <p:cxnSp>
          <p:nvCxnSpPr>
            <p:cNvPr id="21" name="Elbow Connector 20">
              <a:extLst>
                <a:ext uri="{FF2B5EF4-FFF2-40B4-BE49-F238E27FC236}">
                  <a16:creationId xmlns:a16="http://schemas.microsoft.com/office/drawing/2014/main" id="{6C5CFB6F-4CF6-D7B0-5440-D233C3DEFA34}"/>
                </a:ext>
              </a:extLst>
            </p:cNvPr>
            <p:cNvCxnSpPr>
              <a:cxnSpLocks/>
              <a:stCxn id="12" idx="2"/>
            </p:cNvCxnSpPr>
            <p:nvPr/>
          </p:nvCxnSpPr>
          <p:spPr>
            <a:xfrm rot="16200000" flipH="1">
              <a:off x="6035794" y="2568951"/>
              <a:ext cx="146216" cy="818597"/>
            </a:xfrm>
            <a:prstGeom prst="bentConnector2">
              <a:avLst/>
            </a:prstGeom>
            <a:ln w="28575"/>
          </p:spPr>
          <p:style>
            <a:lnRef idx="2">
              <a:schemeClr val="accent2"/>
            </a:lnRef>
            <a:fillRef idx="0">
              <a:schemeClr val="accent2"/>
            </a:fillRef>
            <a:effectRef idx="1">
              <a:schemeClr val="accent2"/>
            </a:effectRef>
            <a:fontRef idx="minor">
              <a:schemeClr val="tx1"/>
            </a:fontRef>
          </p:style>
        </p:cxnSp>
        <p:cxnSp>
          <p:nvCxnSpPr>
            <p:cNvPr id="61" name="Elbow Connector 60">
              <a:extLst>
                <a:ext uri="{FF2B5EF4-FFF2-40B4-BE49-F238E27FC236}">
                  <a16:creationId xmlns:a16="http://schemas.microsoft.com/office/drawing/2014/main" id="{21CCB527-3F4A-9F25-184E-3782B66F847C}"/>
                </a:ext>
              </a:extLst>
            </p:cNvPr>
            <p:cNvCxnSpPr>
              <a:cxnSpLocks/>
            </p:cNvCxnSpPr>
            <p:nvPr/>
          </p:nvCxnSpPr>
          <p:spPr>
            <a:xfrm rot="10800000" flipV="1">
              <a:off x="7216820" y="2552083"/>
              <a:ext cx="708619" cy="502710"/>
            </a:xfrm>
            <a:prstGeom prst="bentConnector3">
              <a:avLst>
                <a:gd name="adj1" fmla="val -937"/>
              </a:avLst>
            </a:prstGeom>
            <a:ln w="38100"/>
          </p:spPr>
          <p:style>
            <a:lnRef idx="2">
              <a:schemeClr val="accent2"/>
            </a:lnRef>
            <a:fillRef idx="0">
              <a:schemeClr val="accent2"/>
            </a:fillRef>
            <a:effectRef idx="1">
              <a:schemeClr val="accent2"/>
            </a:effectRef>
            <a:fontRef idx="minor">
              <a:schemeClr val="tx1"/>
            </a:fontRef>
          </p:style>
        </p:cxnSp>
        <p:cxnSp>
          <p:nvCxnSpPr>
            <p:cNvPr id="73" name="Elbow Connector 72">
              <a:extLst>
                <a:ext uri="{FF2B5EF4-FFF2-40B4-BE49-F238E27FC236}">
                  <a16:creationId xmlns:a16="http://schemas.microsoft.com/office/drawing/2014/main" id="{78A0B3CD-5606-A2BF-C7C2-6630794D2283}"/>
                </a:ext>
              </a:extLst>
            </p:cNvPr>
            <p:cNvCxnSpPr>
              <a:cxnSpLocks/>
            </p:cNvCxnSpPr>
            <p:nvPr/>
          </p:nvCxnSpPr>
          <p:spPr>
            <a:xfrm rot="10800000" flipV="1">
              <a:off x="7216820" y="2541202"/>
              <a:ext cx="807436" cy="574560"/>
            </a:xfrm>
            <a:prstGeom prst="bentConnector3">
              <a:avLst>
                <a:gd name="adj1" fmla="val 827"/>
              </a:avLst>
            </a:prstGeom>
            <a:ln w="38100">
              <a:solidFill>
                <a:schemeClr val="accent4"/>
              </a:solidFill>
            </a:ln>
          </p:spPr>
          <p:style>
            <a:lnRef idx="2">
              <a:schemeClr val="accent4"/>
            </a:lnRef>
            <a:fillRef idx="0">
              <a:schemeClr val="accent4"/>
            </a:fillRef>
            <a:effectRef idx="1">
              <a:schemeClr val="accent4"/>
            </a:effectRef>
            <a:fontRef idx="minor">
              <a:schemeClr val="tx1"/>
            </a:fontRef>
          </p:style>
        </p:cxnSp>
        <p:sp>
          <p:nvSpPr>
            <p:cNvPr id="84" name="Rectangle 83">
              <a:extLst>
                <a:ext uri="{FF2B5EF4-FFF2-40B4-BE49-F238E27FC236}">
                  <a16:creationId xmlns:a16="http://schemas.microsoft.com/office/drawing/2014/main" id="{57A12EC9-80AF-B14F-1BF8-5C1C2F255014}"/>
                </a:ext>
              </a:extLst>
            </p:cNvPr>
            <p:cNvSpPr/>
            <p:nvPr/>
          </p:nvSpPr>
          <p:spPr>
            <a:xfrm>
              <a:off x="3674434" y="2603265"/>
              <a:ext cx="67333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cxnSp>
          <p:nvCxnSpPr>
            <p:cNvPr id="85" name="Elbow Connector 84">
              <a:extLst>
                <a:ext uri="{FF2B5EF4-FFF2-40B4-BE49-F238E27FC236}">
                  <a16:creationId xmlns:a16="http://schemas.microsoft.com/office/drawing/2014/main" id="{DA67412E-266A-3A8D-DE67-D6C497B20534}"/>
                </a:ext>
              </a:extLst>
            </p:cNvPr>
            <p:cNvCxnSpPr>
              <a:cxnSpLocks/>
            </p:cNvCxnSpPr>
            <p:nvPr/>
          </p:nvCxnSpPr>
          <p:spPr>
            <a:xfrm flipV="1">
              <a:off x="4032670" y="2124615"/>
              <a:ext cx="2002605" cy="500209"/>
            </a:xfrm>
            <a:prstGeom prst="bentConnector3">
              <a:avLst>
                <a:gd name="adj1" fmla="val 51"/>
              </a:avLst>
            </a:prstGeom>
            <a:ln w="38100">
              <a:solidFill>
                <a:srgbClr val="7030A0"/>
              </a:solidFill>
            </a:ln>
          </p:spPr>
          <p:style>
            <a:lnRef idx="2">
              <a:schemeClr val="accent4"/>
            </a:lnRef>
            <a:fillRef idx="0">
              <a:schemeClr val="accent4"/>
            </a:fillRef>
            <a:effectRef idx="1">
              <a:schemeClr val="accent4"/>
            </a:effectRef>
            <a:fontRef idx="minor">
              <a:schemeClr val="tx1"/>
            </a:fontRef>
          </p:style>
        </p:cxnSp>
        <p:cxnSp>
          <p:nvCxnSpPr>
            <p:cNvPr id="93" name="Straight Connector 92">
              <a:extLst>
                <a:ext uri="{FF2B5EF4-FFF2-40B4-BE49-F238E27FC236}">
                  <a16:creationId xmlns:a16="http://schemas.microsoft.com/office/drawing/2014/main" id="{D752D6E2-9A7B-33F0-010F-35F9F56924EF}"/>
                </a:ext>
              </a:extLst>
            </p:cNvPr>
            <p:cNvCxnSpPr/>
            <p:nvPr/>
          </p:nvCxnSpPr>
          <p:spPr>
            <a:xfrm>
              <a:off x="5082416" y="2118006"/>
              <a:ext cx="1" cy="236359"/>
            </a:xfrm>
            <a:prstGeom prst="line">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471D0D01-DD56-8718-2D99-E4BF37CFEBD3}"/>
                </a:ext>
              </a:extLst>
            </p:cNvPr>
            <p:cNvCxnSpPr/>
            <p:nvPr/>
          </p:nvCxnSpPr>
          <p:spPr>
            <a:xfrm>
              <a:off x="5699602" y="2104259"/>
              <a:ext cx="1" cy="236359"/>
            </a:xfrm>
            <a:prstGeom prst="line">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sp>
          <p:nvSpPr>
            <p:cNvPr id="95" name="Rectangle 94">
              <a:extLst>
                <a:ext uri="{FF2B5EF4-FFF2-40B4-BE49-F238E27FC236}">
                  <a16:creationId xmlns:a16="http://schemas.microsoft.com/office/drawing/2014/main" id="{3EB1F6F8-1A02-A2EB-8934-5F4BCB6D7AAF}"/>
                </a:ext>
              </a:extLst>
            </p:cNvPr>
            <p:cNvSpPr/>
            <p:nvPr/>
          </p:nvSpPr>
          <p:spPr>
            <a:xfrm>
              <a:off x="2302157" y="2603265"/>
              <a:ext cx="67333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cxnSp>
          <p:nvCxnSpPr>
            <p:cNvPr id="96" name="Straight Connector 95">
              <a:extLst>
                <a:ext uri="{FF2B5EF4-FFF2-40B4-BE49-F238E27FC236}">
                  <a16:creationId xmlns:a16="http://schemas.microsoft.com/office/drawing/2014/main" id="{9B4E8E3A-BD85-0D77-DA07-FDB7DF78AF38}"/>
                </a:ext>
              </a:extLst>
            </p:cNvPr>
            <p:cNvCxnSpPr>
              <a:cxnSpLocks/>
            </p:cNvCxnSpPr>
            <p:nvPr/>
          </p:nvCxnSpPr>
          <p:spPr>
            <a:xfrm>
              <a:off x="2988131" y="3064840"/>
              <a:ext cx="68460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4258A740-94FB-0DB3-D7A9-2122BB734FC2}"/>
                </a:ext>
              </a:extLst>
            </p:cNvPr>
            <p:cNvCxnSpPr>
              <a:cxnSpLocks/>
            </p:cNvCxnSpPr>
            <p:nvPr/>
          </p:nvCxnSpPr>
          <p:spPr>
            <a:xfrm>
              <a:off x="1617548" y="2697694"/>
              <a:ext cx="68460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0EEF510-215F-26BA-1CD0-733D434E4F7C}"/>
                </a:ext>
              </a:extLst>
            </p:cNvPr>
            <p:cNvSpPr txBox="1"/>
            <p:nvPr/>
          </p:nvSpPr>
          <p:spPr>
            <a:xfrm>
              <a:off x="3372526" y="2183973"/>
              <a:ext cx="1103358" cy="280140"/>
            </a:xfrm>
            <a:prstGeom prst="rect">
              <a:avLst/>
            </a:prstGeom>
            <a:noFill/>
          </p:spPr>
          <p:txBody>
            <a:bodyPr wrap="none" rtlCol="0">
              <a:spAutoFit/>
            </a:bodyPr>
            <a:lstStyle/>
            <a:p>
              <a:r>
                <a:rPr lang="en-SE" dirty="0">
                  <a:solidFill>
                    <a:schemeClr val="tx2">
                      <a:lumMod val="75000"/>
                      <a:lumOff val="25000"/>
                    </a:schemeClr>
                  </a:solidFill>
                  <a:latin typeface="Chalkboard SE" panose="03050602040202020205" pitchFamily="66" charset="77"/>
                </a:rPr>
                <a:t>Switch gear</a:t>
              </a:r>
            </a:p>
          </p:txBody>
        </p:sp>
        <p:sp>
          <p:nvSpPr>
            <p:cNvPr id="22" name="TextBox 21">
              <a:extLst>
                <a:ext uri="{FF2B5EF4-FFF2-40B4-BE49-F238E27FC236}">
                  <a16:creationId xmlns:a16="http://schemas.microsoft.com/office/drawing/2014/main" id="{599CFFBC-1EC8-E01B-503F-E3DAF163FE1B}"/>
                </a:ext>
              </a:extLst>
            </p:cNvPr>
            <p:cNvSpPr txBox="1"/>
            <p:nvPr/>
          </p:nvSpPr>
          <p:spPr>
            <a:xfrm>
              <a:off x="2083636" y="2178542"/>
              <a:ext cx="1037463" cy="280140"/>
            </a:xfrm>
            <a:prstGeom prst="rect">
              <a:avLst/>
            </a:prstGeom>
            <a:noFill/>
          </p:spPr>
          <p:txBody>
            <a:bodyPr wrap="none" rtlCol="0">
              <a:spAutoFit/>
            </a:bodyPr>
            <a:lstStyle/>
            <a:p>
              <a:r>
                <a:rPr lang="en-SE" dirty="0">
                  <a:solidFill>
                    <a:schemeClr val="tx2">
                      <a:lumMod val="75000"/>
                      <a:lumOff val="25000"/>
                    </a:schemeClr>
                  </a:solidFill>
                  <a:latin typeface="Chalkboard SE" panose="03050602040202020205" pitchFamily="66" charset="77"/>
                </a:rPr>
                <a:t>Sub station</a:t>
              </a:r>
            </a:p>
          </p:txBody>
        </p:sp>
        <p:grpSp>
          <p:nvGrpSpPr>
            <p:cNvPr id="124" name="Group 123">
              <a:extLst>
                <a:ext uri="{FF2B5EF4-FFF2-40B4-BE49-F238E27FC236}">
                  <a16:creationId xmlns:a16="http://schemas.microsoft.com/office/drawing/2014/main" id="{74FC1435-B0FF-55AD-805A-721C73F19D79}"/>
                </a:ext>
              </a:extLst>
            </p:cNvPr>
            <p:cNvGrpSpPr/>
            <p:nvPr/>
          </p:nvGrpSpPr>
          <p:grpSpPr>
            <a:xfrm>
              <a:off x="7954732" y="1987101"/>
              <a:ext cx="1884547" cy="1199098"/>
              <a:chOff x="7954732" y="1987101"/>
              <a:chExt cx="1884547" cy="1199098"/>
            </a:xfrm>
          </p:grpSpPr>
          <p:sp>
            <p:nvSpPr>
              <p:cNvPr id="15" name="Rectangle 14">
                <a:extLst>
                  <a:ext uri="{FF2B5EF4-FFF2-40B4-BE49-F238E27FC236}">
                    <a16:creationId xmlns:a16="http://schemas.microsoft.com/office/drawing/2014/main" id="{01295D4F-74BC-5EB9-9974-BA1D27E48D53}"/>
                  </a:ext>
                </a:extLst>
              </p:cNvPr>
              <p:cNvSpPr/>
              <p:nvPr/>
            </p:nvSpPr>
            <p:spPr>
              <a:xfrm>
                <a:off x="8977195" y="2621676"/>
                <a:ext cx="67333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cxnSp>
            <p:nvCxnSpPr>
              <p:cNvPr id="25" name="Straight Connector 24">
                <a:extLst>
                  <a:ext uri="{FF2B5EF4-FFF2-40B4-BE49-F238E27FC236}">
                    <a16:creationId xmlns:a16="http://schemas.microsoft.com/office/drawing/2014/main" id="{30B8D92F-EDC5-74B0-878E-653F6F39F360}"/>
                  </a:ext>
                </a:extLst>
              </p:cNvPr>
              <p:cNvCxnSpPr>
                <a:cxnSpLocks/>
              </p:cNvCxnSpPr>
              <p:nvPr/>
            </p:nvCxnSpPr>
            <p:spPr>
              <a:xfrm>
                <a:off x="8024256" y="3115760"/>
                <a:ext cx="952939"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1E2FB08-2A25-2BBD-3D83-8EF8185059B6}"/>
                  </a:ext>
                </a:extLst>
              </p:cNvPr>
              <p:cNvCxnSpPr>
                <a:cxnSpLocks/>
              </p:cNvCxnSpPr>
              <p:nvPr/>
            </p:nvCxnSpPr>
            <p:spPr>
              <a:xfrm>
                <a:off x="7954732" y="3052929"/>
                <a:ext cx="1022463" cy="1864"/>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F3845849-B308-E765-EF80-C367196C4A6B}"/>
                  </a:ext>
                </a:extLst>
              </p:cNvPr>
              <p:cNvSpPr txBox="1"/>
              <p:nvPr/>
            </p:nvSpPr>
            <p:spPr>
              <a:xfrm>
                <a:off x="9174249" y="1987101"/>
                <a:ext cx="665030" cy="490245"/>
              </a:xfrm>
              <a:prstGeom prst="rect">
                <a:avLst/>
              </a:prstGeom>
              <a:noFill/>
            </p:spPr>
            <p:txBody>
              <a:bodyPr wrap="none" rtlCol="0">
                <a:spAutoFit/>
              </a:bodyPr>
              <a:lstStyle/>
              <a:p>
                <a:pPr algn="ctr"/>
                <a:r>
                  <a:rPr lang="en-SE" dirty="0">
                    <a:solidFill>
                      <a:schemeClr val="tx2">
                        <a:lumMod val="75000"/>
                        <a:lumOff val="25000"/>
                      </a:schemeClr>
                    </a:solidFill>
                    <a:latin typeface="Chalkboard SE" panose="03050602040202020205" pitchFamily="66" charset="77"/>
                  </a:rPr>
                  <a:t>Heat </a:t>
                </a:r>
                <a:br>
                  <a:rPr lang="en-SE" dirty="0">
                    <a:solidFill>
                      <a:schemeClr val="tx2">
                        <a:lumMod val="75000"/>
                        <a:lumOff val="25000"/>
                      </a:schemeClr>
                    </a:solidFill>
                    <a:latin typeface="Chalkboard SE" panose="03050602040202020205" pitchFamily="66" charset="77"/>
                  </a:rPr>
                </a:br>
                <a:r>
                  <a:rPr lang="en-SE" dirty="0">
                    <a:solidFill>
                      <a:schemeClr val="tx2">
                        <a:lumMod val="75000"/>
                        <a:lumOff val="25000"/>
                      </a:schemeClr>
                    </a:solidFill>
                    <a:latin typeface="Chalkboard SE" panose="03050602040202020205" pitchFamily="66" charset="77"/>
                  </a:rPr>
                  <a:t>re-use</a:t>
                </a:r>
              </a:p>
            </p:txBody>
          </p:sp>
        </p:grpSp>
      </p:grpSp>
      <p:sp>
        <p:nvSpPr>
          <p:cNvPr id="122" name="TextBox 121">
            <a:extLst>
              <a:ext uri="{FF2B5EF4-FFF2-40B4-BE49-F238E27FC236}">
                <a16:creationId xmlns:a16="http://schemas.microsoft.com/office/drawing/2014/main" id="{BB137AB6-D3DB-9A28-DC8F-6FB08D987434}"/>
              </a:ext>
            </a:extLst>
          </p:cNvPr>
          <p:cNvSpPr txBox="1"/>
          <p:nvPr/>
        </p:nvSpPr>
        <p:spPr>
          <a:xfrm>
            <a:off x="346499" y="1102346"/>
            <a:ext cx="2401619" cy="369332"/>
          </a:xfrm>
          <a:prstGeom prst="rect">
            <a:avLst/>
          </a:prstGeom>
          <a:noFill/>
        </p:spPr>
        <p:txBody>
          <a:bodyPr wrap="none" rtlCol="0">
            <a:spAutoFit/>
          </a:bodyPr>
          <a:lstStyle/>
          <a:p>
            <a:r>
              <a:rPr lang="en-SE" dirty="0"/>
              <a:t>100 MW Air cooled DC</a:t>
            </a:r>
          </a:p>
        </p:txBody>
      </p:sp>
      <p:grpSp>
        <p:nvGrpSpPr>
          <p:cNvPr id="133" name="Group 132">
            <a:extLst>
              <a:ext uri="{FF2B5EF4-FFF2-40B4-BE49-F238E27FC236}">
                <a16:creationId xmlns:a16="http://schemas.microsoft.com/office/drawing/2014/main" id="{07EC40C2-CC42-9C1B-E784-6896453073B2}"/>
              </a:ext>
            </a:extLst>
          </p:cNvPr>
          <p:cNvGrpSpPr/>
          <p:nvPr/>
        </p:nvGrpSpPr>
        <p:grpSpPr>
          <a:xfrm>
            <a:off x="640380" y="4357167"/>
            <a:ext cx="10596846" cy="1653219"/>
            <a:chOff x="1617548" y="4603965"/>
            <a:chExt cx="9452202" cy="1340549"/>
          </a:xfrm>
        </p:grpSpPr>
        <p:sp>
          <p:nvSpPr>
            <p:cNvPr id="34" name="Rectangle 33">
              <a:extLst>
                <a:ext uri="{FF2B5EF4-FFF2-40B4-BE49-F238E27FC236}">
                  <a16:creationId xmlns:a16="http://schemas.microsoft.com/office/drawing/2014/main" id="{5BB5870B-5DC9-1A05-5B51-54A1C0271E6A}"/>
                </a:ext>
              </a:extLst>
            </p:cNvPr>
            <p:cNvSpPr/>
            <p:nvPr/>
          </p:nvSpPr>
          <p:spPr>
            <a:xfrm>
              <a:off x="3312154" y="4603966"/>
              <a:ext cx="1413163" cy="1340548"/>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35" name="Rectangle 34">
              <a:extLst>
                <a:ext uri="{FF2B5EF4-FFF2-40B4-BE49-F238E27FC236}">
                  <a16:creationId xmlns:a16="http://schemas.microsoft.com/office/drawing/2014/main" id="{496ECD67-8005-C9DB-DAA8-3A89C20CCC6D}"/>
                </a:ext>
              </a:extLst>
            </p:cNvPr>
            <p:cNvSpPr/>
            <p:nvPr/>
          </p:nvSpPr>
          <p:spPr>
            <a:xfrm>
              <a:off x="4724341" y="4603966"/>
              <a:ext cx="2608806" cy="1340548"/>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36" name="Rectangle 35">
              <a:extLst>
                <a:ext uri="{FF2B5EF4-FFF2-40B4-BE49-F238E27FC236}">
                  <a16:creationId xmlns:a16="http://schemas.microsoft.com/office/drawing/2014/main" id="{D140D477-9AA6-08CF-324A-DDFD0D08BD5D}"/>
                </a:ext>
              </a:extLst>
            </p:cNvPr>
            <p:cNvSpPr/>
            <p:nvPr/>
          </p:nvSpPr>
          <p:spPr>
            <a:xfrm>
              <a:off x="7329139" y="4603966"/>
              <a:ext cx="1413163" cy="1340548"/>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37" name="Rectangle 36">
              <a:extLst>
                <a:ext uri="{FF2B5EF4-FFF2-40B4-BE49-F238E27FC236}">
                  <a16:creationId xmlns:a16="http://schemas.microsoft.com/office/drawing/2014/main" id="{F42EB5B7-3136-9BB8-A06B-D205E911105B}"/>
                </a:ext>
              </a:extLst>
            </p:cNvPr>
            <p:cNvSpPr/>
            <p:nvPr/>
          </p:nvSpPr>
          <p:spPr>
            <a:xfrm>
              <a:off x="8742303" y="5261414"/>
              <a:ext cx="781398" cy="683099"/>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38" name="Trapezium 37">
              <a:extLst>
                <a:ext uri="{FF2B5EF4-FFF2-40B4-BE49-F238E27FC236}">
                  <a16:creationId xmlns:a16="http://schemas.microsoft.com/office/drawing/2014/main" id="{FD0D0943-4276-B5BD-7503-C24AA0C7E379}"/>
                </a:ext>
              </a:extLst>
            </p:cNvPr>
            <p:cNvSpPr/>
            <p:nvPr/>
          </p:nvSpPr>
          <p:spPr>
            <a:xfrm rot="10800000">
              <a:off x="8916870" y="4603965"/>
              <a:ext cx="469668" cy="594617"/>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39" name="Rectangle 38">
              <a:extLst>
                <a:ext uri="{FF2B5EF4-FFF2-40B4-BE49-F238E27FC236}">
                  <a16:creationId xmlns:a16="http://schemas.microsoft.com/office/drawing/2014/main" id="{3450C708-4B88-9383-E1E5-10C3EC937874}"/>
                </a:ext>
              </a:extLst>
            </p:cNvPr>
            <p:cNvSpPr/>
            <p:nvPr/>
          </p:nvSpPr>
          <p:spPr>
            <a:xfrm>
              <a:off x="7709115" y="5255829"/>
              <a:ext cx="67333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sp>
          <p:nvSpPr>
            <p:cNvPr id="40" name="TextBox 39">
              <a:extLst>
                <a:ext uri="{FF2B5EF4-FFF2-40B4-BE49-F238E27FC236}">
                  <a16:creationId xmlns:a16="http://schemas.microsoft.com/office/drawing/2014/main" id="{D9AC6EC8-C3C4-9A18-679E-4B1AB99F54B0}"/>
                </a:ext>
              </a:extLst>
            </p:cNvPr>
            <p:cNvSpPr txBox="1"/>
            <p:nvPr/>
          </p:nvSpPr>
          <p:spPr>
            <a:xfrm>
              <a:off x="9401604" y="4639664"/>
              <a:ext cx="814501" cy="425372"/>
            </a:xfrm>
            <a:prstGeom prst="rect">
              <a:avLst/>
            </a:prstGeom>
            <a:noFill/>
          </p:spPr>
          <p:txBody>
            <a:bodyPr wrap="none" rtlCol="0">
              <a:spAutoFit/>
            </a:bodyPr>
            <a:lstStyle/>
            <a:p>
              <a:r>
                <a:rPr lang="en-SE" dirty="0">
                  <a:solidFill>
                    <a:schemeClr val="tx2">
                      <a:lumMod val="75000"/>
                      <a:lumOff val="25000"/>
                    </a:schemeClr>
                  </a:solidFill>
                  <a:latin typeface="Chalkboard SE" panose="03050602040202020205" pitchFamily="66" charset="77"/>
                </a:rPr>
                <a:t>Cooling</a:t>
              </a:r>
            </a:p>
            <a:p>
              <a:pPr algn="ctr"/>
              <a:r>
                <a:rPr lang="en-SE" dirty="0">
                  <a:solidFill>
                    <a:schemeClr val="tx2">
                      <a:lumMod val="75000"/>
                      <a:lumOff val="25000"/>
                    </a:schemeClr>
                  </a:solidFill>
                  <a:latin typeface="Chalkboard SE" panose="03050602040202020205" pitchFamily="66" charset="77"/>
                </a:rPr>
                <a:t>tower</a:t>
              </a:r>
            </a:p>
          </p:txBody>
        </p:sp>
        <p:sp>
          <p:nvSpPr>
            <p:cNvPr id="41" name="TextBox 40">
              <a:extLst>
                <a:ext uri="{FF2B5EF4-FFF2-40B4-BE49-F238E27FC236}">
                  <a16:creationId xmlns:a16="http://schemas.microsoft.com/office/drawing/2014/main" id="{374D8402-94D1-A44D-F515-F71FB7A60489}"/>
                </a:ext>
              </a:extLst>
            </p:cNvPr>
            <p:cNvSpPr txBox="1"/>
            <p:nvPr/>
          </p:nvSpPr>
          <p:spPr>
            <a:xfrm>
              <a:off x="7685600" y="4835060"/>
              <a:ext cx="762968" cy="243070"/>
            </a:xfrm>
            <a:prstGeom prst="rect">
              <a:avLst/>
            </a:prstGeom>
            <a:noFill/>
          </p:spPr>
          <p:txBody>
            <a:bodyPr wrap="none" rtlCol="0">
              <a:spAutoFit/>
            </a:bodyPr>
            <a:lstStyle/>
            <a:p>
              <a:r>
                <a:rPr lang="en-SE" dirty="0">
                  <a:solidFill>
                    <a:schemeClr val="tx2">
                      <a:lumMod val="75000"/>
                      <a:lumOff val="25000"/>
                    </a:schemeClr>
                  </a:solidFill>
                  <a:latin typeface="Chalkboard SE" panose="03050602040202020205" pitchFamily="66" charset="77"/>
                </a:rPr>
                <a:t>Chiller</a:t>
              </a:r>
            </a:p>
          </p:txBody>
        </p:sp>
        <p:sp>
          <p:nvSpPr>
            <p:cNvPr id="42" name="Rectangle 41">
              <a:extLst>
                <a:ext uri="{FF2B5EF4-FFF2-40B4-BE49-F238E27FC236}">
                  <a16:creationId xmlns:a16="http://schemas.microsoft.com/office/drawing/2014/main" id="{E6D5EC32-9D1B-4F40-AB8B-24C40CB0F234}"/>
                </a:ext>
              </a:extLst>
            </p:cNvPr>
            <p:cNvSpPr/>
            <p:nvPr/>
          </p:nvSpPr>
          <p:spPr>
            <a:xfrm>
              <a:off x="6121580" y="4991978"/>
              <a:ext cx="42994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050" dirty="0"/>
                <a:t>CDU</a:t>
              </a:r>
            </a:p>
          </p:txBody>
        </p:sp>
        <p:sp>
          <p:nvSpPr>
            <p:cNvPr id="44" name="Rectangle 43">
              <a:extLst>
                <a:ext uri="{FF2B5EF4-FFF2-40B4-BE49-F238E27FC236}">
                  <a16:creationId xmlns:a16="http://schemas.microsoft.com/office/drawing/2014/main" id="{150C0FD8-E602-B94F-BE0B-53FB63CA2FFC}"/>
                </a:ext>
              </a:extLst>
            </p:cNvPr>
            <p:cNvSpPr/>
            <p:nvPr/>
          </p:nvSpPr>
          <p:spPr>
            <a:xfrm>
              <a:off x="5504394" y="4991978"/>
              <a:ext cx="42994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dirty="0"/>
                <a:t>IT</a:t>
              </a:r>
            </a:p>
          </p:txBody>
        </p:sp>
        <p:sp>
          <p:nvSpPr>
            <p:cNvPr id="45" name="Rectangle 44">
              <a:extLst>
                <a:ext uri="{FF2B5EF4-FFF2-40B4-BE49-F238E27FC236}">
                  <a16:creationId xmlns:a16="http://schemas.microsoft.com/office/drawing/2014/main" id="{DE6ABCF5-189B-DDFF-1C16-6E3FC07A8660}"/>
                </a:ext>
              </a:extLst>
            </p:cNvPr>
            <p:cNvSpPr/>
            <p:nvPr/>
          </p:nvSpPr>
          <p:spPr>
            <a:xfrm>
              <a:off x="4884418" y="4991978"/>
              <a:ext cx="42994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100" dirty="0"/>
                <a:t>PDU</a:t>
              </a:r>
            </a:p>
          </p:txBody>
        </p:sp>
        <p:cxnSp>
          <p:nvCxnSpPr>
            <p:cNvPr id="46" name="Straight Connector 45">
              <a:extLst>
                <a:ext uri="{FF2B5EF4-FFF2-40B4-BE49-F238E27FC236}">
                  <a16:creationId xmlns:a16="http://schemas.microsoft.com/office/drawing/2014/main" id="{11B0213F-0884-1888-2E30-9CDC159E73D6}"/>
                </a:ext>
              </a:extLst>
            </p:cNvPr>
            <p:cNvCxnSpPr>
              <a:cxnSpLocks/>
            </p:cNvCxnSpPr>
            <p:nvPr/>
          </p:nvCxnSpPr>
          <p:spPr>
            <a:xfrm>
              <a:off x="4740384" y="5602963"/>
              <a:ext cx="2588755"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7" name="Elbow Connector 46">
              <a:extLst>
                <a:ext uri="{FF2B5EF4-FFF2-40B4-BE49-F238E27FC236}">
                  <a16:creationId xmlns:a16="http://schemas.microsoft.com/office/drawing/2014/main" id="{2745A2F6-0DBC-3F94-FE96-31D113D8684D}"/>
                </a:ext>
              </a:extLst>
            </p:cNvPr>
            <p:cNvCxnSpPr>
              <a:cxnSpLocks/>
            </p:cNvCxnSpPr>
            <p:nvPr/>
          </p:nvCxnSpPr>
          <p:spPr>
            <a:xfrm>
              <a:off x="6288058" y="5556501"/>
              <a:ext cx="1428464" cy="211822"/>
            </a:xfrm>
            <a:prstGeom prst="bentConnector3">
              <a:avLst>
                <a:gd name="adj1" fmla="val 25"/>
              </a:avLst>
            </a:prstGeom>
            <a:ln w="28575"/>
          </p:spPr>
          <p:style>
            <a:lnRef idx="2">
              <a:schemeClr val="accent4"/>
            </a:lnRef>
            <a:fillRef idx="0">
              <a:schemeClr val="accent4"/>
            </a:fillRef>
            <a:effectRef idx="1">
              <a:schemeClr val="accent4"/>
            </a:effectRef>
            <a:fontRef idx="minor">
              <a:schemeClr val="tx1"/>
            </a:fontRef>
          </p:style>
        </p:cxnSp>
        <p:cxnSp>
          <p:nvCxnSpPr>
            <p:cNvPr id="48" name="Elbow Connector 47">
              <a:extLst>
                <a:ext uri="{FF2B5EF4-FFF2-40B4-BE49-F238E27FC236}">
                  <a16:creationId xmlns:a16="http://schemas.microsoft.com/office/drawing/2014/main" id="{9ACDF34A-B721-9486-5AE1-3EC9F9A13035}"/>
                </a:ext>
              </a:extLst>
            </p:cNvPr>
            <p:cNvCxnSpPr>
              <a:cxnSpLocks/>
            </p:cNvCxnSpPr>
            <p:nvPr/>
          </p:nvCxnSpPr>
          <p:spPr>
            <a:xfrm>
              <a:off x="6365369" y="5556497"/>
              <a:ext cx="1351153" cy="148995"/>
            </a:xfrm>
            <a:prstGeom prst="bentConnector3">
              <a:avLst>
                <a:gd name="adj1" fmla="val 134"/>
              </a:avLst>
            </a:prstGeom>
            <a:ln w="28575"/>
          </p:spPr>
          <p:style>
            <a:lnRef idx="2">
              <a:schemeClr val="accent2"/>
            </a:lnRef>
            <a:fillRef idx="0">
              <a:schemeClr val="accent2"/>
            </a:fillRef>
            <a:effectRef idx="1">
              <a:schemeClr val="accent2"/>
            </a:effectRef>
            <a:fontRef idx="minor">
              <a:schemeClr val="tx1"/>
            </a:fontRef>
          </p:style>
        </p:cxnSp>
        <p:cxnSp>
          <p:nvCxnSpPr>
            <p:cNvPr id="49" name="Elbow Connector 48">
              <a:extLst>
                <a:ext uri="{FF2B5EF4-FFF2-40B4-BE49-F238E27FC236}">
                  <a16:creationId xmlns:a16="http://schemas.microsoft.com/office/drawing/2014/main" id="{2502DF16-ABF4-AA6F-ED2F-203B978402DA}"/>
                </a:ext>
              </a:extLst>
            </p:cNvPr>
            <p:cNvCxnSpPr>
              <a:cxnSpLocks/>
            </p:cNvCxnSpPr>
            <p:nvPr/>
          </p:nvCxnSpPr>
          <p:spPr>
            <a:xfrm>
              <a:off x="5681692" y="5556500"/>
              <a:ext cx="811392" cy="211823"/>
            </a:xfrm>
            <a:prstGeom prst="bentConnector3">
              <a:avLst>
                <a:gd name="adj1" fmla="val -416"/>
              </a:avLst>
            </a:prstGeom>
          </p:spPr>
          <p:style>
            <a:lnRef idx="2">
              <a:schemeClr val="accent4"/>
            </a:lnRef>
            <a:fillRef idx="0">
              <a:schemeClr val="accent4"/>
            </a:fillRef>
            <a:effectRef idx="1">
              <a:schemeClr val="accent4"/>
            </a:effectRef>
            <a:fontRef idx="minor">
              <a:schemeClr val="tx1"/>
            </a:fontRef>
          </p:style>
        </p:cxnSp>
        <p:cxnSp>
          <p:nvCxnSpPr>
            <p:cNvPr id="50" name="Elbow Connector 49">
              <a:extLst>
                <a:ext uri="{FF2B5EF4-FFF2-40B4-BE49-F238E27FC236}">
                  <a16:creationId xmlns:a16="http://schemas.microsoft.com/office/drawing/2014/main" id="{FEBD018A-B85B-EC7D-80B9-500CE380EA55}"/>
                </a:ext>
              </a:extLst>
            </p:cNvPr>
            <p:cNvCxnSpPr>
              <a:cxnSpLocks/>
            </p:cNvCxnSpPr>
            <p:nvPr/>
          </p:nvCxnSpPr>
          <p:spPr>
            <a:xfrm rot="16200000" flipH="1">
              <a:off x="6052641" y="5251847"/>
              <a:ext cx="150859" cy="760161"/>
            </a:xfrm>
            <a:prstGeom prst="bentConnector2">
              <a:avLst/>
            </a:prstGeom>
          </p:spPr>
          <p:style>
            <a:lnRef idx="2">
              <a:schemeClr val="accent2"/>
            </a:lnRef>
            <a:fillRef idx="0">
              <a:schemeClr val="accent2"/>
            </a:fillRef>
            <a:effectRef idx="1">
              <a:schemeClr val="accent2"/>
            </a:effectRef>
            <a:fontRef idx="minor">
              <a:schemeClr val="tx1"/>
            </a:fontRef>
          </p:style>
        </p:cxnSp>
        <p:cxnSp>
          <p:nvCxnSpPr>
            <p:cNvPr id="52" name="Elbow Connector 51">
              <a:extLst>
                <a:ext uri="{FF2B5EF4-FFF2-40B4-BE49-F238E27FC236}">
                  <a16:creationId xmlns:a16="http://schemas.microsoft.com/office/drawing/2014/main" id="{2CA5F618-40C6-B3F5-E261-7EFCDEBEC1F2}"/>
                </a:ext>
              </a:extLst>
            </p:cNvPr>
            <p:cNvCxnSpPr>
              <a:cxnSpLocks/>
            </p:cNvCxnSpPr>
            <p:nvPr/>
          </p:nvCxnSpPr>
          <p:spPr>
            <a:xfrm rot="10800000" flipV="1">
              <a:off x="8395090" y="5204646"/>
              <a:ext cx="708619" cy="502710"/>
            </a:xfrm>
            <a:prstGeom prst="bentConnector3">
              <a:avLst>
                <a:gd name="adj1" fmla="val -937"/>
              </a:avLst>
            </a:prstGeom>
            <a:ln w="38100"/>
          </p:spPr>
          <p:style>
            <a:lnRef idx="2">
              <a:schemeClr val="accent2"/>
            </a:lnRef>
            <a:fillRef idx="0">
              <a:schemeClr val="accent2"/>
            </a:fillRef>
            <a:effectRef idx="1">
              <a:schemeClr val="accent2"/>
            </a:effectRef>
            <a:fontRef idx="minor">
              <a:schemeClr val="tx1"/>
            </a:fontRef>
          </p:style>
        </p:cxnSp>
        <p:cxnSp>
          <p:nvCxnSpPr>
            <p:cNvPr id="53" name="Elbow Connector 52">
              <a:extLst>
                <a:ext uri="{FF2B5EF4-FFF2-40B4-BE49-F238E27FC236}">
                  <a16:creationId xmlns:a16="http://schemas.microsoft.com/office/drawing/2014/main" id="{40BCD87E-982D-6AE0-23B3-9884D5A69432}"/>
                </a:ext>
              </a:extLst>
            </p:cNvPr>
            <p:cNvCxnSpPr>
              <a:cxnSpLocks/>
            </p:cNvCxnSpPr>
            <p:nvPr/>
          </p:nvCxnSpPr>
          <p:spPr>
            <a:xfrm rot="10800000" flipV="1">
              <a:off x="8395090" y="5193765"/>
              <a:ext cx="807436" cy="574560"/>
            </a:xfrm>
            <a:prstGeom prst="bentConnector3">
              <a:avLst>
                <a:gd name="adj1" fmla="val 827"/>
              </a:avLst>
            </a:prstGeom>
            <a:ln w="38100">
              <a:solidFill>
                <a:schemeClr val="accent4"/>
              </a:solidFill>
            </a:ln>
          </p:spPr>
          <p:style>
            <a:lnRef idx="2">
              <a:schemeClr val="accent4"/>
            </a:lnRef>
            <a:fillRef idx="0">
              <a:schemeClr val="accent4"/>
            </a:fillRef>
            <a:effectRef idx="1">
              <a:schemeClr val="accent4"/>
            </a:effectRef>
            <a:fontRef idx="minor">
              <a:schemeClr val="tx1"/>
            </a:fontRef>
          </p:style>
        </p:cxnSp>
        <p:sp>
          <p:nvSpPr>
            <p:cNvPr id="55" name="Rectangle 54">
              <a:extLst>
                <a:ext uri="{FF2B5EF4-FFF2-40B4-BE49-F238E27FC236}">
                  <a16:creationId xmlns:a16="http://schemas.microsoft.com/office/drawing/2014/main" id="{168ADB8A-F1D6-EF37-4403-BCE927C8D859}"/>
                </a:ext>
              </a:extLst>
            </p:cNvPr>
            <p:cNvSpPr/>
            <p:nvPr/>
          </p:nvSpPr>
          <p:spPr>
            <a:xfrm>
              <a:off x="3674434" y="5255829"/>
              <a:ext cx="67333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cxnSp>
          <p:nvCxnSpPr>
            <p:cNvPr id="56" name="Elbow Connector 55">
              <a:extLst>
                <a:ext uri="{FF2B5EF4-FFF2-40B4-BE49-F238E27FC236}">
                  <a16:creationId xmlns:a16="http://schemas.microsoft.com/office/drawing/2014/main" id="{A2EB5786-768C-C22F-EACB-0FD2528B2565}"/>
                </a:ext>
              </a:extLst>
            </p:cNvPr>
            <p:cNvCxnSpPr>
              <a:cxnSpLocks/>
            </p:cNvCxnSpPr>
            <p:nvPr/>
          </p:nvCxnSpPr>
          <p:spPr>
            <a:xfrm flipV="1">
              <a:off x="4032670" y="4755618"/>
              <a:ext cx="3077652" cy="521770"/>
            </a:xfrm>
            <a:prstGeom prst="bentConnector3">
              <a:avLst>
                <a:gd name="adj1" fmla="val -661"/>
              </a:avLst>
            </a:prstGeom>
            <a:ln w="38100">
              <a:solidFill>
                <a:srgbClr val="7030A0"/>
              </a:solidFill>
            </a:ln>
          </p:spPr>
          <p:style>
            <a:lnRef idx="2">
              <a:schemeClr val="accent4"/>
            </a:lnRef>
            <a:fillRef idx="0">
              <a:schemeClr val="accent4"/>
            </a:fillRef>
            <a:effectRef idx="1">
              <a:schemeClr val="accent4"/>
            </a:effectRef>
            <a:fontRef idx="minor">
              <a:schemeClr val="tx1"/>
            </a:fontRef>
          </p:style>
        </p:cxnSp>
        <p:cxnSp>
          <p:nvCxnSpPr>
            <p:cNvPr id="57" name="Straight Connector 56">
              <a:extLst>
                <a:ext uri="{FF2B5EF4-FFF2-40B4-BE49-F238E27FC236}">
                  <a16:creationId xmlns:a16="http://schemas.microsoft.com/office/drawing/2014/main" id="{699C3DAE-7CE3-BCB5-292A-1DE2F3F6E812}"/>
                </a:ext>
              </a:extLst>
            </p:cNvPr>
            <p:cNvCxnSpPr>
              <a:endCxn id="45" idx="0"/>
            </p:cNvCxnSpPr>
            <p:nvPr/>
          </p:nvCxnSpPr>
          <p:spPr>
            <a:xfrm>
              <a:off x="5099388" y="4755619"/>
              <a:ext cx="1" cy="236359"/>
            </a:xfrm>
            <a:prstGeom prst="line">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2C5D1DC-0172-7B26-3677-2BEC15A1C551}"/>
                </a:ext>
              </a:extLst>
            </p:cNvPr>
            <p:cNvCxnSpPr/>
            <p:nvPr/>
          </p:nvCxnSpPr>
          <p:spPr>
            <a:xfrm>
              <a:off x="5719363" y="4769365"/>
              <a:ext cx="1" cy="236359"/>
            </a:xfrm>
            <a:prstGeom prst="line">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CB811D0-D492-FD5B-0FFB-9015AF3C0CF8}"/>
                </a:ext>
              </a:extLst>
            </p:cNvPr>
            <p:cNvCxnSpPr/>
            <p:nvPr/>
          </p:nvCxnSpPr>
          <p:spPr>
            <a:xfrm>
              <a:off x="6336549" y="4755618"/>
              <a:ext cx="1" cy="236359"/>
            </a:xfrm>
            <a:prstGeom prst="line">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A1A04554-B7AC-DACB-BFC4-353DCAB9E0E7}"/>
                </a:ext>
              </a:extLst>
            </p:cNvPr>
            <p:cNvSpPr/>
            <p:nvPr/>
          </p:nvSpPr>
          <p:spPr>
            <a:xfrm>
              <a:off x="2302157" y="5255829"/>
              <a:ext cx="67333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cxnSp>
          <p:nvCxnSpPr>
            <p:cNvPr id="62" name="Straight Connector 61">
              <a:extLst>
                <a:ext uri="{FF2B5EF4-FFF2-40B4-BE49-F238E27FC236}">
                  <a16:creationId xmlns:a16="http://schemas.microsoft.com/office/drawing/2014/main" id="{E588B1C3-EE7C-1F0C-EF45-88F164103B7A}"/>
                </a:ext>
              </a:extLst>
            </p:cNvPr>
            <p:cNvCxnSpPr>
              <a:cxnSpLocks/>
            </p:cNvCxnSpPr>
            <p:nvPr/>
          </p:nvCxnSpPr>
          <p:spPr>
            <a:xfrm>
              <a:off x="2988131" y="5717404"/>
              <a:ext cx="68460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1D8D9C92-C28E-47C9-D20E-9C3A42D5F852}"/>
                </a:ext>
              </a:extLst>
            </p:cNvPr>
            <p:cNvCxnSpPr>
              <a:cxnSpLocks/>
            </p:cNvCxnSpPr>
            <p:nvPr/>
          </p:nvCxnSpPr>
          <p:spPr>
            <a:xfrm>
              <a:off x="1617548" y="5350258"/>
              <a:ext cx="68460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059619A8-4FDE-3667-FD42-AB639EE21ED9}"/>
                </a:ext>
              </a:extLst>
            </p:cNvPr>
            <p:cNvSpPr txBox="1"/>
            <p:nvPr/>
          </p:nvSpPr>
          <p:spPr>
            <a:xfrm>
              <a:off x="3372526" y="4836537"/>
              <a:ext cx="1276571" cy="243070"/>
            </a:xfrm>
            <a:prstGeom prst="rect">
              <a:avLst/>
            </a:prstGeom>
            <a:noFill/>
          </p:spPr>
          <p:txBody>
            <a:bodyPr wrap="none" rtlCol="0">
              <a:spAutoFit/>
            </a:bodyPr>
            <a:lstStyle/>
            <a:p>
              <a:r>
                <a:rPr lang="en-SE" dirty="0">
                  <a:solidFill>
                    <a:schemeClr val="tx2">
                      <a:lumMod val="75000"/>
                      <a:lumOff val="25000"/>
                    </a:schemeClr>
                  </a:solidFill>
                  <a:latin typeface="Chalkboard SE" panose="03050602040202020205" pitchFamily="66" charset="77"/>
                </a:rPr>
                <a:t>Switch gear</a:t>
              </a:r>
            </a:p>
          </p:txBody>
        </p:sp>
        <p:sp>
          <p:nvSpPr>
            <p:cNvPr id="66" name="TextBox 65">
              <a:extLst>
                <a:ext uri="{FF2B5EF4-FFF2-40B4-BE49-F238E27FC236}">
                  <a16:creationId xmlns:a16="http://schemas.microsoft.com/office/drawing/2014/main" id="{DC9484AC-9C6A-7BA7-22C1-EBFCC53D655E}"/>
                </a:ext>
              </a:extLst>
            </p:cNvPr>
            <p:cNvSpPr txBox="1"/>
            <p:nvPr/>
          </p:nvSpPr>
          <p:spPr>
            <a:xfrm>
              <a:off x="2083636" y="4831106"/>
              <a:ext cx="1200331" cy="243070"/>
            </a:xfrm>
            <a:prstGeom prst="rect">
              <a:avLst/>
            </a:prstGeom>
            <a:noFill/>
          </p:spPr>
          <p:txBody>
            <a:bodyPr wrap="none" rtlCol="0">
              <a:spAutoFit/>
            </a:bodyPr>
            <a:lstStyle/>
            <a:p>
              <a:r>
                <a:rPr lang="en-SE" dirty="0">
                  <a:solidFill>
                    <a:schemeClr val="tx2">
                      <a:lumMod val="75000"/>
                      <a:lumOff val="25000"/>
                    </a:schemeClr>
                  </a:solidFill>
                  <a:latin typeface="Chalkboard SE" panose="03050602040202020205" pitchFamily="66" charset="77"/>
                </a:rPr>
                <a:t>Sub station</a:t>
              </a:r>
            </a:p>
          </p:txBody>
        </p:sp>
        <p:sp>
          <p:nvSpPr>
            <p:cNvPr id="67" name="Rectangle 66">
              <a:extLst>
                <a:ext uri="{FF2B5EF4-FFF2-40B4-BE49-F238E27FC236}">
                  <a16:creationId xmlns:a16="http://schemas.microsoft.com/office/drawing/2014/main" id="{C1214254-137D-6E42-177D-D6D365B645DC}"/>
                </a:ext>
              </a:extLst>
            </p:cNvPr>
            <p:cNvSpPr/>
            <p:nvPr/>
          </p:nvSpPr>
          <p:spPr>
            <a:xfrm>
              <a:off x="10155465" y="5274239"/>
              <a:ext cx="67333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sz="2400"/>
            </a:p>
          </p:txBody>
        </p:sp>
        <p:cxnSp>
          <p:nvCxnSpPr>
            <p:cNvPr id="68" name="Straight Connector 67">
              <a:extLst>
                <a:ext uri="{FF2B5EF4-FFF2-40B4-BE49-F238E27FC236}">
                  <a16:creationId xmlns:a16="http://schemas.microsoft.com/office/drawing/2014/main" id="{DDACE445-7C43-A69C-7656-B4E352A49434}"/>
                </a:ext>
              </a:extLst>
            </p:cNvPr>
            <p:cNvCxnSpPr>
              <a:cxnSpLocks/>
            </p:cNvCxnSpPr>
            <p:nvPr/>
          </p:nvCxnSpPr>
          <p:spPr>
            <a:xfrm>
              <a:off x="9202526" y="5768323"/>
              <a:ext cx="952939" cy="0"/>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4CFF881-8EE8-336F-5D3B-DB92C3ED7B52}"/>
                </a:ext>
              </a:extLst>
            </p:cNvPr>
            <p:cNvCxnSpPr>
              <a:cxnSpLocks/>
            </p:cNvCxnSpPr>
            <p:nvPr/>
          </p:nvCxnSpPr>
          <p:spPr>
            <a:xfrm>
              <a:off x="9133002" y="5705492"/>
              <a:ext cx="1022463" cy="1864"/>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E55E697A-54AF-0A82-2FF3-54E12AC16CDA}"/>
                </a:ext>
              </a:extLst>
            </p:cNvPr>
            <p:cNvSpPr txBox="1"/>
            <p:nvPr/>
          </p:nvSpPr>
          <p:spPr>
            <a:xfrm>
              <a:off x="10300319" y="4639664"/>
              <a:ext cx="769431" cy="425372"/>
            </a:xfrm>
            <a:prstGeom prst="rect">
              <a:avLst/>
            </a:prstGeom>
            <a:noFill/>
          </p:spPr>
          <p:txBody>
            <a:bodyPr wrap="none" rtlCol="0">
              <a:spAutoFit/>
            </a:bodyPr>
            <a:lstStyle/>
            <a:p>
              <a:pPr algn="ctr"/>
              <a:r>
                <a:rPr lang="en-SE" dirty="0">
                  <a:solidFill>
                    <a:schemeClr val="tx2">
                      <a:lumMod val="75000"/>
                      <a:lumOff val="25000"/>
                    </a:schemeClr>
                  </a:solidFill>
                  <a:latin typeface="Chalkboard SE" panose="03050602040202020205" pitchFamily="66" charset="77"/>
                </a:rPr>
                <a:t>Heat </a:t>
              </a:r>
              <a:br>
                <a:rPr lang="en-SE" dirty="0">
                  <a:solidFill>
                    <a:schemeClr val="tx2">
                      <a:lumMod val="75000"/>
                      <a:lumOff val="25000"/>
                    </a:schemeClr>
                  </a:solidFill>
                  <a:latin typeface="Chalkboard SE" panose="03050602040202020205" pitchFamily="66" charset="77"/>
                </a:rPr>
              </a:br>
              <a:r>
                <a:rPr lang="en-SE" dirty="0">
                  <a:solidFill>
                    <a:schemeClr val="tx2">
                      <a:lumMod val="75000"/>
                      <a:lumOff val="25000"/>
                    </a:schemeClr>
                  </a:solidFill>
                  <a:latin typeface="Chalkboard SE" panose="03050602040202020205" pitchFamily="66" charset="77"/>
                </a:rPr>
                <a:t>re-use</a:t>
              </a:r>
            </a:p>
          </p:txBody>
        </p:sp>
        <p:sp>
          <p:nvSpPr>
            <p:cNvPr id="77" name="Rectangle 76">
              <a:extLst>
                <a:ext uri="{FF2B5EF4-FFF2-40B4-BE49-F238E27FC236}">
                  <a16:creationId xmlns:a16="http://schemas.microsoft.com/office/drawing/2014/main" id="{9A2ECB05-64CD-48F2-1B57-3656E76540DF}"/>
                </a:ext>
              </a:extLst>
            </p:cNvPr>
            <p:cNvSpPr/>
            <p:nvPr/>
          </p:nvSpPr>
          <p:spPr>
            <a:xfrm>
              <a:off x="6741853" y="5001908"/>
              <a:ext cx="429941" cy="564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050" dirty="0"/>
                <a:t>AHU</a:t>
              </a:r>
            </a:p>
          </p:txBody>
        </p:sp>
        <p:cxnSp>
          <p:nvCxnSpPr>
            <p:cNvPr id="78" name="Straight Connector 77">
              <a:extLst>
                <a:ext uri="{FF2B5EF4-FFF2-40B4-BE49-F238E27FC236}">
                  <a16:creationId xmlns:a16="http://schemas.microsoft.com/office/drawing/2014/main" id="{1A206F9E-F1F8-8782-DE41-9F58D8FB0C4A}"/>
                </a:ext>
              </a:extLst>
            </p:cNvPr>
            <p:cNvCxnSpPr/>
            <p:nvPr/>
          </p:nvCxnSpPr>
          <p:spPr>
            <a:xfrm>
              <a:off x="6945535" y="4755618"/>
              <a:ext cx="1" cy="236359"/>
            </a:xfrm>
            <a:prstGeom prst="line">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EA128F1-A715-FCBE-9EAA-55BF56E6902D}"/>
                </a:ext>
              </a:extLst>
            </p:cNvPr>
            <p:cNvCxnSpPr>
              <a:cxnSpLocks/>
            </p:cNvCxnSpPr>
            <p:nvPr/>
          </p:nvCxnSpPr>
          <p:spPr>
            <a:xfrm>
              <a:off x="7002290" y="5566431"/>
              <a:ext cx="0" cy="142444"/>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E55D3DEA-D5CA-A6B3-72D7-A1E3B758184C}"/>
                </a:ext>
              </a:extLst>
            </p:cNvPr>
            <p:cNvCxnSpPr>
              <a:cxnSpLocks/>
            </p:cNvCxnSpPr>
            <p:nvPr/>
          </p:nvCxnSpPr>
          <p:spPr>
            <a:xfrm>
              <a:off x="6940502" y="5574960"/>
              <a:ext cx="5033" cy="193363"/>
            </a:xfrm>
            <a:prstGeom prst="line">
              <a:avLst/>
            </a:prstGeom>
            <a:ln w="28575">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132" name="Group 131">
            <a:extLst>
              <a:ext uri="{FF2B5EF4-FFF2-40B4-BE49-F238E27FC236}">
                <a16:creationId xmlns:a16="http://schemas.microsoft.com/office/drawing/2014/main" id="{5C404353-512E-598A-76F1-509E0B559598}"/>
              </a:ext>
            </a:extLst>
          </p:cNvPr>
          <p:cNvGrpSpPr/>
          <p:nvPr/>
        </p:nvGrpSpPr>
        <p:grpSpPr>
          <a:xfrm>
            <a:off x="5973482" y="2100485"/>
            <a:ext cx="3794921" cy="1224975"/>
            <a:chOff x="6271450" y="2066975"/>
            <a:chExt cx="3794921" cy="1224975"/>
          </a:xfrm>
        </p:grpSpPr>
        <p:pic>
          <p:nvPicPr>
            <p:cNvPr id="130" name="Graphic 129" descr="Close with solid fill">
              <a:extLst>
                <a:ext uri="{FF2B5EF4-FFF2-40B4-BE49-F238E27FC236}">
                  <a16:creationId xmlns:a16="http://schemas.microsoft.com/office/drawing/2014/main" id="{55B108F9-DDF9-D3C9-26E1-A83ACC9FDE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1450" y="2092157"/>
              <a:ext cx="1199793" cy="1199793"/>
            </a:xfrm>
            <a:prstGeom prst="rect">
              <a:avLst/>
            </a:prstGeom>
          </p:spPr>
        </p:pic>
        <p:pic>
          <p:nvPicPr>
            <p:cNvPr id="131" name="Graphic 130" descr="Close with solid fill">
              <a:extLst>
                <a:ext uri="{FF2B5EF4-FFF2-40B4-BE49-F238E27FC236}">
                  <a16:creationId xmlns:a16="http://schemas.microsoft.com/office/drawing/2014/main" id="{9626B1E6-519B-BD33-5147-D7C810338C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6578" y="2066975"/>
              <a:ext cx="1199793" cy="1199793"/>
            </a:xfrm>
            <a:prstGeom prst="rect">
              <a:avLst/>
            </a:prstGeom>
          </p:spPr>
        </p:pic>
      </p:grpSp>
      <p:sp>
        <p:nvSpPr>
          <p:cNvPr id="134" name="Picture Placeholder 2">
            <a:extLst>
              <a:ext uri="{FF2B5EF4-FFF2-40B4-BE49-F238E27FC236}">
                <a16:creationId xmlns:a16="http://schemas.microsoft.com/office/drawing/2014/main" id="{7EEEC0DE-27A0-D5CE-1DBF-B1035EEDCCF1}"/>
              </a:ext>
            </a:extLst>
          </p:cNvPr>
          <p:cNvSpPr txBox="1">
            <a:spLocks/>
          </p:cNvSpPr>
          <p:nvPr/>
        </p:nvSpPr>
        <p:spPr bwMode="auto">
          <a:xfrm>
            <a:off x="11597223" y="6184423"/>
            <a:ext cx="443489" cy="566889"/>
          </a:xfrm>
          <a:prstGeom prst="rect">
            <a:avLst/>
          </a:prstGeom>
          <a:blipFill rotWithShape="1">
            <a:blip r:embed="rId5"/>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135" name="TextBox 134">
            <a:extLst>
              <a:ext uri="{FF2B5EF4-FFF2-40B4-BE49-F238E27FC236}">
                <a16:creationId xmlns:a16="http://schemas.microsoft.com/office/drawing/2014/main" id="{AFA933B8-0E7E-116F-750D-3A5102A140D0}"/>
              </a:ext>
            </a:extLst>
          </p:cNvPr>
          <p:cNvSpPr txBox="1"/>
          <p:nvPr/>
        </p:nvSpPr>
        <p:spPr>
          <a:xfrm>
            <a:off x="221356" y="3913050"/>
            <a:ext cx="2526762" cy="369332"/>
          </a:xfrm>
          <a:prstGeom prst="rect">
            <a:avLst/>
          </a:prstGeom>
          <a:noFill/>
        </p:spPr>
        <p:txBody>
          <a:bodyPr wrap="square" rtlCol="0">
            <a:spAutoFit/>
          </a:bodyPr>
          <a:lstStyle/>
          <a:p>
            <a:r>
              <a:rPr lang="en-SE" dirty="0"/>
              <a:t>1 GW Liquid cooled DC</a:t>
            </a:r>
          </a:p>
        </p:txBody>
      </p:sp>
    </p:spTree>
    <p:extLst>
      <p:ext uri="{BB962C8B-B14F-4D97-AF65-F5344CB8AC3E}">
        <p14:creationId xmlns:p14="http://schemas.microsoft.com/office/powerpoint/2010/main" val="2429628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3" presetClass="exit" presetSubtype="10" fill="hold" nodeType="withEffect">
                                  <p:stCondLst>
                                    <p:cond delay="0"/>
                                  </p:stCondLst>
                                  <p:childTnLst>
                                    <p:animEffect transition="out" filter="blinds(horizontal)">
                                      <p:cBhvr>
                                        <p:cTn id="12" dur="500"/>
                                        <p:tgtEl>
                                          <p:spTgt spid="132"/>
                                        </p:tgtEl>
                                      </p:cBhvr>
                                    </p:animEffect>
                                    <p:set>
                                      <p:cBhvr>
                                        <p:cTn id="13" dur="1" fill="hold">
                                          <p:stCondLst>
                                            <p:cond delay="499"/>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CA661A3A-2F29-5D5F-6D7B-4BB2ABC1D66C}"/>
              </a:ext>
            </a:extLst>
          </p:cNvPr>
          <p:cNvPicPr>
            <a:picLocks noChangeAspect="1"/>
          </p:cNvPicPr>
          <p:nvPr/>
        </p:nvPicPr>
        <p:blipFill>
          <a:blip r:embed="rId3"/>
          <a:stretch>
            <a:fillRect/>
          </a:stretch>
        </p:blipFill>
        <p:spPr>
          <a:xfrm>
            <a:off x="173126" y="2508622"/>
            <a:ext cx="11845748" cy="3319506"/>
          </a:xfrm>
          <a:prstGeom prst="rect">
            <a:avLst/>
          </a:prstGeom>
        </p:spPr>
      </p:pic>
      <p:sp>
        <p:nvSpPr>
          <p:cNvPr id="7" name="TextBox 6">
            <a:extLst>
              <a:ext uri="{FF2B5EF4-FFF2-40B4-BE49-F238E27FC236}">
                <a16:creationId xmlns:a16="http://schemas.microsoft.com/office/drawing/2014/main" id="{5E134095-367C-A642-C57B-7706F841E744}"/>
              </a:ext>
            </a:extLst>
          </p:cNvPr>
          <p:cNvSpPr txBox="1"/>
          <p:nvPr/>
        </p:nvSpPr>
        <p:spPr>
          <a:xfrm>
            <a:off x="40341" y="6573918"/>
            <a:ext cx="4093175" cy="301000"/>
          </a:xfrm>
          <a:prstGeom prst="rect">
            <a:avLst/>
          </a:prstGeom>
          <a:noFill/>
        </p:spPr>
        <p:txBody>
          <a:bodyPr wrap="square" lIns="0" tIns="47984" rIns="287901" bIns="47984" rtlCol="0">
            <a:spAutoFit/>
          </a:bodyPr>
          <a:lstStyle>
            <a:defPPr>
              <a:defRPr lang="en-US"/>
            </a:defPPr>
            <a:lvl1pPr marL="0" algn="l" defTabSz="685748" rtl="0" eaLnBrk="1" latinLnBrk="0" hangingPunct="1">
              <a:defRPr sz="1350" kern="1200">
                <a:solidFill>
                  <a:schemeClr val="tx1"/>
                </a:solidFill>
                <a:latin typeface="+mn-lt"/>
                <a:ea typeface="+mn-ea"/>
                <a:cs typeface="+mn-cs"/>
              </a:defRPr>
            </a:lvl1pPr>
            <a:lvl2pPr marL="342874" algn="l" defTabSz="685748" rtl="0" eaLnBrk="1" latinLnBrk="0" hangingPunct="1">
              <a:defRPr sz="1350" kern="1200">
                <a:solidFill>
                  <a:schemeClr val="tx1"/>
                </a:solidFill>
                <a:latin typeface="+mn-lt"/>
                <a:ea typeface="+mn-ea"/>
                <a:cs typeface="+mn-cs"/>
              </a:defRPr>
            </a:lvl2pPr>
            <a:lvl3pPr marL="685748" algn="l" defTabSz="685748" rtl="0" eaLnBrk="1" latinLnBrk="0" hangingPunct="1">
              <a:defRPr sz="1350" kern="1200">
                <a:solidFill>
                  <a:schemeClr val="tx1"/>
                </a:solidFill>
                <a:latin typeface="+mn-lt"/>
                <a:ea typeface="+mn-ea"/>
                <a:cs typeface="+mn-cs"/>
              </a:defRPr>
            </a:lvl3pPr>
            <a:lvl4pPr marL="1028621" algn="l" defTabSz="685748" rtl="0" eaLnBrk="1" latinLnBrk="0" hangingPunct="1">
              <a:defRPr sz="1350" kern="1200">
                <a:solidFill>
                  <a:schemeClr val="tx1"/>
                </a:solidFill>
                <a:latin typeface="+mn-lt"/>
                <a:ea typeface="+mn-ea"/>
                <a:cs typeface="+mn-cs"/>
              </a:defRPr>
            </a:lvl4pPr>
            <a:lvl5pPr marL="1371495" algn="l" defTabSz="685748" rtl="0" eaLnBrk="1" latinLnBrk="0" hangingPunct="1">
              <a:defRPr sz="1350" kern="1200">
                <a:solidFill>
                  <a:schemeClr val="tx1"/>
                </a:solidFill>
                <a:latin typeface="+mn-lt"/>
                <a:ea typeface="+mn-ea"/>
                <a:cs typeface="+mn-cs"/>
              </a:defRPr>
            </a:lvl5pPr>
            <a:lvl6pPr marL="1714369" algn="l" defTabSz="685748" rtl="0" eaLnBrk="1" latinLnBrk="0" hangingPunct="1">
              <a:defRPr sz="1350" kern="1200">
                <a:solidFill>
                  <a:schemeClr val="tx1"/>
                </a:solidFill>
                <a:latin typeface="+mn-lt"/>
                <a:ea typeface="+mn-ea"/>
                <a:cs typeface="+mn-cs"/>
              </a:defRPr>
            </a:lvl6pPr>
            <a:lvl7pPr marL="2057243" algn="l" defTabSz="685748" rtl="0" eaLnBrk="1" latinLnBrk="0" hangingPunct="1">
              <a:defRPr sz="1350" kern="1200">
                <a:solidFill>
                  <a:schemeClr val="tx1"/>
                </a:solidFill>
                <a:latin typeface="+mn-lt"/>
                <a:ea typeface="+mn-ea"/>
                <a:cs typeface="+mn-cs"/>
              </a:defRPr>
            </a:lvl7pPr>
            <a:lvl8pPr marL="2400116" algn="l" defTabSz="685748" rtl="0" eaLnBrk="1" latinLnBrk="0" hangingPunct="1">
              <a:defRPr sz="1350" kern="1200">
                <a:solidFill>
                  <a:schemeClr val="tx1"/>
                </a:solidFill>
                <a:latin typeface="+mn-lt"/>
                <a:ea typeface="+mn-ea"/>
                <a:cs typeface="+mn-cs"/>
              </a:defRPr>
            </a:lvl8pPr>
            <a:lvl9pPr marL="2742990" algn="l" defTabSz="685748" rtl="0" eaLnBrk="1" latinLnBrk="0" hangingPunct="1">
              <a:defRPr sz="1350" kern="1200">
                <a:solidFill>
                  <a:schemeClr val="tx1"/>
                </a:solidFill>
                <a:latin typeface="+mn-lt"/>
                <a:ea typeface="+mn-ea"/>
                <a:cs typeface="+mn-cs"/>
              </a:defRPr>
            </a:lvl9pPr>
          </a:lstStyle>
          <a:p>
            <a:pPr>
              <a:lnSpc>
                <a:spcPct val="130000"/>
              </a:lnSpc>
              <a:spcBef>
                <a:spcPts val="1333"/>
              </a:spcBef>
            </a:pPr>
            <a:r>
              <a:rPr lang="en-SE" sz="1050" dirty="0"/>
              <a:t>Source:</a:t>
            </a:r>
            <a:r>
              <a:rPr lang="en-GB" sz="1050" dirty="0"/>
              <a:t>https://sustainability.fb.com/</a:t>
            </a:r>
            <a:r>
              <a:rPr lang="en-SE" sz="1050" b="1" dirty="0"/>
              <a:t> </a:t>
            </a:r>
            <a:endParaRPr lang="en-GB" sz="1050" b="1" dirty="0"/>
          </a:p>
        </p:txBody>
      </p:sp>
      <p:sp>
        <p:nvSpPr>
          <p:cNvPr id="10" name="TextBox 9">
            <a:extLst>
              <a:ext uri="{FF2B5EF4-FFF2-40B4-BE49-F238E27FC236}">
                <a16:creationId xmlns:a16="http://schemas.microsoft.com/office/drawing/2014/main" id="{D67D283D-1AAA-BB44-450E-3C10F9D452A2}"/>
              </a:ext>
            </a:extLst>
          </p:cNvPr>
          <p:cNvSpPr txBox="1"/>
          <p:nvPr/>
        </p:nvSpPr>
        <p:spPr>
          <a:xfrm>
            <a:off x="407943" y="1585688"/>
            <a:ext cx="9684254" cy="830997"/>
          </a:xfrm>
          <a:prstGeom prst="rect">
            <a:avLst/>
          </a:prstGeom>
          <a:noFill/>
        </p:spPr>
        <p:txBody>
          <a:bodyPr wrap="none" rtlCol="0">
            <a:spAutoFit/>
          </a:bodyPr>
          <a:lstStyle/>
          <a:p>
            <a:r>
              <a:rPr lang="en-GB" sz="2400" dirty="0"/>
              <a:t>Heat pumps are commonly used to upgrade the low-grade heat from the</a:t>
            </a:r>
            <a:br>
              <a:rPr lang="en-GB" sz="2400" dirty="0"/>
            </a:br>
            <a:r>
              <a:rPr lang="en-GB" sz="2400" dirty="0"/>
              <a:t>data </a:t>
            </a:r>
            <a:r>
              <a:rPr lang="en-GB" sz="2400" dirty="0" err="1"/>
              <a:t>center</a:t>
            </a:r>
            <a:r>
              <a:rPr lang="en-GB" sz="2400" dirty="0"/>
              <a:t>, but could it be used elsewhere?</a:t>
            </a:r>
          </a:p>
        </p:txBody>
      </p:sp>
      <p:sp>
        <p:nvSpPr>
          <p:cNvPr id="3" name="Picture Placeholder 2">
            <a:extLst>
              <a:ext uri="{FF2B5EF4-FFF2-40B4-BE49-F238E27FC236}">
                <a16:creationId xmlns:a16="http://schemas.microsoft.com/office/drawing/2014/main" id="{89B8C381-CB6B-2D29-0B1A-6631A2217D00}"/>
              </a:ext>
            </a:extLst>
          </p:cNvPr>
          <p:cNvSpPr txBox="1">
            <a:spLocks/>
          </p:cNvSpPr>
          <p:nvPr/>
        </p:nvSpPr>
        <p:spPr bwMode="auto">
          <a:xfrm>
            <a:off x="11597223" y="6184423"/>
            <a:ext cx="443489" cy="566889"/>
          </a:xfrm>
          <a:prstGeom prst="rect">
            <a:avLst/>
          </a:prstGeom>
          <a:blipFill rotWithShape="1">
            <a:blip r:embed="rId4"/>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4" name="Title 11">
            <a:extLst>
              <a:ext uri="{FF2B5EF4-FFF2-40B4-BE49-F238E27FC236}">
                <a16:creationId xmlns:a16="http://schemas.microsoft.com/office/drawing/2014/main" id="{C18D4501-0595-7A79-78DC-DE873B00B9A1}"/>
              </a:ext>
            </a:extLst>
          </p:cNvPr>
          <p:cNvSpPr txBox="1">
            <a:spLocks/>
          </p:cNvSpPr>
          <p:nvPr/>
        </p:nvSpPr>
        <p:spPr bwMode="auto">
          <a:xfrm>
            <a:off x="346498" y="384570"/>
            <a:ext cx="10783055"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US" sz="3200" b="1" dirty="0">
                <a:solidFill>
                  <a:srgbClr val="006BA1"/>
                </a:solidFill>
                <a:latin typeface="Arial" panose="020B0604020202020204" pitchFamily="34" charset="0"/>
                <a:ea typeface="Nunito SemiBold" charset="0"/>
                <a:cs typeface="Arial" panose="020B0604020202020204" pitchFamily="34" charset="0"/>
              </a:rPr>
              <a:t>Heat reuse from data centers.</a:t>
            </a:r>
          </a:p>
        </p:txBody>
      </p:sp>
    </p:spTree>
    <p:extLst>
      <p:ext uri="{BB962C8B-B14F-4D97-AF65-F5344CB8AC3E}">
        <p14:creationId xmlns:p14="http://schemas.microsoft.com/office/powerpoint/2010/main" val="107993904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Google Shape;1069;p134">
            <a:extLst>
              <a:ext uri="{FF2B5EF4-FFF2-40B4-BE49-F238E27FC236}">
                <a16:creationId xmlns:a16="http://schemas.microsoft.com/office/drawing/2014/main" id="{7CD2B1A6-93E2-4957-9BE4-5120FFAD163F}"/>
              </a:ext>
            </a:extLst>
          </p:cNvPr>
          <p:cNvPicPr preferRelativeResize="0"/>
          <p:nvPr/>
        </p:nvPicPr>
        <p:blipFill rotWithShape="1">
          <a:blip r:embed="rId3">
            <a:alphaModFix/>
          </a:blip>
          <a:srcRect l="2704" t="26516" r="19863" b="24785"/>
          <a:stretch/>
        </p:blipFill>
        <p:spPr>
          <a:xfrm>
            <a:off x="5293702" y="1341097"/>
            <a:ext cx="6636837" cy="2363748"/>
          </a:xfrm>
          <a:prstGeom prst="rect">
            <a:avLst/>
          </a:prstGeom>
          <a:noFill/>
          <a:ln>
            <a:noFill/>
          </a:ln>
        </p:spPr>
      </p:pic>
      <p:sp>
        <p:nvSpPr>
          <p:cNvPr id="43" name="Google Shape;1071;p134">
            <a:extLst>
              <a:ext uri="{FF2B5EF4-FFF2-40B4-BE49-F238E27FC236}">
                <a16:creationId xmlns:a16="http://schemas.microsoft.com/office/drawing/2014/main" id="{F8D4431E-3C87-452A-8286-4D066DE594A5}"/>
              </a:ext>
            </a:extLst>
          </p:cNvPr>
          <p:cNvSpPr txBox="1"/>
          <p:nvPr/>
        </p:nvSpPr>
        <p:spPr>
          <a:xfrm>
            <a:off x="446581" y="1235020"/>
            <a:ext cx="4857399" cy="2474284"/>
          </a:xfrm>
          <a:prstGeom prst="rect">
            <a:avLst/>
          </a:prstGeom>
          <a:noFill/>
          <a:ln>
            <a:noFill/>
          </a:ln>
        </p:spPr>
        <p:txBody>
          <a:bodyPr spcFirstLastPara="1" wrap="square" lIns="121890" tIns="121890" rIns="121890" bIns="121890" anchor="t" anchorCtr="0">
            <a:noAutofit/>
          </a:bodyPr>
          <a:lstStyle/>
          <a:p>
            <a:pPr>
              <a:lnSpc>
                <a:spcPct val="115000"/>
              </a:lnSpc>
            </a:pPr>
            <a:r>
              <a:rPr lang="it-IT" sz="2800" b="1" dirty="0">
                <a:latin typeface="Calibri"/>
                <a:ea typeface="Calibri"/>
                <a:cs typeface="Calibri"/>
                <a:sym typeface="Calibri"/>
              </a:rPr>
              <a:t>Medium-Scale Data Center</a:t>
            </a:r>
            <a:r>
              <a:rPr lang="it-IT" sz="2800" dirty="0">
                <a:latin typeface="Calibri"/>
                <a:ea typeface="Calibri"/>
                <a:cs typeface="Calibri"/>
                <a:sym typeface="Calibri"/>
              </a:rPr>
              <a:t> </a:t>
            </a:r>
            <a:endParaRPr lang="it-IT" sz="2800" dirty="0">
              <a:latin typeface="Calibri" panose="020F0502020204030204" pitchFamily="34" charset="0"/>
              <a:cs typeface="Calibri" panose="020F0502020204030204" pitchFamily="34" charset="0"/>
            </a:endParaRPr>
          </a:p>
          <a:p>
            <a:pPr>
              <a:lnSpc>
                <a:spcPct val="115000"/>
              </a:lnSpc>
            </a:pPr>
            <a:r>
              <a:rPr lang="en" sz="1533" b="1" i="1" dirty="0">
                <a:latin typeface="Calibri"/>
                <a:ea typeface="Calibri"/>
                <a:cs typeface="Calibri"/>
                <a:sym typeface="Calibri"/>
              </a:rPr>
              <a:t>Power Capacity:</a:t>
            </a:r>
            <a:r>
              <a:rPr lang="en" sz="1533" i="1" dirty="0">
                <a:latin typeface="Calibri"/>
                <a:ea typeface="Calibri"/>
                <a:cs typeface="Calibri"/>
                <a:sym typeface="Calibri"/>
              </a:rPr>
              <a:t> </a:t>
            </a:r>
            <a:r>
              <a:rPr lang="en" sz="1533" dirty="0">
                <a:latin typeface="Calibri"/>
                <a:ea typeface="Calibri"/>
                <a:cs typeface="Calibri"/>
                <a:sym typeface="Calibri"/>
              </a:rPr>
              <a:t>1 MW</a:t>
            </a:r>
            <a:endParaRPr sz="1533" dirty="0">
              <a:latin typeface="Calibri"/>
              <a:ea typeface="Calibri"/>
              <a:cs typeface="Calibri"/>
              <a:sym typeface="Calibri"/>
            </a:endParaRPr>
          </a:p>
          <a:p>
            <a:pPr>
              <a:lnSpc>
                <a:spcPct val="115000"/>
              </a:lnSpc>
              <a:buClr>
                <a:schemeClr val="dk1"/>
              </a:buClr>
              <a:buSzPts val="1100"/>
            </a:pPr>
            <a:r>
              <a:rPr lang="en" sz="1533" b="1" dirty="0">
                <a:latin typeface="Calibri"/>
                <a:ea typeface="Calibri"/>
                <a:cs typeface="Calibri"/>
                <a:sym typeface="Calibri"/>
              </a:rPr>
              <a:t>Type of Farming Facility</a:t>
            </a:r>
            <a:r>
              <a:rPr lang="en" sz="1533" dirty="0">
                <a:latin typeface="Calibri"/>
                <a:ea typeface="Calibri"/>
                <a:cs typeface="Calibri"/>
                <a:sym typeface="Calibri"/>
              </a:rPr>
              <a:t>: Modular Container/</a:t>
            </a:r>
            <a:br>
              <a:rPr lang="en" sz="1533" dirty="0">
                <a:latin typeface="Calibri"/>
                <a:ea typeface="Calibri"/>
                <a:cs typeface="Calibri"/>
                <a:sym typeface="Calibri"/>
              </a:rPr>
            </a:br>
            <a:r>
              <a:rPr lang="en" sz="1533" dirty="0">
                <a:latin typeface="Calibri"/>
                <a:ea typeface="Calibri"/>
                <a:cs typeface="Calibri"/>
                <a:sym typeface="Calibri"/>
              </a:rPr>
              <a:t>Greenhouse structure</a:t>
            </a:r>
            <a:endParaRPr sz="1533" dirty="0">
              <a:latin typeface="Calibri"/>
              <a:ea typeface="Calibri"/>
              <a:cs typeface="Calibri"/>
              <a:sym typeface="Calibri"/>
            </a:endParaRPr>
          </a:p>
          <a:p>
            <a:pPr>
              <a:lnSpc>
                <a:spcPct val="115000"/>
              </a:lnSpc>
              <a:buClr>
                <a:schemeClr val="dk1"/>
              </a:buClr>
              <a:buSzPts val="1100"/>
            </a:pPr>
            <a:r>
              <a:rPr lang="en" sz="1533" b="1" dirty="0">
                <a:latin typeface="Calibri"/>
                <a:ea typeface="Calibri"/>
                <a:cs typeface="Calibri"/>
                <a:sym typeface="Calibri"/>
              </a:rPr>
              <a:t>Full capacity of Farming surface: </a:t>
            </a:r>
            <a:r>
              <a:rPr lang="en" sz="1533" dirty="0">
                <a:latin typeface="Calibri"/>
                <a:ea typeface="Calibri"/>
                <a:cs typeface="Calibri"/>
                <a:sym typeface="Calibri"/>
              </a:rPr>
              <a:t>2400-5000 m2</a:t>
            </a:r>
            <a:endParaRPr sz="1533" dirty="0">
              <a:latin typeface="Calibri"/>
              <a:ea typeface="Calibri"/>
              <a:cs typeface="Calibri"/>
              <a:sym typeface="Calibri"/>
            </a:endParaRPr>
          </a:p>
          <a:p>
            <a:pPr>
              <a:lnSpc>
                <a:spcPct val="115000"/>
              </a:lnSpc>
            </a:pPr>
            <a:r>
              <a:rPr lang="en" sz="1533" b="1" dirty="0">
                <a:latin typeface="Calibri"/>
                <a:ea typeface="Calibri"/>
                <a:cs typeface="Calibri"/>
                <a:sym typeface="Calibri"/>
              </a:rPr>
              <a:t>Inspiration:</a:t>
            </a:r>
            <a:r>
              <a:rPr lang="en" sz="1533" dirty="0">
                <a:latin typeface="Calibri"/>
                <a:ea typeface="Calibri"/>
                <a:cs typeface="Calibri"/>
                <a:sym typeface="Calibri"/>
              </a:rPr>
              <a:t> Team design</a:t>
            </a:r>
            <a:endParaRPr sz="1533" dirty="0">
              <a:latin typeface="Calibri"/>
              <a:ea typeface="Calibri"/>
              <a:cs typeface="Calibri"/>
              <a:sym typeface="Calibri"/>
            </a:endParaRPr>
          </a:p>
          <a:p>
            <a:pPr>
              <a:lnSpc>
                <a:spcPct val="115000"/>
              </a:lnSpc>
              <a:buClr>
                <a:schemeClr val="dk1"/>
              </a:buClr>
              <a:buSzPts val="1100"/>
            </a:pPr>
            <a:r>
              <a:rPr lang="en" sz="1533" b="1" dirty="0">
                <a:latin typeface="Calibri"/>
                <a:ea typeface="Calibri"/>
                <a:cs typeface="Calibri"/>
                <a:sym typeface="Calibri"/>
              </a:rPr>
              <a:t>Vision picture DC-GH:</a:t>
            </a:r>
            <a:r>
              <a:rPr lang="en" sz="1533" dirty="0">
                <a:latin typeface="Calibri"/>
                <a:ea typeface="Calibri"/>
                <a:cs typeface="Calibri"/>
                <a:sym typeface="Calibri"/>
              </a:rPr>
              <a:t> BTDC  </a:t>
            </a:r>
            <a:endParaRPr sz="1533" dirty="0">
              <a:latin typeface="Calibri"/>
              <a:ea typeface="Calibri"/>
              <a:cs typeface="Calibri"/>
              <a:sym typeface="Calibri"/>
            </a:endParaRPr>
          </a:p>
          <a:p>
            <a:pPr algn="r">
              <a:lnSpc>
                <a:spcPct val="115000"/>
              </a:lnSpc>
              <a:buClr>
                <a:schemeClr val="dk1"/>
              </a:buClr>
              <a:buSzPts val="1100"/>
            </a:pPr>
            <a:r>
              <a:rPr lang="en" sz="1533" dirty="0">
                <a:latin typeface="Calibri"/>
                <a:ea typeface="Calibri"/>
                <a:cs typeface="Calibri"/>
                <a:sym typeface="Calibri"/>
              </a:rPr>
              <a:t> </a:t>
            </a:r>
            <a:endParaRPr sz="1533" dirty="0">
              <a:latin typeface="Calibri"/>
              <a:ea typeface="Calibri"/>
              <a:cs typeface="Calibri"/>
              <a:sym typeface="Calibri"/>
            </a:endParaRPr>
          </a:p>
          <a:p>
            <a:pPr algn="r"/>
            <a:endParaRPr sz="3199" dirty="0"/>
          </a:p>
        </p:txBody>
      </p:sp>
      <p:pic>
        <p:nvPicPr>
          <p:cNvPr id="45" name="Google Shape;1073;p134">
            <a:extLst>
              <a:ext uri="{FF2B5EF4-FFF2-40B4-BE49-F238E27FC236}">
                <a16:creationId xmlns:a16="http://schemas.microsoft.com/office/drawing/2014/main" id="{0E39851E-1C14-4148-A48D-619978CED2D0}"/>
              </a:ext>
            </a:extLst>
          </p:cNvPr>
          <p:cNvPicPr preferRelativeResize="0"/>
          <p:nvPr/>
        </p:nvPicPr>
        <p:blipFill>
          <a:blip r:embed="rId4">
            <a:alphaModFix/>
          </a:blip>
          <a:stretch>
            <a:fillRect/>
          </a:stretch>
        </p:blipFill>
        <p:spPr>
          <a:xfrm flipH="1">
            <a:off x="7052037" y="4828050"/>
            <a:ext cx="731138" cy="731138"/>
          </a:xfrm>
          <a:prstGeom prst="rect">
            <a:avLst/>
          </a:prstGeom>
          <a:noFill/>
          <a:ln>
            <a:noFill/>
          </a:ln>
        </p:spPr>
      </p:pic>
      <p:sp>
        <p:nvSpPr>
          <p:cNvPr id="46" name="Google Shape;1074;p134">
            <a:extLst>
              <a:ext uri="{FF2B5EF4-FFF2-40B4-BE49-F238E27FC236}">
                <a16:creationId xmlns:a16="http://schemas.microsoft.com/office/drawing/2014/main" id="{EFA97F6B-F616-48F8-8696-4EAE69FCCDEF}"/>
              </a:ext>
            </a:extLst>
          </p:cNvPr>
          <p:cNvSpPr txBox="1"/>
          <p:nvPr/>
        </p:nvSpPr>
        <p:spPr>
          <a:xfrm>
            <a:off x="7739545" y="4876043"/>
            <a:ext cx="1165172" cy="820330"/>
          </a:xfrm>
          <a:prstGeom prst="rect">
            <a:avLst/>
          </a:prstGeom>
          <a:noFill/>
          <a:ln>
            <a:noFill/>
          </a:ln>
        </p:spPr>
        <p:txBody>
          <a:bodyPr spcFirstLastPara="1" wrap="square" lIns="121890" tIns="121890" rIns="121890" bIns="121890" anchor="t" anchorCtr="0">
            <a:noAutofit/>
          </a:bodyPr>
          <a:lstStyle/>
          <a:p>
            <a:r>
              <a:rPr lang="en" sz="2800" dirty="0"/>
              <a:t>x 410</a:t>
            </a:r>
            <a:endParaRPr sz="2800" dirty="0"/>
          </a:p>
        </p:txBody>
      </p:sp>
      <p:sp>
        <p:nvSpPr>
          <p:cNvPr id="48" name="Google Shape;1076;p134">
            <a:extLst>
              <a:ext uri="{FF2B5EF4-FFF2-40B4-BE49-F238E27FC236}">
                <a16:creationId xmlns:a16="http://schemas.microsoft.com/office/drawing/2014/main" id="{45D79C0A-F052-42D5-B0CB-FD0F19391A2B}"/>
              </a:ext>
            </a:extLst>
          </p:cNvPr>
          <p:cNvSpPr txBox="1"/>
          <p:nvPr/>
        </p:nvSpPr>
        <p:spPr>
          <a:xfrm>
            <a:off x="10435680" y="4902075"/>
            <a:ext cx="1033512" cy="820330"/>
          </a:xfrm>
          <a:prstGeom prst="rect">
            <a:avLst/>
          </a:prstGeom>
          <a:noFill/>
          <a:ln>
            <a:noFill/>
          </a:ln>
        </p:spPr>
        <p:txBody>
          <a:bodyPr spcFirstLastPara="1" wrap="square" lIns="121890" tIns="121890" rIns="121890" bIns="121890" anchor="t" anchorCtr="0">
            <a:noAutofit/>
          </a:bodyPr>
          <a:lstStyle/>
          <a:p>
            <a:r>
              <a:rPr lang="en" sz="2800"/>
              <a:t>x 1</a:t>
            </a:r>
            <a:endParaRPr sz="2800"/>
          </a:p>
        </p:txBody>
      </p:sp>
      <p:sp>
        <p:nvSpPr>
          <p:cNvPr id="51" name="Google Shape;1079;p134">
            <a:extLst>
              <a:ext uri="{FF2B5EF4-FFF2-40B4-BE49-F238E27FC236}">
                <a16:creationId xmlns:a16="http://schemas.microsoft.com/office/drawing/2014/main" id="{D3B2DB96-C070-4C9F-8663-F27E88A03942}"/>
              </a:ext>
            </a:extLst>
          </p:cNvPr>
          <p:cNvSpPr txBox="1"/>
          <p:nvPr/>
        </p:nvSpPr>
        <p:spPr>
          <a:xfrm>
            <a:off x="9200200" y="5868069"/>
            <a:ext cx="2329402" cy="295175"/>
          </a:xfrm>
          <a:prstGeom prst="rect">
            <a:avLst/>
          </a:prstGeom>
          <a:noFill/>
          <a:ln>
            <a:noFill/>
          </a:ln>
        </p:spPr>
        <p:txBody>
          <a:bodyPr spcFirstLastPara="1" wrap="square" lIns="121890" tIns="121890" rIns="121890" bIns="121890" anchor="t" anchorCtr="0">
            <a:noAutofit/>
          </a:bodyPr>
          <a:lstStyle/>
          <a:p>
            <a:r>
              <a:rPr lang="en" sz="1600" dirty="0"/>
              <a:t>2293 </a:t>
            </a:r>
            <a:r>
              <a:rPr lang="en" sz="1199" dirty="0"/>
              <a:t>ton</a:t>
            </a:r>
            <a:r>
              <a:rPr lang="en" sz="1400" b="1" dirty="0"/>
              <a:t>CO2</a:t>
            </a:r>
            <a:r>
              <a:rPr lang="en" sz="1199" dirty="0"/>
              <a:t>eq/year</a:t>
            </a:r>
            <a:endParaRPr sz="1199" dirty="0"/>
          </a:p>
          <a:p>
            <a:endParaRPr sz="3199" dirty="0"/>
          </a:p>
        </p:txBody>
      </p:sp>
      <p:sp>
        <p:nvSpPr>
          <p:cNvPr id="52" name="Google Shape;1080;p134">
            <a:extLst>
              <a:ext uri="{FF2B5EF4-FFF2-40B4-BE49-F238E27FC236}">
                <a16:creationId xmlns:a16="http://schemas.microsoft.com/office/drawing/2014/main" id="{B7C1C1FD-EA83-4CAA-B6A5-E892AED7A6C4}"/>
              </a:ext>
            </a:extLst>
          </p:cNvPr>
          <p:cNvSpPr txBox="1"/>
          <p:nvPr/>
        </p:nvSpPr>
        <p:spPr>
          <a:xfrm>
            <a:off x="6822497" y="5669801"/>
            <a:ext cx="2875764" cy="295175"/>
          </a:xfrm>
          <a:prstGeom prst="rect">
            <a:avLst/>
          </a:prstGeom>
          <a:noFill/>
          <a:ln>
            <a:noFill/>
          </a:ln>
        </p:spPr>
        <p:txBody>
          <a:bodyPr spcFirstLastPara="1" wrap="square" lIns="121890" tIns="121890" rIns="121890" bIns="121890" anchor="t" anchorCtr="0">
            <a:noAutofit/>
          </a:bodyPr>
          <a:lstStyle/>
          <a:p>
            <a:r>
              <a:rPr lang="en" sz="1600" dirty="0"/>
              <a:t>1734</a:t>
            </a:r>
            <a:r>
              <a:rPr lang="en" sz="3199" dirty="0"/>
              <a:t> </a:t>
            </a:r>
            <a:r>
              <a:rPr lang="en" sz="1199" dirty="0"/>
              <a:t>ton </a:t>
            </a:r>
            <a:r>
              <a:rPr lang="en" sz="1400" b="1" dirty="0"/>
              <a:t>CO2</a:t>
            </a:r>
            <a:r>
              <a:rPr lang="en" sz="1199" dirty="0"/>
              <a:t>eq/year</a:t>
            </a:r>
            <a:endParaRPr sz="1199" dirty="0"/>
          </a:p>
        </p:txBody>
      </p:sp>
      <p:sp>
        <p:nvSpPr>
          <p:cNvPr id="53" name="Google Shape;1081;p134">
            <a:extLst>
              <a:ext uri="{FF2B5EF4-FFF2-40B4-BE49-F238E27FC236}">
                <a16:creationId xmlns:a16="http://schemas.microsoft.com/office/drawing/2014/main" id="{679979A7-3C6B-454C-A95C-B8E386D0E58F}"/>
              </a:ext>
            </a:extLst>
          </p:cNvPr>
          <p:cNvSpPr txBox="1"/>
          <p:nvPr/>
        </p:nvSpPr>
        <p:spPr>
          <a:xfrm>
            <a:off x="6704010" y="4135580"/>
            <a:ext cx="2071424" cy="405165"/>
          </a:xfrm>
          <a:prstGeom prst="rect">
            <a:avLst/>
          </a:prstGeom>
          <a:noFill/>
          <a:ln>
            <a:noFill/>
          </a:ln>
        </p:spPr>
        <p:txBody>
          <a:bodyPr spcFirstLastPara="1" wrap="square" lIns="121890" tIns="121890" rIns="121890" bIns="121890" anchor="ctr" anchorCtr="0">
            <a:noAutofit/>
          </a:bodyPr>
          <a:lstStyle/>
          <a:p>
            <a:pPr algn="ctr"/>
            <a:r>
              <a:rPr lang="en" sz="2000"/>
              <a:t>    DC 1 MW</a:t>
            </a:r>
            <a:endParaRPr sz="2000"/>
          </a:p>
        </p:txBody>
      </p:sp>
      <p:sp>
        <p:nvSpPr>
          <p:cNvPr id="56" name="Google Shape;1084;p134">
            <a:extLst>
              <a:ext uri="{FF2B5EF4-FFF2-40B4-BE49-F238E27FC236}">
                <a16:creationId xmlns:a16="http://schemas.microsoft.com/office/drawing/2014/main" id="{98EC8D51-8F1F-4939-9F13-179984B2BD73}"/>
              </a:ext>
            </a:extLst>
          </p:cNvPr>
          <p:cNvSpPr txBox="1"/>
          <p:nvPr/>
        </p:nvSpPr>
        <p:spPr>
          <a:xfrm>
            <a:off x="4053633" y="5254212"/>
            <a:ext cx="2143818" cy="731138"/>
          </a:xfrm>
          <a:prstGeom prst="rect">
            <a:avLst/>
          </a:prstGeom>
          <a:noFill/>
          <a:ln>
            <a:noFill/>
          </a:ln>
        </p:spPr>
        <p:txBody>
          <a:bodyPr spcFirstLastPara="1" wrap="square" lIns="121890" tIns="121890" rIns="121890" bIns="121890" anchor="t" anchorCtr="0">
            <a:noAutofit/>
          </a:bodyPr>
          <a:lstStyle/>
          <a:p>
            <a:pPr algn="ctr"/>
            <a:r>
              <a:rPr lang="en" sz="1600" dirty="0"/>
              <a:t>(3000 m2)</a:t>
            </a:r>
            <a:endParaRPr sz="1600" dirty="0"/>
          </a:p>
          <a:p>
            <a:pPr algn="ctr"/>
            <a:r>
              <a:rPr lang="en" sz="1333" dirty="0"/>
              <a:t>Even or </a:t>
            </a:r>
            <a:endParaRPr sz="1333" dirty="0"/>
          </a:p>
          <a:p>
            <a:pPr algn="ctr"/>
            <a:r>
              <a:rPr lang="en" sz="1333" dirty="0"/>
              <a:t>Uneven heat dist.</a:t>
            </a:r>
            <a:endParaRPr sz="1333" dirty="0"/>
          </a:p>
        </p:txBody>
      </p:sp>
      <p:pic>
        <p:nvPicPr>
          <p:cNvPr id="57" name="Google Shape;1085;p134">
            <a:extLst>
              <a:ext uri="{FF2B5EF4-FFF2-40B4-BE49-F238E27FC236}">
                <a16:creationId xmlns:a16="http://schemas.microsoft.com/office/drawing/2014/main" id="{285E19A5-061A-4D16-9AAE-9902A9CEACE2}"/>
              </a:ext>
            </a:extLst>
          </p:cNvPr>
          <p:cNvPicPr preferRelativeResize="0"/>
          <p:nvPr/>
        </p:nvPicPr>
        <p:blipFill>
          <a:blip r:embed="rId5">
            <a:alphaModFix/>
          </a:blip>
          <a:stretch>
            <a:fillRect/>
          </a:stretch>
        </p:blipFill>
        <p:spPr>
          <a:xfrm>
            <a:off x="4384919" y="4724692"/>
            <a:ext cx="433563" cy="433583"/>
          </a:xfrm>
          <a:prstGeom prst="rect">
            <a:avLst/>
          </a:prstGeom>
          <a:noFill/>
          <a:ln>
            <a:noFill/>
          </a:ln>
        </p:spPr>
      </p:pic>
      <p:sp>
        <p:nvSpPr>
          <p:cNvPr id="58" name="Google Shape;1086;p134">
            <a:extLst>
              <a:ext uri="{FF2B5EF4-FFF2-40B4-BE49-F238E27FC236}">
                <a16:creationId xmlns:a16="http://schemas.microsoft.com/office/drawing/2014/main" id="{C309CB93-DED7-4D86-AB0F-B4905353ED7A}"/>
              </a:ext>
            </a:extLst>
          </p:cNvPr>
          <p:cNvSpPr txBox="1"/>
          <p:nvPr/>
        </p:nvSpPr>
        <p:spPr>
          <a:xfrm>
            <a:off x="4189602" y="4097001"/>
            <a:ext cx="1758028" cy="405165"/>
          </a:xfrm>
          <a:prstGeom prst="rect">
            <a:avLst/>
          </a:prstGeom>
          <a:noFill/>
          <a:ln>
            <a:noFill/>
          </a:ln>
        </p:spPr>
        <p:txBody>
          <a:bodyPr spcFirstLastPara="1" wrap="square" lIns="121890" tIns="121890" rIns="121890" bIns="121890" anchor="ctr" anchorCtr="0">
            <a:noAutofit/>
          </a:bodyPr>
          <a:lstStyle/>
          <a:p>
            <a:pPr algn="ctr"/>
            <a:r>
              <a:rPr lang="en" sz="2000"/>
              <a:t> Greenhouse</a:t>
            </a:r>
            <a:endParaRPr lang="sv-SE" sz="2000">
              <a:cs typeface="Calibri"/>
            </a:endParaRPr>
          </a:p>
        </p:txBody>
      </p:sp>
      <p:sp>
        <p:nvSpPr>
          <p:cNvPr id="60" name="Google Shape;1088;p134">
            <a:extLst>
              <a:ext uri="{FF2B5EF4-FFF2-40B4-BE49-F238E27FC236}">
                <a16:creationId xmlns:a16="http://schemas.microsoft.com/office/drawing/2014/main" id="{9E076895-8BD4-4711-9140-8EAE292FBA2F}"/>
              </a:ext>
            </a:extLst>
          </p:cNvPr>
          <p:cNvSpPr txBox="1"/>
          <p:nvPr/>
        </p:nvSpPr>
        <p:spPr>
          <a:xfrm>
            <a:off x="2080811" y="4097001"/>
            <a:ext cx="2038850" cy="405165"/>
          </a:xfrm>
          <a:prstGeom prst="rect">
            <a:avLst/>
          </a:prstGeom>
          <a:noFill/>
          <a:ln>
            <a:noFill/>
          </a:ln>
        </p:spPr>
        <p:txBody>
          <a:bodyPr spcFirstLastPara="1" wrap="square" lIns="121890" tIns="121890" rIns="121890" bIns="121890" anchor="ctr" anchorCtr="0">
            <a:noAutofit/>
          </a:bodyPr>
          <a:lstStyle/>
          <a:p>
            <a:pPr algn="ctr"/>
            <a:r>
              <a:rPr lang="en" sz="2000"/>
              <a:t>Business model</a:t>
            </a:r>
            <a:endParaRPr sz="2000"/>
          </a:p>
        </p:txBody>
      </p:sp>
      <p:sp>
        <p:nvSpPr>
          <p:cNvPr id="61" name="Google Shape;1089;p134">
            <a:extLst>
              <a:ext uri="{FF2B5EF4-FFF2-40B4-BE49-F238E27FC236}">
                <a16:creationId xmlns:a16="http://schemas.microsoft.com/office/drawing/2014/main" id="{C989B610-0516-4BE5-A561-5B4EBDC7B7FC}"/>
              </a:ext>
            </a:extLst>
          </p:cNvPr>
          <p:cNvSpPr txBox="1"/>
          <p:nvPr/>
        </p:nvSpPr>
        <p:spPr>
          <a:xfrm>
            <a:off x="1874916" y="5152620"/>
            <a:ext cx="2414994" cy="470360"/>
          </a:xfrm>
          <a:prstGeom prst="rect">
            <a:avLst/>
          </a:prstGeom>
          <a:noFill/>
          <a:ln>
            <a:noFill/>
          </a:ln>
        </p:spPr>
        <p:txBody>
          <a:bodyPr spcFirstLastPara="1" wrap="square" lIns="121890" tIns="121890" rIns="121890" bIns="121890" anchor="t" anchorCtr="0">
            <a:noAutofit/>
          </a:bodyPr>
          <a:lstStyle/>
          <a:p>
            <a:pPr algn="ctr"/>
            <a:r>
              <a:rPr lang="en" sz="1600" dirty="0"/>
              <a:t>3-5 Farmers</a:t>
            </a:r>
            <a:endParaRPr sz="1600" dirty="0"/>
          </a:p>
          <a:p>
            <a:pPr algn="ctr"/>
            <a:r>
              <a:rPr lang="en" sz="1333" dirty="0"/>
              <a:t>Community/ Sharing/ Independent/</a:t>
            </a:r>
            <a:endParaRPr sz="1333" dirty="0"/>
          </a:p>
          <a:p>
            <a:pPr algn="ctr"/>
            <a:r>
              <a:rPr lang="en" sz="1333" dirty="0"/>
              <a:t>Middle-hand model</a:t>
            </a:r>
            <a:endParaRPr sz="1333" dirty="0"/>
          </a:p>
          <a:p>
            <a:pPr algn="ctr"/>
            <a:endParaRPr sz="1600" dirty="0"/>
          </a:p>
          <a:p>
            <a:pPr algn="ctr"/>
            <a:endParaRPr sz="1600" dirty="0"/>
          </a:p>
        </p:txBody>
      </p:sp>
      <p:pic>
        <p:nvPicPr>
          <p:cNvPr id="62" name="Google Shape;1090;p134">
            <a:extLst>
              <a:ext uri="{FF2B5EF4-FFF2-40B4-BE49-F238E27FC236}">
                <a16:creationId xmlns:a16="http://schemas.microsoft.com/office/drawing/2014/main" id="{27AD4952-1759-4F14-BB36-D24AB4F84FE4}"/>
              </a:ext>
            </a:extLst>
          </p:cNvPr>
          <p:cNvPicPr preferRelativeResize="0"/>
          <p:nvPr/>
        </p:nvPicPr>
        <p:blipFill>
          <a:blip r:embed="rId6">
            <a:alphaModFix/>
          </a:blip>
          <a:stretch>
            <a:fillRect/>
          </a:stretch>
        </p:blipFill>
        <p:spPr>
          <a:xfrm>
            <a:off x="2635623" y="4624874"/>
            <a:ext cx="258607" cy="623539"/>
          </a:xfrm>
          <a:prstGeom prst="rect">
            <a:avLst/>
          </a:prstGeom>
          <a:noFill/>
          <a:ln>
            <a:noFill/>
          </a:ln>
        </p:spPr>
      </p:pic>
      <p:pic>
        <p:nvPicPr>
          <p:cNvPr id="63" name="Google Shape;1091;p134">
            <a:extLst>
              <a:ext uri="{FF2B5EF4-FFF2-40B4-BE49-F238E27FC236}">
                <a16:creationId xmlns:a16="http://schemas.microsoft.com/office/drawing/2014/main" id="{041FE378-B3AD-46C4-9F48-5D92A25E5F77}"/>
              </a:ext>
            </a:extLst>
          </p:cNvPr>
          <p:cNvPicPr preferRelativeResize="0"/>
          <p:nvPr/>
        </p:nvPicPr>
        <p:blipFill>
          <a:blip r:embed="rId6">
            <a:alphaModFix/>
          </a:blip>
          <a:stretch>
            <a:fillRect/>
          </a:stretch>
        </p:blipFill>
        <p:spPr>
          <a:xfrm>
            <a:off x="2938605" y="4624865"/>
            <a:ext cx="258607" cy="623547"/>
          </a:xfrm>
          <a:prstGeom prst="rect">
            <a:avLst/>
          </a:prstGeom>
          <a:noFill/>
          <a:ln>
            <a:noFill/>
          </a:ln>
        </p:spPr>
      </p:pic>
      <p:sp>
        <p:nvSpPr>
          <p:cNvPr id="65" name="Google Shape;1093;p134">
            <a:extLst>
              <a:ext uri="{FF2B5EF4-FFF2-40B4-BE49-F238E27FC236}">
                <a16:creationId xmlns:a16="http://schemas.microsoft.com/office/drawing/2014/main" id="{6BE9F6DD-7905-4648-968A-55A4429EACD0}"/>
              </a:ext>
            </a:extLst>
          </p:cNvPr>
          <p:cNvSpPr txBox="1"/>
          <p:nvPr/>
        </p:nvSpPr>
        <p:spPr>
          <a:xfrm>
            <a:off x="279728" y="4125937"/>
            <a:ext cx="1672350" cy="414809"/>
          </a:xfrm>
          <a:prstGeom prst="rect">
            <a:avLst/>
          </a:prstGeom>
          <a:noFill/>
          <a:ln>
            <a:noFill/>
          </a:ln>
        </p:spPr>
        <p:txBody>
          <a:bodyPr spcFirstLastPara="1" wrap="square" lIns="121890" tIns="121890" rIns="121890" bIns="121890" anchor="ctr" anchorCtr="0">
            <a:noAutofit/>
          </a:bodyPr>
          <a:lstStyle/>
          <a:p>
            <a:pPr algn="ctr"/>
            <a:r>
              <a:rPr lang="en" sz="2000"/>
              <a:t>Investment</a:t>
            </a:r>
            <a:endParaRPr sz="2000"/>
          </a:p>
        </p:txBody>
      </p:sp>
      <p:sp>
        <p:nvSpPr>
          <p:cNvPr id="66" name="Google Shape;1094;p134">
            <a:extLst>
              <a:ext uri="{FF2B5EF4-FFF2-40B4-BE49-F238E27FC236}">
                <a16:creationId xmlns:a16="http://schemas.microsoft.com/office/drawing/2014/main" id="{B2D2FDC4-91E1-4F40-81FA-288117613061}"/>
              </a:ext>
            </a:extLst>
          </p:cNvPr>
          <p:cNvSpPr txBox="1"/>
          <p:nvPr/>
        </p:nvSpPr>
        <p:spPr>
          <a:xfrm>
            <a:off x="-93683" y="4728541"/>
            <a:ext cx="2414994" cy="470360"/>
          </a:xfrm>
          <a:prstGeom prst="rect">
            <a:avLst/>
          </a:prstGeom>
          <a:noFill/>
          <a:ln>
            <a:noFill/>
          </a:ln>
        </p:spPr>
        <p:txBody>
          <a:bodyPr spcFirstLastPara="1" wrap="square" lIns="121890" tIns="121890" rIns="121890" bIns="121890" anchor="t" anchorCtr="0">
            <a:noAutofit/>
          </a:bodyPr>
          <a:lstStyle/>
          <a:p>
            <a:pPr algn="ctr"/>
            <a:r>
              <a:rPr lang="en" sz="1600"/>
              <a:t>200 000</a:t>
            </a:r>
            <a:endParaRPr sz="1600"/>
          </a:p>
          <a:p>
            <a:pPr algn="ctr"/>
            <a:r>
              <a:rPr lang="en" sz="1600"/>
              <a:t>to</a:t>
            </a:r>
            <a:endParaRPr sz="1600"/>
          </a:p>
          <a:p>
            <a:pPr algn="ctr"/>
            <a:r>
              <a:rPr lang="en" sz="1600"/>
              <a:t> 900 000 € </a:t>
            </a:r>
            <a:br>
              <a:rPr lang="en" sz="1600"/>
            </a:br>
            <a:r>
              <a:rPr lang="en" sz="1600"/>
              <a:t>Establishment cost</a:t>
            </a:r>
            <a:endParaRPr sz="1600"/>
          </a:p>
          <a:p>
            <a:pPr algn="ctr"/>
            <a:endParaRPr sz="1600"/>
          </a:p>
        </p:txBody>
      </p:sp>
      <p:pic>
        <p:nvPicPr>
          <p:cNvPr id="67" name="Google Shape;1095;p134">
            <a:extLst>
              <a:ext uri="{FF2B5EF4-FFF2-40B4-BE49-F238E27FC236}">
                <a16:creationId xmlns:a16="http://schemas.microsoft.com/office/drawing/2014/main" id="{8B9232FE-CFF2-43B7-9472-E2E6EA6C02E0}"/>
              </a:ext>
            </a:extLst>
          </p:cNvPr>
          <p:cNvPicPr preferRelativeResize="0"/>
          <p:nvPr/>
        </p:nvPicPr>
        <p:blipFill>
          <a:blip r:embed="rId6">
            <a:alphaModFix/>
          </a:blip>
          <a:stretch>
            <a:fillRect/>
          </a:stretch>
        </p:blipFill>
        <p:spPr>
          <a:xfrm>
            <a:off x="3243379" y="4624865"/>
            <a:ext cx="258607" cy="623547"/>
          </a:xfrm>
          <a:prstGeom prst="rect">
            <a:avLst/>
          </a:prstGeom>
          <a:noFill/>
          <a:ln>
            <a:noFill/>
          </a:ln>
        </p:spPr>
      </p:pic>
      <p:pic>
        <p:nvPicPr>
          <p:cNvPr id="68" name="Google Shape;1096;p134">
            <a:extLst>
              <a:ext uri="{FF2B5EF4-FFF2-40B4-BE49-F238E27FC236}">
                <a16:creationId xmlns:a16="http://schemas.microsoft.com/office/drawing/2014/main" id="{401CC48F-7F00-441D-B407-DD9946F11D1B}"/>
              </a:ext>
            </a:extLst>
          </p:cNvPr>
          <p:cNvPicPr preferRelativeResize="0"/>
          <p:nvPr/>
        </p:nvPicPr>
        <p:blipFill>
          <a:blip r:embed="rId7">
            <a:alphaModFix/>
          </a:blip>
          <a:stretch>
            <a:fillRect/>
          </a:stretch>
        </p:blipFill>
        <p:spPr>
          <a:xfrm>
            <a:off x="4857745" y="4723989"/>
            <a:ext cx="433563" cy="433563"/>
          </a:xfrm>
          <a:prstGeom prst="rect">
            <a:avLst/>
          </a:prstGeom>
          <a:noFill/>
          <a:ln>
            <a:noFill/>
          </a:ln>
        </p:spPr>
      </p:pic>
      <p:sp>
        <p:nvSpPr>
          <p:cNvPr id="69" name="Google Shape;1097;p134">
            <a:extLst>
              <a:ext uri="{FF2B5EF4-FFF2-40B4-BE49-F238E27FC236}">
                <a16:creationId xmlns:a16="http://schemas.microsoft.com/office/drawing/2014/main" id="{61176996-E07E-4497-8730-6BEA35E67074}"/>
              </a:ext>
            </a:extLst>
          </p:cNvPr>
          <p:cNvSpPr txBox="1"/>
          <p:nvPr/>
        </p:nvSpPr>
        <p:spPr>
          <a:xfrm>
            <a:off x="9058529" y="4125936"/>
            <a:ext cx="2075251" cy="405165"/>
          </a:xfrm>
          <a:prstGeom prst="rect">
            <a:avLst/>
          </a:prstGeom>
          <a:noFill/>
          <a:ln>
            <a:noFill/>
          </a:ln>
        </p:spPr>
        <p:txBody>
          <a:bodyPr spcFirstLastPara="1" wrap="square" lIns="121890" tIns="121890" rIns="121890" bIns="121890" anchor="ctr" anchorCtr="0">
            <a:noAutofit/>
          </a:bodyPr>
          <a:lstStyle/>
          <a:p>
            <a:pPr algn="ctr"/>
            <a:r>
              <a:rPr lang="en" sz="2000"/>
              <a:t>    3185 Tons Peat</a:t>
            </a:r>
            <a:endParaRPr lang="sv-SE" sz="2000">
              <a:cs typeface="Calibri"/>
            </a:endParaRPr>
          </a:p>
        </p:txBody>
      </p:sp>
      <p:pic>
        <p:nvPicPr>
          <p:cNvPr id="71" name="Google Shape;1099;p134">
            <a:extLst>
              <a:ext uri="{FF2B5EF4-FFF2-40B4-BE49-F238E27FC236}">
                <a16:creationId xmlns:a16="http://schemas.microsoft.com/office/drawing/2014/main" id="{E30FCB95-4ACD-4E00-B4D3-78E991443F49}"/>
              </a:ext>
            </a:extLst>
          </p:cNvPr>
          <p:cNvPicPr preferRelativeResize="0"/>
          <p:nvPr/>
        </p:nvPicPr>
        <p:blipFill>
          <a:blip r:embed="rId8">
            <a:alphaModFix/>
          </a:blip>
          <a:stretch>
            <a:fillRect/>
          </a:stretch>
        </p:blipFill>
        <p:spPr>
          <a:xfrm>
            <a:off x="5382264" y="4735311"/>
            <a:ext cx="433563" cy="433591"/>
          </a:xfrm>
          <a:prstGeom prst="rect">
            <a:avLst/>
          </a:prstGeom>
          <a:noFill/>
          <a:ln>
            <a:noFill/>
          </a:ln>
        </p:spPr>
      </p:pic>
      <p:sp>
        <p:nvSpPr>
          <p:cNvPr id="74" name="Google Shape;1038;p133">
            <a:extLst>
              <a:ext uri="{FF2B5EF4-FFF2-40B4-BE49-F238E27FC236}">
                <a16:creationId xmlns:a16="http://schemas.microsoft.com/office/drawing/2014/main" id="{218215F1-1C4C-4C06-BC14-BE0B09F14531}"/>
              </a:ext>
            </a:extLst>
          </p:cNvPr>
          <p:cNvSpPr/>
          <p:nvPr/>
        </p:nvSpPr>
        <p:spPr>
          <a:xfrm>
            <a:off x="4222646" y="4545205"/>
            <a:ext cx="1770650" cy="1694656"/>
          </a:xfrm>
          <a:prstGeom prst="roundRect">
            <a:avLst>
              <a:gd name="adj" fmla="val 16667"/>
            </a:avLst>
          </a:prstGeom>
          <a:noFill/>
          <a:ln w="9525" cap="flat" cmpd="sng">
            <a:solidFill>
              <a:schemeClr val="bg1"/>
            </a:solidFill>
            <a:prstDash val="dot"/>
            <a:round/>
            <a:headEnd type="none" w="sm" len="sm"/>
            <a:tailEnd type="none" w="sm" len="sm"/>
          </a:ln>
        </p:spPr>
        <p:txBody>
          <a:bodyPr spcFirstLastPara="1" wrap="square" lIns="121890" tIns="121890" rIns="121890" bIns="121890" anchor="ctr" anchorCtr="0">
            <a:noAutofit/>
          </a:bodyPr>
          <a:lstStyle/>
          <a:p>
            <a:endParaRPr sz="3199"/>
          </a:p>
        </p:txBody>
      </p:sp>
      <p:sp>
        <p:nvSpPr>
          <p:cNvPr id="75" name="Google Shape;1039;p133">
            <a:extLst>
              <a:ext uri="{FF2B5EF4-FFF2-40B4-BE49-F238E27FC236}">
                <a16:creationId xmlns:a16="http://schemas.microsoft.com/office/drawing/2014/main" id="{3EB20FFF-9588-4A95-B539-3FD294CE76C8}"/>
              </a:ext>
            </a:extLst>
          </p:cNvPr>
          <p:cNvSpPr/>
          <p:nvPr/>
        </p:nvSpPr>
        <p:spPr>
          <a:xfrm>
            <a:off x="6148233" y="5099297"/>
            <a:ext cx="433563" cy="470360"/>
          </a:xfrm>
          <a:prstGeom prst="leftArrow">
            <a:avLst>
              <a:gd name="adj1" fmla="val 50000"/>
              <a:gd name="adj2" fmla="val 50000"/>
            </a:avLst>
          </a:prstGeom>
          <a:solidFill>
            <a:schemeClr val="bg1"/>
          </a:solidFill>
          <a:ln>
            <a:noFill/>
          </a:ln>
        </p:spPr>
        <p:txBody>
          <a:bodyPr spcFirstLastPara="1" wrap="square" lIns="121890" tIns="121890" rIns="121890" bIns="121890" anchor="ctr" anchorCtr="0">
            <a:noAutofit/>
          </a:bodyPr>
          <a:lstStyle/>
          <a:p>
            <a:endParaRPr sz="3199"/>
          </a:p>
        </p:txBody>
      </p:sp>
      <p:sp>
        <p:nvSpPr>
          <p:cNvPr id="77" name="Google Shape;1043;p133">
            <a:extLst>
              <a:ext uri="{FF2B5EF4-FFF2-40B4-BE49-F238E27FC236}">
                <a16:creationId xmlns:a16="http://schemas.microsoft.com/office/drawing/2014/main" id="{B7D9FDFD-B488-4E40-88DB-152EE5791A4C}"/>
              </a:ext>
            </a:extLst>
          </p:cNvPr>
          <p:cNvSpPr/>
          <p:nvPr/>
        </p:nvSpPr>
        <p:spPr>
          <a:xfrm>
            <a:off x="2215821" y="4545205"/>
            <a:ext cx="1770650" cy="1694656"/>
          </a:xfrm>
          <a:prstGeom prst="roundRect">
            <a:avLst>
              <a:gd name="adj" fmla="val 16667"/>
            </a:avLst>
          </a:prstGeom>
          <a:noFill/>
          <a:ln w="9525" cap="flat" cmpd="sng">
            <a:solidFill>
              <a:schemeClr val="bg1"/>
            </a:solidFill>
            <a:prstDash val="dot"/>
            <a:round/>
            <a:headEnd type="none" w="sm" len="sm"/>
            <a:tailEnd type="none" w="sm" len="sm"/>
          </a:ln>
        </p:spPr>
        <p:txBody>
          <a:bodyPr spcFirstLastPara="1" wrap="square" lIns="121890" tIns="121890" rIns="121890" bIns="121890" anchor="ctr" anchorCtr="0">
            <a:noAutofit/>
          </a:bodyPr>
          <a:lstStyle/>
          <a:p>
            <a:endParaRPr sz="3199"/>
          </a:p>
        </p:txBody>
      </p:sp>
      <p:sp>
        <p:nvSpPr>
          <p:cNvPr id="78" name="Google Shape;1048;p133">
            <a:extLst>
              <a:ext uri="{FF2B5EF4-FFF2-40B4-BE49-F238E27FC236}">
                <a16:creationId xmlns:a16="http://schemas.microsoft.com/office/drawing/2014/main" id="{E711E859-F813-4FB6-86B6-6A203E3E3D6F}"/>
              </a:ext>
            </a:extLst>
          </p:cNvPr>
          <p:cNvSpPr/>
          <p:nvPr/>
        </p:nvSpPr>
        <p:spPr>
          <a:xfrm>
            <a:off x="230438" y="4545205"/>
            <a:ext cx="1770650" cy="1694656"/>
          </a:xfrm>
          <a:prstGeom prst="roundRect">
            <a:avLst>
              <a:gd name="adj" fmla="val 16667"/>
            </a:avLst>
          </a:prstGeom>
          <a:noFill/>
          <a:ln w="9525" cap="flat" cmpd="sng">
            <a:solidFill>
              <a:schemeClr val="bg1"/>
            </a:solidFill>
            <a:prstDash val="dot"/>
            <a:round/>
            <a:headEnd type="none" w="sm" len="sm"/>
            <a:tailEnd type="none" w="sm" len="sm"/>
          </a:ln>
        </p:spPr>
        <p:txBody>
          <a:bodyPr spcFirstLastPara="1" wrap="square" lIns="121890" tIns="121890" rIns="121890" bIns="121890" anchor="ctr" anchorCtr="0">
            <a:noAutofit/>
          </a:bodyPr>
          <a:lstStyle/>
          <a:p>
            <a:endParaRPr sz="3199"/>
          </a:p>
        </p:txBody>
      </p:sp>
      <p:sp>
        <p:nvSpPr>
          <p:cNvPr id="79" name="Google Shape;1051;p133">
            <a:extLst>
              <a:ext uri="{FF2B5EF4-FFF2-40B4-BE49-F238E27FC236}">
                <a16:creationId xmlns:a16="http://schemas.microsoft.com/office/drawing/2014/main" id="{87B2BEE4-D778-4C67-AED1-E91EE4FC5AC0}"/>
              </a:ext>
            </a:extLst>
          </p:cNvPr>
          <p:cNvSpPr/>
          <p:nvPr/>
        </p:nvSpPr>
        <p:spPr>
          <a:xfrm>
            <a:off x="6709063" y="4545205"/>
            <a:ext cx="2274494" cy="1694656"/>
          </a:xfrm>
          <a:prstGeom prst="roundRect">
            <a:avLst>
              <a:gd name="adj" fmla="val 16667"/>
            </a:avLst>
          </a:prstGeom>
          <a:noFill/>
          <a:ln w="9525" cap="flat" cmpd="sng">
            <a:solidFill>
              <a:schemeClr val="bg1"/>
            </a:solidFill>
            <a:prstDash val="dot"/>
            <a:round/>
            <a:headEnd type="none" w="sm" len="sm"/>
            <a:tailEnd type="none" w="sm" len="sm"/>
          </a:ln>
        </p:spPr>
        <p:txBody>
          <a:bodyPr spcFirstLastPara="1" wrap="square" lIns="121890" tIns="121890" rIns="121890" bIns="121890" anchor="ctr" anchorCtr="0">
            <a:noAutofit/>
          </a:bodyPr>
          <a:lstStyle/>
          <a:p>
            <a:endParaRPr sz="3199"/>
          </a:p>
        </p:txBody>
      </p:sp>
      <p:sp>
        <p:nvSpPr>
          <p:cNvPr id="80" name="Google Shape;1054;p133">
            <a:extLst>
              <a:ext uri="{FF2B5EF4-FFF2-40B4-BE49-F238E27FC236}">
                <a16:creationId xmlns:a16="http://schemas.microsoft.com/office/drawing/2014/main" id="{3D31D7E4-BCAB-46F6-AAF1-AA953847CDB7}"/>
              </a:ext>
            </a:extLst>
          </p:cNvPr>
          <p:cNvSpPr/>
          <p:nvPr/>
        </p:nvSpPr>
        <p:spPr>
          <a:xfrm>
            <a:off x="9173195" y="4545205"/>
            <a:ext cx="2063602" cy="1694656"/>
          </a:xfrm>
          <a:prstGeom prst="roundRect">
            <a:avLst>
              <a:gd name="adj" fmla="val 16667"/>
            </a:avLst>
          </a:prstGeom>
          <a:noFill/>
          <a:ln w="9525" cap="flat" cmpd="sng">
            <a:solidFill>
              <a:schemeClr val="bg1"/>
            </a:solidFill>
            <a:prstDash val="dot"/>
            <a:round/>
            <a:headEnd type="none" w="sm" len="sm"/>
            <a:tailEnd type="none" w="sm" len="sm"/>
          </a:ln>
        </p:spPr>
        <p:txBody>
          <a:bodyPr spcFirstLastPara="1" wrap="square" lIns="121890" tIns="121890" rIns="121890" bIns="121890" anchor="ctr" anchorCtr="0">
            <a:noAutofit/>
          </a:bodyPr>
          <a:lstStyle/>
          <a:p>
            <a:endParaRPr sz="3199"/>
          </a:p>
        </p:txBody>
      </p:sp>
      <p:cxnSp>
        <p:nvCxnSpPr>
          <p:cNvPr id="81" name="Google Shape;1056;p133">
            <a:extLst>
              <a:ext uri="{FF2B5EF4-FFF2-40B4-BE49-F238E27FC236}">
                <a16:creationId xmlns:a16="http://schemas.microsoft.com/office/drawing/2014/main" id="{A4517CBC-A8BB-47E1-B865-C9B9900EE8C7}"/>
              </a:ext>
            </a:extLst>
          </p:cNvPr>
          <p:cNvCxnSpPr>
            <a:cxnSpLocks/>
          </p:cNvCxnSpPr>
          <p:nvPr/>
        </p:nvCxnSpPr>
        <p:spPr>
          <a:xfrm>
            <a:off x="9195155" y="4539708"/>
            <a:ext cx="2085394" cy="1645053"/>
          </a:xfrm>
          <a:prstGeom prst="straightConnector1">
            <a:avLst/>
          </a:prstGeom>
          <a:noFill/>
          <a:ln w="9525" cap="flat" cmpd="sng">
            <a:solidFill>
              <a:schemeClr val="bg1"/>
            </a:solidFill>
            <a:prstDash val="solid"/>
            <a:round/>
            <a:headEnd type="none" w="med" len="med"/>
            <a:tailEnd type="none" w="med" len="med"/>
          </a:ln>
        </p:spPr>
      </p:cxnSp>
      <p:cxnSp>
        <p:nvCxnSpPr>
          <p:cNvPr id="82" name="Google Shape;1057;p133">
            <a:extLst>
              <a:ext uri="{FF2B5EF4-FFF2-40B4-BE49-F238E27FC236}">
                <a16:creationId xmlns:a16="http://schemas.microsoft.com/office/drawing/2014/main" id="{08BA8178-511B-4C92-B33F-BFC23915CC6A}"/>
              </a:ext>
            </a:extLst>
          </p:cNvPr>
          <p:cNvCxnSpPr>
            <a:cxnSpLocks/>
          </p:cNvCxnSpPr>
          <p:nvPr/>
        </p:nvCxnSpPr>
        <p:spPr>
          <a:xfrm flipV="1">
            <a:off x="9129440" y="4482878"/>
            <a:ext cx="2151110" cy="1756983"/>
          </a:xfrm>
          <a:prstGeom prst="straightConnector1">
            <a:avLst/>
          </a:prstGeom>
          <a:noFill/>
          <a:ln w="9525" cap="flat" cmpd="sng">
            <a:solidFill>
              <a:schemeClr val="bg1"/>
            </a:solidFill>
            <a:prstDash val="solid"/>
            <a:round/>
            <a:headEnd type="none" w="med" len="med"/>
            <a:tailEnd type="none" w="med" len="med"/>
          </a:ln>
        </p:spPr>
      </p:cxnSp>
      <p:pic>
        <p:nvPicPr>
          <p:cNvPr id="84" name="Google Shape;1062;p133">
            <a:extLst>
              <a:ext uri="{FF2B5EF4-FFF2-40B4-BE49-F238E27FC236}">
                <a16:creationId xmlns:a16="http://schemas.microsoft.com/office/drawing/2014/main" id="{C985CAC2-D17E-40B3-AF3C-32EB5182AA64}"/>
              </a:ext>
            </a:extLst>
          </p:cNvPr>
          <p:cNvPicPr preferRelativeResize="0"/>
          <p:nvPr/>
        </p:nvPicPr>
        <p:blipFill>
          <a:blip r:embed="rId9">
            <a:alphaModFix/>
          </a:blip>
          <a:stretch>
            <a:fillRect/>
          </a:stretch>
        </p:blipFill>
        <p:spPr>
          <a:xfrm rot="16200000">
            <a:off x="9512710" y="4714459"/>
            <a:ext cx="900956" cy="900956"/>
          </a:xfrm>
          <a:prstGeom prst="rect">
            <a:avLst/>
          </a:prstGeom>
          <a:noFill/>
          <a:ln>
            <a:noFill/>
          </a:ln>
        </p:spPr>
      </p:pic>
      <p:sp>
        <p:nvSpPr>
          <p:cNvPr id="2" name="Platshållare för bild 2">
            <a:extLst>
              <a:ext uri="{FF2B5EF4-FFF2-40B4-BE49-F238E27FC236}">
                <a16:creationId xmlns:a16="http://schemas.microsoft.com/office/drawing/2014/main" id="{E373D21F-4E04-B4DB-8D32-8F4D91DE0246}"/>
              </a:ext>
            </a:extLst>
          </p:cNvPr>
          <p:cNvSpPr>
            <a:spLocks noGrp="1"/>
          </p:cNvSpPr>
          <p:nvPr/>
        </p:nvSpPr>
        <p:spPr>
          <a:xfrm>
            <a:off x="11641739" y="6123128"/>
            <a:ext cx="391006" cy="507956"/>
          </a:xfrm>
          <a:prstGeom prst="rect">
            <a:avLst/>
          </a:prstGeom>
          <a:blipFill rotWithShape="1">
            <a:blip r:embed="rId10" cstate="screen">
              <a:extLst>
                <a:ext uri="{28A0092B-C50C-407E-A947-70E740481C1C}">
                  <a14:useLocalDpi xmlns:a14="http://schemas.microsoft.com/office/drawing/2010/main"/>
                </a:ext>
              </a:extLst>
            </a:blip>
            <a:stretch>
              <a:fillRect/>
            </a:stretch>
          </a:blipFill>
        </p:spPr>
        <p:txBody>
          <a:bodyPr vert="horz" lIns="0" tIns="0" rIns="0" bIns="0" rtlCol="0">
            <a:normAutofit/>
          </a:bodyPr>
          <a:lstStyle/>
          <a:p>
            <a:endParaRPr lang="en-US" sz="2041"/>
          </a:p>
        </p:txBody>
      </p:sp>
      <p:sp>
        <p:nvSpPr>
          <p:cNvPr id="3" name="Picture Placeholder 2">
            <a:extLst>
              <a:ext uri="{FF2B5EF4-FFF2-40B4-BE49-F238E27FC236}">
                <a16:creationId xmlns:a16="http://schemas.microsoft.com/office/drawing/2014/main" id="{2DCCC7E7-1B74-233B-472E-B58ED157A6D8}"/>
              </a:ext>
            </a:extLst>
          </p:cNvPr>
          <p:cNvSpPr txBox="1">
            <a:spLocks/>
          </p:cNvSpPr>
          <p:nvPr/>
        </p:nvSpPr>
        <p:spPr>
          <a:xfrm>
            <a:off x="11597223" y="6184423"/>
            <a:ext cx="443489" cy="566889"/>
          </a:xfrm>
          <a:prstGeom prst="rect">
            <a:avLst/>
          </a:prstGeom>
          <a:blipFill rotWithShape="1">
            <a:blip r:embed="rId11"/>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4" name="Title 11">
            <a:extLst>
              <a:ext uri="{FF2B5EF4-FFF2-40B4-BE49-F238E27FC236}">
                <a16:creationId xmlns:a16="http://schemas.microsoft.com/office/drawing/2014/main" id="{4616075A-3808-E8C9-40CD-48F9B442B1BA}"/>
              </a:ext>
            </a:extLst>
          </p:cNvPr>
          <p:cNvSpPr txBox="1">
            <a:spLocks/>
          </p:cNvSpPr>
          <p:nvPr/>
        </p:nvSpPr>
        <p:spPr>
          <a:xfrm>
            <a:off x="407943" y="452190"/>
            <a:ext cx="11089332" cy="57044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pPr fontAlgn="auto">
              <a:spcAft>
                <a:spcPts val="0"/>
              </a:spcAft>
            </a:pPr>
            <a:r>
              <a:rPr lang="en-US" sz="3200" b="1" dirty="0">
                <a:solidFill>
                  <a:srgbClr val="0070C0"/>
                </a:solidFill>
                <a:latin typeface="Arial" panose="020B0604020202020204" pitchFamily="34" charset="0"/>
                <a:cs typeface="Arial" panose="020B0604020202020204" pitchFamily="34" charset="0"/>
              </a:rPr>
              <a:t>DC</a:t>
            </a:r>
            <a:r>
              <a:rPr lang="en-US" sz="3292" b="1" dirty="0">
                <a:solidFill>
                  <a:srgbClr val="0070C0"/>
                </a:solidFill>
                <a:latin typeface="Arial" panose="020B0604020202020204" pitchFamily="34" charset="0"/>
                <a:cs typeface="Arial" panose="020B0604020202020204" pitchFamily="34" charset="0"/>
              </a:rPr>
              <a:t> excess heat – Greenhouse</a:t>
            </a:r>
          </a:p>
        </p:txBody>
      </p:sp>
      <p:sp>
        <p:nvSpPr>
          <p:cNvPr id="5" name="TextBox 4">
            <a:extLst>
              <a:ext uri="{FF2B5EF4-FFF2-40B4-BE49-F238E27FC236}">
                <a16:creationId xmlns:a16="http://schemas.microsoft.com/office/drawing/2014/main" id="{6460F1F7-FD05-9582-5D82-EE4B8D5B9133}"/>
              </a:ext>
            </a:extLst>
          </p:cNvPr>
          <p:cNvSpPr txBox="1"/>
          <p:nvPr/>
        </p:nvSpPr>
        <p:spPr>
          <a:xfrm>
            <a:off x="0" y="6604084"/>
            <a:ext cx="11881301" cy="253916"/>
          </a:xfrm>
          <a:prstGeom prst="rect">
            <a:avLst/>
          </a:prstGeom>
          <a:noFill/>
        </p:spPr>
        <p:txBody>
          <a:bodyPr wrap="square">
            <a:spAutoFit/>
          </a:bodyPr>
          <a:lstStyle/>
          <a:p>
            <a:r>
              <a:rPr lang="en-GB" sz="1050" dirty="0"/>
              <a:t>Sources: RISE 2020</a:t>
            </a:r>
          </a:p>
        </p:txBody>
      </p:sp>
    </p:spTree>
    <p:extLst>
      <p:ext uri="{BB962C8B-B14F-4D97-AF65-F5344CB8AC3E}">
        <p14:creationId xmlns:p14="http://schemas.microsoft.com/office/powerpoint/2010/main" val="420186798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4932A4-CFF5-20C6-3E98-69D220CC4917}"/>
              </a:ext>
            </a:extLst>
          </p:cNvPr>
          <p:cNvGrpSpPr/>
          <p:nvPr/>
        </p:nvGrpSpPr>
        <p:grpSpPr>
          <a:xfrm>
            <a:off x="770767" y="1475752"/>
            <a:ext cx="10284825" cy="5381956"/>
            <a:chOff x="770313" y="1475586"/>
            <a:chExt cx="10285700" cy="5382414"/>
          </a:xfrm>
        </p:grpSpPr>
        <p:sp>
          <p:nvSpPr>
            <p:cNvPr id="7" name="Rektangel: rundade hörn 6">
              <a:extLst>
                <a:ext uri="{FF2B5EF4-FFF2-40B4-BE49-F238E27FC236}">
                  <a16:creationId xmlns:a16="http://schemas.microsoft.com/office/drawing/2014/main" id="{00439B7F-8060-86E4-6AB8-851E94BDA3A3}"/>
                </a:ext>
              </a:extLst>
            </p:cNvPr>
            <p:cNvSpPr/>
            <p:nvPr/>
          </p:nvSpPr>
          <p:spPr>
            <a:xfrm>
              <a:off x="1132158" y="3365119"/>
              <a:ext cx="1674891" cy="106829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41" dirty="0"/>
                <a:t>Peak shaving</a:t>
              </a:r>
            </a:p>
          </p:txBody>
        </p:sp>
        <p:sp>
          <p:nvSpPr>
            <p:cNvPr id="8" name="Rektangel: rundade hörn 7">
              <a:extLst>
                <a:ext uri="{FF2B5EF4-FFF2-40B4-BE49-F238E27FC236}">
                  <a16:creationId xmlns:a16="http://schemas.microsoft.com/office/drawing/2014/main" id="{EB0A4435-CFAE-09AF-99FF-077CEDD31581}"/>
                </a:ext>
              </a:extLst>
            </p:cNvPr>
            <p:cNvSpPr/>
            <p:nvPr/>
          </p:nvSpPr>
          <p:spPr>
            <a:xfrm>
              <a:off x="8987580" y="3367331"/>
              <a:ext cx="1674891" cy="106829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41" dirty="0"/>
                <a:t>Ancillary services</a:t>
              </a:r>
            </a:p>
          </p:txBody>
        </p:sp>
        <p:sp>
          <p:nvSpPr>
            <p:cNvPr id="9" name="Rektangel: rundade hörn 8">
              <a:extLst>
                <a:ext uri="{FF2B5EF4-FFF2-40B4-BE49-F238E27FC236}">
                  <a16:creationId xmlns:a16="http://schemas.microsoft.com/office/drawing/2014/main" id="{117710C8-FC23-3144-A49D-28CB214EEE68}"/>
                </a:ext>
              </a:extLst>
            </p:cNvPr>
            <p:cNvSpPr/>
            <p:nvPr/>
          </p:nvSpPr>
          <p:spPr>
            <a:xfrm>
              <a:off x="5096615" y="3354657"/>
              <a:ext cx="1674891" cy="106829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41" dirty="0"/>
                <a:t>Energy arbitrage</a:t>
              </a:r>
            </a:p>
          </p:txBody>
        </p:sp>
        <p:grpSp>
          <p:nvGrpSpPr>
            <p:cNvPr id="13" name="Grupp 12">
              <a:extLst>
                <a:ext uri="{FF2B5EF4-FFF2-40B4-BE49-F238E27FC236}">
                  <a16:creationId xmlns:a16="http://schemas.microsoft.com/office/drawing/2014/main" id="{835E52F7-2505-D923-FA41-7352D09DD9DC}"/>
                </a:ext>
              </a:extLst>
            </p:cNvPr>
            <p:cNvGrpSpPr/>
            <p:nvPr/>
          </p:nvGrpSpPr>
          <p:grpSpPr>
            <a:xfrm>
              <a:off x="770313" y="1475699"/>
              <a:ext cx="2294734" cy="1537534"/>
              <a:chOff x="7763666" y="3544531"/>
              <a:chExt cx="3367548" cy="2030359"/>
            </a:xfrm>
          </p:grpSpPr>
          <p:sp>
            <p:nvSpPr>
              <p:cNvPr id="14" name="Frihandsfigur: Form 13">
                <a:extLst>
                  <a:ext uri="{FF2B5EF4-FFF2-40B4-BE49-F238E27FC236}">
                    <a16:creationId xmlns:a16="http://schemas.microsoft.com/office/drawing/2014/main" id="{493578F9-8F8C-1C87-7A3C-1B36B7456FC6}"/>
                  </a:ext>
                </a:extLst>
              </p:cNvPr>
              <p:cNvSpPr/>
              <p:nvPr/>
            </p:nvSpPr>
            <p:spPr>
              <a:xfrm>
                <a:off x="7911150" y="3785419"/>
                <a:ext cx="3106994" cy="1789471"/>
              </a:xfrm>
              <a:custGeom>
                <a:avLst/>
                <a:gdLst>
                  <a:gd name="connsiteX0" fmla="*/ 19665 w 3106994"/>
                  <a:gd name="connsiteY0" fmla="*/ 1327355 h 1789471"/>
                  <a:gd name="connsiteX1" fmla="*/ 147484 w 3106994"/>
                  <a:gd name="connsiteY1" fmla="*/ 1366684 h 1789471"/>
                  <a:gd name="connsiteX2" fmla="*/ 275303 w 3106994"/>
                  <a:gd name="connsiteY2" fmla="*/ 1425678 h 1789471"/>
                  <a:gd name="connsiteX3" fmla="*/ 403123 w 3106994"/>
                  <a:gd name="connsiteY3" fmla="*/ 1445342 h 1789471"/>
                  <a:gd name="connsiteX4" fmla="*/ 471949 w 3106994"/>
                  <a:gd name="connsiteY4" fmla="*/ 1376516 h 1789471"/>
                  <a:gd name="connsiteX5" fmla="*/ 471949 w 3106994"/>
                  <a:gd name="connsiteY5" fmla="*/ 1376516 h 1789471"/>
                  <a:gd name="connsiteX6" fmla="*/ 580103 w 3106994"/>
                  <a:gd name="connsiteY6" fmla="*/ 1229033 h 1789471"/>
                  <a:gd name="connsiteX7" fmla="*/ 580103 w 3106994"/>
                  <a:gd name="connsiteY7" fmla="*/ 1229033 h 1789471"/>
                  <a:gd name="connsiteX8" fmla="*/ 835742 w 3106994"/>
                  <a:gd name="connsiteY8" fmla="*/ 1219200 h 1789471"/>
                  <a:gd name="connsiteX9" fmla="*/ 875071 w 3106994"/>
                  <a:gd name="connsiteY9" fmla="*/ 1209368 h 1789471"/>
                  <a:gd name="connsiteX10" fmla="*/ 924232 w 3106994"/>
                  <a:gd name="connsiteY10" fmla="*/ 176981 h 1789471"/>
                  <a:gd name="connsiteX11" fmla="*/ 1042219 w 3106994"/>
                  <a:gd name="connsiteY11" fmla="*/ 1179871 h 1789471"/>
                  <a:gd name="connsiteX12" fmla="*/ 1150374 w 3106994"/>
                  <a:gd name="connsiteY12" fmla="*/ 1101213 h 1789471"/>
                  <a:gd name="connsiteX13" fmla="*/ 1238865 w 3106994"/>
                  <a:gd name="connsiteY13" fmla="*/ 1032387 h 1789471"/>
                  <a:gd name="connsiteX14" fmla="*/ 1337187 w 3106994"/>
                  <a:gd name="connsiteY14" fmla="*/ 1052052 h 1789471"/>
                  <a:gd name="connsiteX15" fmla="*/ 1474839 w 3106994"/>
                  <a:gd name="connsiteY15" fmla="*/ 1071716 h 1789471"/>
                  <a:gd name="connsiteX16" fmla="*/ 1533832 w 3106994"/>
                  <a:gd name="connsiteY16" fmla="*/ 993058 h 1789471"/>
                  <a:gd name="connsiteX17" fmla="*/ 1553497 w 3106994"/>
                  <a:gd name="connsiteY17" fmla="*/ 0 h 1789471"/>
                  <a:gd name="connsiteX18" fmla="*/ 1651819 w 3106994"/>
                  <a:gd name="connsiteY18" fmla="*/ 993058 h 1789471"/>
                  <a:gd name="connsiteX19" fmla="*/ 1759974 w 3106994"/>
                  <a:gd name="connsiteY19" fmla="*/ 963562 h 1789471"/>
                  <a:gd name="connsiteX20" fmla="*/ 1897626 w 3106994"/>
                  <a:gd name="connsiteY20" fmla="*/ 1022555 h 1789471"/>
                  <a:gd name="connsiteX21" fmla="*/ 2025445 w 3106994"/>
                  <a:gd name="connsiteY21" fmla="*/ 1130710 h 1789471"/>
                  <a:gd name="connsiteX22" fmla="*/ 2064774 w 3106994"/>
                  <a:gd name="connsiteY22" fmla="*/ 550607 h 1789471"/>
                  <a:gd name="connsiteX23" fmla="*/ 2143432 w 3106994"/>
                  <a:gd name="connsiteY23" fmla="*/ 1111046 h 1789471"/>
                  <a:gd name="connsiteX24" fmla="*/ 2222090 w 3106994"/>
                  <a:gd name="connsiteY24" fmla="*/ 993058 h 1789471"/>
                  <a:gd name="connsiteX25" fmla="*/ 2399071 w 3106994"/>
                  <a:gd name="connsiteY25" fmla="*/ 963562 h 1789471"/>
                  <a:gd name="connsiteX26" fmla="*/ 2635045 w 3106994"/>
                  <a:gd name="connsiteY26" fmla="*/ 1022555 h 1789471"/>
                  <a:gd name="connsiteX27" fmla="*/ 2762865 w 3106994"/>
                  <a:gd name="connsiteY27" fmla="*/ 1042220 h 1789471"/>
                  <a:gd name="connsiteX28" fmla="*/ 2890684 w 3106994"/>
                  <a:gd name="connsiteY28" fmla="*/ 1199536 h 1789471"/>
                  <a:gd name="connsiteX29" fmla="*/ 3018503 w 3106994"/>
                  <a:gd name="connsiteY29" fmla="*/ 1494504 h 1789471"/>
                  <a:gd name="connsiteX30" fmla="*/ 3106994 w 3106994"/>
                  <a:gd name="connsiteY30" fmla="*/ 1779639 h 1789471"/>
                  <a:gd name="connsiteX31" fmla="*/ 0 w 3106994"/>
                  <a:gd name="connsiteY31" fmla="*/ 1789471 h 1789471"/>
                  <a:gd name="connsiteX32" fmla="*/ 19665 w 3106994"/>
                  <a:gd name="connsiteY32" fmla="*/ 1327355 h 178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06994" h="1789471">
                    <a:moveTo>
                      <a:pt x="19665" y="1327355"/>
                    </a:moveTo>
                    <a:lnTo>
                      <a:pt x="147484" y="1366684"/>
                    </a:lnTo>
                    <a:lnTo>
                      <a:pt x="275303" y="1425678"/>
                    </a:lnTo>
                    <a:lnTo>
                      <a:pt x="403123" y="1445342"/>
                    </a:lnTo>
                    <a:lnTo>
                      <a:pt x="471949" y="1376516"/>
                    </a:lnTo>
                    <a:lnTo>
                      <a:pt x="471949" y="1376516"/>
                    </a:lnTo>
                    <a:lnTo>
                      <a:pt x="580103" y="1229033"/>
                    </a:lnTo>
                    <a:lnTo>
                      <a:pt x="580103" y="1229033"/>
                    </a:lnTo>
                    <a:lnTo>
                      <a:pt x="835742" y="1219200"/>
                    </a:lnTo>
                    <a:lnTo>
                      <a:pt x="875071" y="1209368"/>
                    </a:lnTo>
                    <a:lnTo>
                      <a:pt x="924232" y="176981"/>
                    </a:lnTo>
                    <a:lnTo>
                      <a:pt x="1042219" y="1179871"/>
                    </a:lnTo>
                    <a:lnTo>
                      <a:pt x="1150374" y="1101213"/>
                    </a:lnTo>
                    <a:lnTo>
                      <a:pt x="1238865" y="1032387"/>
                    </a:lnTo>
                    <a:lnTo>
                      <a:pt x="1337187" y="1052052"/>
                    </a:lnTo>
                    <a:lnTo>
                      <a:pt x="1474839" y="1071716"/>
                    </a:lnTo>
                    <a:lnTo>
                      <a:pt x="1533832" y="993058"/>
                    </a:lnTo>
                    <a:lnTo>
                      <a:pt x="1553497" y="0"/>
                    </a:lnTo>
                    <a:lnTo>
                      <a:pt x="1651819" y="993058"/>
                    </a:lnTo>
                    <a:lnTo>
                      <a:pt x="1759974" y="963562"/>
                    </a:lnTo>
                    <a:lnTo>
                      <a:pt x="1897626" y="1022555"/>
                    </a:lnTo>
                    <a:lnTo>
                      <a:pt x="2025445" y="1130710"/>
                    </a:lnTo>
                    <a:lnTo>
                      <a:pt x="2064774" y="550607"/>
                    </a:lnTo>
                    <a:lnTo>
                      <a:pt x="2143432" y="1111046"/>
                    </a:lnTo>
                    <a:lnTo>
                      <a:pt x="2222090" y="993058"/>
                    </a:lnTo>
                    <a:lnTo>
                      <a:pt x="2399071" y="963562"/>
                    </a:lnTo>
                    <a:lnTo>
                      <a:pt x="2635045" y="1022555"/>
                    </a:lnTo>
                    <a:lnTo>
                      <a:pt x="2762865" y="1042220"/>
                    </a:lnTo>
                    <a:lnTo>
                      <a:pt x="2890684" y="1199536"/>
                    </a:lnTo>
                    <a:lnTo>
                      <a:pt x="3018503" y="1494504"/>
                    </a:lnTo>
                    <a:lnTo>
                      <a:pt x="3106994" y="1779639"/>
                    </a:lnTo>
                    <a:lnTo>
                      <a:pt x="0" y="1789471"/>
                    </a:lnTo>
                    <a:lnTo>
                      <a:pt x="19665" y="132735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041"/>
              </a:p>
            </p:txBody>
          </p:sp>
          <p:cxnSp>
            <p:nvCxnSpPr>
              <p:cNvPr id="15" name="Rak pilkoppling 14">
                <a:extLst>
                  <a:ext uri="{FF2B5EF4-FFF2-40B4-BE49-F238E27FC236}">
                    <a16:creationId xmlns:a16="http://schemas.microsoft.com/office/drawing/2014/main" id="{2C583D96-E8FD-9201-8F30-6B452268ADF1}"/>
                  </a:ext>
                </a:extLst>
              </p:cNvPr>
              <p:cNvCxnSpPr>
                <a:cxnSpLocks/>
              </p:cNvCxnSpPr>
              <p:nvPr/>
            </p:nvCxnSpPr>
            <p:spPr>
              <a:xfrm flipV="1">
                <a:off x="7916066" y="3544531"/>
                <a:ext cx="0" cy="202544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Rak pilkoppling 15">
                <a:extLst>
                  <a:ext uri="{FF2B5EF4-FFF2-40B4-BE49-F238E27FC236}">
                    <a16:creationId xmlns:a16="http://schemas.microsoft.com/office/drawing/2014/main" id="{091A64A9-EEE0-ECB5-A748-7D0EC23CFC12}"/>
                  </a:ext>
                </a:extLst>
              </p:cNvPr>
              <p:cNvCxnSpPr>
                <a:cxnSpLocks/>
              </p:cNvCxnSpPr>
              <p:nvPr/>
            </p:nvCxnSpPr>
            <p:spPr>
              <a:xfrm>
                <a:off x="7916066" y="5569975"/>
                <a:ext cx="3215148"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Rak koppling 16">
                <a:extLst>
                  <a:ext uri="{FF2B5EF4-FFF2-40B4-BE49-F238E27FC236}">
                    <a16:creationId xmlns:a16="http://schemas.microsoft.com/office/drawing/2014/main" id="{4C0E67A0-2FB1-ED62-916D-0952AAE8F124}"/>
                  </a:ext>
                </a:extLst>
              </p:cNvPr>
              <p:cNvCxnSpPr>
                <a:cxnSpLocks/>
              </p:cNvCxnSpPr>
              <p:nvPr/>
            </p:nvCxnSpPr>
            <p:spPr>
              <a:xfrm>
                <a:off x="7763666" y="4714566"/>
                <a:ext cx="3283974"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35" name="Grupp 34">
              <a:extLst>
                <a:ext uri="{FF2B5EF4-FFF2-40B4-BE49-F238E27FC236}">
                  <a16:creationId xmlns:a16="http://schemas.microsoft.com/office/drawing/2014/main" id="{80388134-BAD9-6DAB-646D-CE9F2B288FAE}"/>
                </a:ext>
              </a:extLst>
            </p:cNvPr>
            <p:cNvGrpSpPr/>
            <p:nvPr/>
          </p:nvGrpSpPr>
          <p:grpSpPr>
            <a:xfrm>
              <a:off x="4362274" y="4536898"/>
              <a:ext cx="3216866" cy="1762243"/>
              <a:chOff x="1337379" y="1562565"/>
              <a:chExt cx="9176694" cy="4230303"/>
            </a:xfrm>
          </p:grpSpPr>
          <p:sp>
            <p:nvSpPr>
              <p:cNvPr id="18" name="Rektangel: rundade hörn 17">
                <a:extLst>
                  <a:ext uri="{FF2B5EF4-FFF2-40B4-BE49-F238E27FC236}">
                    <a16:creationId xmlns:a16="http://schemas.microsoft.com/office/drawing/2014/main" id="{90AEDD72-5157-80C8-181D-77DB55DD65C0}"/>
                  </a:ext>
                </a:extLst>
              </p:cNvPr>
              <p:cNvSpPr/>
              <p:nvPr/>
            </p:nvSpPr>
            <p:spPr>
              <a:xfrm>
                <a:off x="7096507" y="3369456"/>
                <a:ext cx="3417566" cy="2423412"/>
              </a:xfrm>
              <a:prstGeom prst="roundRect">
                <a:avLst/>
              </a:prstGeom>
              <a:no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41"/>
              </a:p>
            </p:txBody>
          </p:sp>
          <p:sp>
            <p:nvSpPr>
              <p:cNvPr id="19" name="Rektangel: rundade hörn 18">
                <a:extLst>
                  <a:ext uri="{FF2B5EF4-FFF2-40B4-BE49-F238E27FC236}">
                    <a16:creationId xmlns:a16="http://schemas.microsoft.com/office/drawing/2014/main" id="{1E699B6E-3262-F6CD-BB93-1883E0918301}"/>
                  </a:ext>
                </a:extLst>
              </p:cNvPr>
              <p:cNvSpPr/>
              <p:nvPr/>
            </p:nvSpPr>
            <p:spPr>
              <a:xfrm>
                <a:off x="1337379" y="3369456"/>
                <a:ext cx="3417566" cy="2423412"/>
              </a:xfrm>
              <a:prstGeom prst="roundRect">
                <a:avLst/>
              </a:prstGeom>
              <a:no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41"/>
              </a:p>
            </p:txBody>
          </p:sp>
          <p:pic>
            <p:nvPicPr>
              <p:cNvPr id="20" name="Bildobjekt 19">
                <a:extLst>
                  <a:ext uri="{FF2B5EF4-FFF2-40B4-BE49-F238E27FC236}">
                    <a16:creationId xmlns:a16="http://schemas.microsoft.com/office/drawing/2014/main" id="{F4B8FDA3-D0BA-F5AC-0B09-B468A350A8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1340" y="2741814"/>
                <a:ext cx="1324032" cy="417253"/>
              </a:xfrm>
              <a:prstGeom prst="rect">
                <a:avLst/>
              </a:prstGeom>
            </p:spPr>
          </p:pic>
          <p:pic>
            <p:nvPicPr>
              <p:cNvPr id="21" name="Bildobjekt 20">
                <a:extLst>
                  <a:ext uri="{FF2B5EF4-FFF2-40B4-BE49-F238E27FC236}">
                    <a16:creationId xmlns:a16="http://schemas.microsoft.com/office/drawing/2014/main" id="{4B27D3EE-F297-BDCD-B2F3-CAE86D506C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7448" y="3536147"/>
                <a:ext cx="1382230" cy="1382230"/>
              </a:xfrm>
              <a:prstGeom prst="rect">
                <a:avLst/>
              </a:prstGeom>
            </p:spPr>
          </p:pic>
          <p:pic>
            <p:nvPicPr>
              <p:cNvPr id="22" name="Bildobjekt 21" descr="En bild som visar text, utomhus, tecken, mörk&#10;&#10;Automatiskt genererad beskrivning">
                <a:extLst>
                  <a:ext uri="{FF2B5EF4-FFF2-40B4-BE49-F238E27FC236}">
                    <a16:creationId xmlns:a16="http://schemas.microsoft.com/office/drawing/2014/main" id="{AFDA6B5E-E0E0-5F13-8962-EC87FA62DF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5951" y="1816951"/>
                <a:ext cx="799728" cy="799728"/>
              </a:xfrm>
              <a:prstGeom prst="rect">
                <a:avLst/>
              </a:prstGeom>
            </p:spPr>
          </p:pic>
          <p:pic>
            <p:nvPicPr>
              <p:cNvPr id="23" name="Bildobjekt 22">
                <a:extLst>
                  <a:ext uri="{FF2B5EF4-FFF2-40B4-BE49-F238E27FC236}">
                    <a16:creationId xmlns:a16="http://schemas.microsoft.com/office/drawing/2014/main" id="{9D4BD6F4-B9A8-72EC-D934-93732B76C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65647" y="2445923"/>
                <a:ext cx="1324032" cy="417253"/>
              </a:xfrm>
              <a:prstGeom prst="rect">
                <a:avLst/>
              </a:prstGeom>
            </p:spPr>
          </p:pic>
          <p:pic>
            <p:nvPicPr>
              <p:cNvPr id="24" name="Bildobjekt 23">
                <a:extLst>
                  <a:ext uri="{FF2B5EF4-FFF2-40B4-BE49-F238E27FC236}">
                    <a16:creationId xmlns:a16="http://schemas.microsoft.com/office/drawing/2014/main" id="{EC36250E-4764-736C-EF8D-C3C31F4AAA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66689" y="2613183"/>
                <a:ext cx="1324032" cy="417253"/>
              </a:xfrm>
              <a:prstGeom prst="rect">
                <a:avLst/>
              </a:prstGeom>
            </p:spPr>
          </p:pic>
          <p:pic>
            <p:nvPicPr>
              <p:cNvPr id="25" name="Bildobjekt 24">
                <a:extLst>
                  <a:ext uri="{FF2B5EF4-FFF2-40B4-BE49-F238E27FC236}">
                    <a16:creationId xmlns:a16="http://schemas.microsoft.com/office/drawing/2014/main" id="{8C8E0C75-0365-B4F8-3A06-18E7634A55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5234" y="2808547"/>
                <a:ext cx="1324032" cy="417253"/>
              </a:xfrm>
              <a:prstGeom prst="rect">
                <a:avLst/>
              </a:prstGeom>
            </p:spPr>
          </p:pic>
          <p:cxnSp>
            <p:nvCxnSpPr>
              <p:cNvPr id="26" name="Koppling: böjd 25">
                <a:extLst>
                  <a:ext uri="{FF2B5EF4-FFF2-40B4-BE49-F238E27FC236}">
                    <a16:creationId xmlns:a16="http://schemas.microsoft.com/office/drawing/2014/main" id="{4CE9C4CF-FD79-501A-BF59-1A9841A6D046}"/>
                  </a:ext>
                </a:extLst>
              </p:cNvPr>
              <p:cNvCxnSpPr>
                <a:cxnSpLocks/>
                <a:stCxn id="33" idx="3"/>
                <a:endCxn id="27" idx="1"/>
              </p:cNvCxnSpPr>
              <p:nvPr/>
            </p:nvCxnSpPr>
            <p:spPr>
              <a:xfrm flipV="1">
                <a:off x="8357772" y="4461263"/>
                <a:ext cx="666785" cy="192897"/>
              </a:xfrm>
              <a:prstGeom prst="curvedConnector3">
                <a:avLst>
                  <a:gd name="adj1" fmla="val 50000"/>
                </a:avLst>
              </a:prstGeom>
              <a:ln>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pic>
            <p:nvPicPr>
              <p:cNvPr id="27" name="Bildobjekt 26" descr="En bild som visar text&#10;&#10;Automatiskt genererad beskrivning">
                <a:extLst>
                  <a:ext uri="{FF2B5EF4-FFF2-40B4-BE49-F238E27FC236}">
                    <a16:creationId xmlns:a16="http://schemas.microsoft.com/office/drawing/2014/main" id="{2B207B0D-6AAE-35C4-427D-4744070AEA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24557" y="3953031"/>
                <a:ext cx="1016464" cy="1016464"/>
              </a:xfrm>
              <a:prstGeom prst="rect">
                <a:avLst/>
              </a:prstGeom>
            </p:spPr>
          </p:pic>
          <p:pic>
            <p:nvPicPr>
              <p:cNvPr id="28" name="Bildobjekt 27" descr="En bild som visar text&#10;&#10;Automatiskt genererad beskrivning">
                <a:extLst>
                  <a:ext uri="{FF2B5EF4-FFF2-40B4-BE49-F238E27FC236}">
                    <a16:creationId xmlns:a16="http://schemas.microsoft.com/office/drawing/2014/main" id="{7F51DAED-E0D2-9067-69EC-E92FCC7765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38479" y="3802527"/>
                <a:ext cx="907694" cy="907694"/>
              </a:xfrm>
              <a:prstGeom prst="rect">
                <a:avLst/>
              </a:prstGeom>
            </p:spPr>
          </p:pic>
          <p:cxnSp>
            <p:nvCxnSpPr>
              <p:cNvPr id="29" name="Koppling: böjd 28">
                <a:extLst>
                  <a:ext uri="{FF2B5EF4-FFF2-40B4-BE49-F238E27FC236}">
                    <a16:creationId xmlns:a16="http://schemas.microsoft.com/office/drawing/2014/main" id="{D6346353-B227-61C9-B08C-317FFBE1D8CC}"/>
                  </a:ext>
                </a:extLst>
              </p:cNvPr>
              <p:cNvCxnSpPr>
                <a:cxnSpLocks/>
                <a:endCxn id="28" idx="1"/>
              </p:cNvCxnSpPr>
              <p:nvPr/>
            </p:nvCxnSpPr>
            <p:spPr>
              <a:xfrm flipV="1">
                <a:off x="2616118" y="4256374"/>
                <a:ext cx="922361" cy="267025"/>
              </a:xfrm>
              <a:prstGeom prst="curvedConnector3">
                <a:avLst>
                  <a:gd name="adj1" fmla="val 50000"/>
                </a:avLst>
              </a:prstGeom>
              <a:ln>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30" name="Koppling: böjd 29">
                <a:extLst>
                  <a:ext uri="{FF2B5EF4-FFF2-40B4-BE49-F238E27FC236}">
                    <a16:creationId xmlns:a16="http://schemas.microsoft.com/office/drawing/2014/main" id="{D55F641B-678A-A2B2-5802-8A04D2B73DC1}"/>
                  </a:ext>
                </a:extLst>
              </p:cNvPr>
              <p:cNvCxnSpPr>
                <a:cxnSpLocks/>
                <a:endCxn id="34" idx="1"/>
              </p:cNvCxnSpPr>
              <p:nvPr/>
            </p:nvCxnSpPr>
            <p:spPr>
              <a:xfrm>
                <a:off x="2592003" y="4511947"/>
                <a:ext cx="984030" cy="704887"/>
              </a:xfrm>
              <a:prstGeom prst="curvedConnector3">
                <a:avLst>
                  <a:gd name="adj1" fmla="val 50000"/>
                </a:avLst>
              </a:prstGeom>
              <a:ln>
                <a:solidFill>
                  <a:schemeClr val="tx1"/>
                </a:solidFill>
                <a:prstDash val="dash"/>
                <a:tailEnd type="triangle"/>
              </a:ln>
              <a:effectLst/>
            </p:spPr>
            <p:style>
              <a:lnRef idx="2">
                <a:schemeClr val="accent1"/>
              </a:lnRef>
              <a:fillRef idx="0">
                <a:schemeClr val="accent1"/>
              </a:fillRef>
              <a:effectRef idx="1">
                <a:schemeClr val="accent1"/>
              </a:effectRef>
              <a:fontRef idx="minor">
                <a:schemeClr val="tx1"/>
              </a:fontRef>
            </p:style>
          </p:cxnSp>
          <p:pic>
            <p:nvPicPr>
              <p:cNvPr id="31" name="Bildobjekt 30" descr="En bild som visar text, utomhus, tecken, mörk&#10;&#10;Automatiskt genererad beskrivning">
                <a:extLst>
                  <a:ext uri="{FF2B5EF4-FFF2-40B4-BE49-F238E27FC236}">
                    <a16:creationId xmlns:a16="http://schemas.microsoft.com/office/drawing/2014/main" id="{BBFC6EB1-2075-EEEF-1BE6-441E6BE52F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5045" y="1562565"/>
                <a:ext cx="799728" cy="799728"/>
              </a:xfrm>
              <a:prstGeom prst="rect">
                <a:avLst/>
              </a:prstGeom>
            </p:spPr>
          </p:pic>
          <p:pic>
            <p:nvPicPr>
              <p:cNvPr id="32" name="Bildobjekt 31">
                <a:extLst>
                  <a:ext uri="{FF2B5EF4-FFF2-40B4-BE49-F238E27FC236}">
                    <a16:creationId xmlns:a16="http://schemas.microsoft.com/office/drawing/2014/main" id="{D441DFA1-DCBE-1D74-F3C6-651F645FBF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84459" y="3159067"/>
                <a:ext cx="1561689" cy="1199999"/>
              </a:xfrm>
              <a:prstGeom prst="rect">
                <a:avLst/>
              </a:prstGeom>
            </p:spPr>
          </p:pic>
          <p:pic>
            <p:nvPicPr>
              <p:cNvPr id="33" name="Bildobjekt 32" descr="En bild som visar text, klocka&#10;&#10;Automatiskt genererad beskrivning">
                <a:extLst>
                  <a:ext uri="{FF2B5EF4-FFF2-40B4-BE49-F238E27FC236}">
                    <a16:creationId xmlns:a16="http://schemas.microsoft.com/office/drawing/2014/main" id="{ADC374ED-E868-32E6-73A9-23753ADF6C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67901" y="4259224"/>
                <a:ext cx="789871" cy="789871"/>
              </a:xfrm>
              <a:prstGeom prst="rect">
                <a:avLst/>
              </a:prstGeom>
            </p:spPr>
          </p:pic>
          <p:pic>
            <p:nvPicPr>
              <p:cNvPr id="34" name="Bildobjekt 33" descr="En bild som visar text, klocka&#10;&#10;Automatiskt genererad beskrivning">
                <a:extLst>
                  <a:ext uri="{FF2B5EF4-FFF2-40B4-BE49-F238E27FC236}">
                    <a16:creationId xmlns:a16="http://schemas.microsoft.com/office/drawing/2014/main" id="{66A706C2-E74E-3935-6755-01F48812DAC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76033" y="4821898"/>
                <a:ext cx="789871" cy="789871"/>
              </a:xfrm>
              <a:prstGeom prst="rect">
                <a:avLst/>
              </a:prstGeom>
            </p:spPr>
          </p:pic>
        </p:grpSp>
        <p:grpSp>
          <p:nvGrpSpPr>
            <p:cNvPr id="90" name="Grupp 89">
              <a:extLst>
                <a:ext uri="{FF2B5EF4-FFF2-40B4-BE49-F238E27FC236}">
                  <a16:creationId xmlns:a16="http://schemas.microsoft.com/office/drawing/2014/main" id="{B293D14C-ADFF-3149-DCE5-919CD891CE32}"/>
                </a:ext>
              </a:extLst>
            </p:cNvPr>
            <p:cNvGrpSpPr/>
            <p:nvPr/>
          </p:nvGrpSpPr>
          <p:grpSpPr>
            <a:xfrm>
              <a:off x="8854673" y="4815453"/>
              <a:ext cx="2142517" cy="2042547"/>
              <a:chOff x="8659126" y="1368168"/>
              <a:chExt cx="2780984" cy="2744944"/>
            </a:xfrm>
          </p:grpSpPr>
          <p:sp>
            <p:nvSpPr>
              <p:cNvPr id="82" name="Blockbåge 81">
                <a:extLst>
                  <a:ext uri="{FF2B5EF4-FFF2-40B4-BE49-F238E27FC236}">
                    <a16:creationId xmlns:a16="http://schemas.microsoft.com/office/drawing/2014/main" id="{676749C3-C4CA-CBF2-D6DE-CE46D3C10DC5}"/>
                  </a:ext>
                </a:extLst>
              </p:cNvPr>
              <p:cNvSpPr/>
              <p:nvPr/>
            </p:nvSpPr>
            <p:spPr>
              <a:xfrm>
                <a:off x="8953721" y="2305991"/>
                <a:ext cx="2067320" cy="1807121"/>
              </a:xfrm>
              <a:prstGeom prst="blockArc">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sz="2041" dirty="0">
                  <a:solidFill>
                    <a:schemeClr val="tx1"/>
                  </a:solidFill>
                </a:endParaRPr>
              </a:p>
            </p:txBody>
          </p:sp>
          <p:pic>
            <p:nvPicPr>
              <p:cNvPr id="83" name="Bildobjekt 8" descr="En bild som visar text&#10;&#10;Automatiskt genererad beskrivning">
                <a:extLst>
                  <a:ext uri="{FF2B5EF4-FFF2-40B4-BE49-F238E27FC236}">
                    <a16:creationId xmlns:a16="http://schemas.microsoft.com/office/drawing/2014/main" id="{489F3408-4529-1BCC-4BC9-1A3802B781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46510" y="1368168"/>
                <a:ext cx="928438" cy="928438"/>
              </a:xfrm>
              <a:prstGeom prst="rect">
                <a:avLst/>
              </a:prstGeom>
            </p:spPr>
          </p:pic>
          <p:pic>
            <p:nvPicPr>
              <p:cNvPr id="84" name="Bildobjekt 9">
                <a:extLst>
                  <a:ext uri="{FF2B5EF4-FFF2-40B4-BE49-F238E27FC236}">
                    <a16:creationId xmlns:a16="http://schemas.microsoft.com/office/drawing/2014/main" id="{C8F2F999-8EA8-5481-F426-606D6D82444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59126" y="1457565"/>
                <a:ext cx="1018674" cy="1018674"/>
              </a:xfrm>
              <a:prstGeom prst="rect">
                <a:avLst/>
              </a:prstGeom>
            </p:spPr>
          </p:pic>
          <p:cxnSp>
            <p:nvCxnSpPr>
              <p:cNvPr id="85" name="Rak pilkoppling 84">
                <a:extLst>
                  <a:ext uri="{FF2B5EF4-FFF2-40B4-BE49-F238E27FC236}">
                    <a16:creationId xmlns:a16="http://schemas.microsoft.com/office/drawing/2014/main" id="{B38749B0-CAD6-4ADC-45BC-D0BF85AC3DF9}"/>
                  </a:ext>
                </a:extLst>
              </p:cNvPr>
              <p:cNvCxnSpPr>
                <a:cxnSpLocks/>
              </p:cNvCxnSpPr>
              <p:nvPr/>
            </p:nvCxnSpPr>
            <p:spPr>
              <a:xfrm flipH="1" flipV="1">
                <a:off x="9711178" y="2655286"/>
                <a:ext cx="250677" cy="52622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textruta 85">
                <a:extLst>
                  <a:ext uri="{FF2B5EF4-FFF2-40B4-BE49-F238E27FC236}">
                    <a16:creationId xmlns:a16="http://schemas.microsoft.com/office/drawing/2014/main" id="{BA5C1877-0DF7-91AD-4A3F-70F79F2927C7}"/>
                  </a:ext>
                </a:extLst>
              </p:cNvPr>
              <p:cNvSpPr txBox="1"/>
              <p:nvPr/>
            </p:nvSpPr>
            <p:spPr>
              <a:xfrm>
                <a:off x="9663263" y="2394635"/>
                <a:ext cx="786374" cy="372114"/>
              </a:xfrm>
              <a:prstGeom prst="rect">
                <a:avLst/>
              </a:prstGeom>
              <a:noFill/>
            </p:spPr>
            <p:txBody>
              <a:bodyPr wrap="square" rtlCol="0">
                <a:spAutoFit/>
              </a:bodyPr>
              <a:lstStyle/>
              <a:p>
                <a:r>
                  <a:rPr lang="sv-SE" sz="1199" dirty="0"/>
                  <a:t>50 Hz</a:t>
                </a:r>
              </a:p>
            </p:txBody>
          </p:sp>
          <p:sp>
            <p:nvSpPr>
              <p:cNvPr id="87" name="textruta 86">
                <a:extLst>
                  <a:ext uri="{FF2B5EF4-FFF2-40B4-BE49-F238E27FC236}">
                    <a16:creationId xmlns:a16="http://schemas.microsoft.com/office/drawing/2014/main" id="{30B2F683-053C-9635-5C62-FD86D5E3E4B7}"/>
                  </a:ext>
                </a:extLst>
              </p:cNvPr>
              <p:cNvSpPr txBox="1"/>
              <p:nvPr/>
            </p:nvSpPr>
            <p:spPr>
              <a:xfrm>
                <a:off x="10468398" y="3218774"/>
                <a:ext cx="971712" cy="351431"/>
              </a:xfrm>
              <a:prstGeom prst="rect">
                <a:avLst/>
              </a:prstGeom>
              <a:noFill/>
            </p:spPr>
            <p:txBody>
              <a:bodyPr wrap="square" rtlCol="0">
                <a:spAutoFit/>
              </a:bodyPr>
              <a:lstStyle/>
              <a:p>
                <a:r>
                  <a:rPr lang="sv-SE" sz="1099" dirty="0"/>
                  <a:t>51,5 Hz</a:t>
                </a:r>
              </a:p>
            </p:txBody>
          </p:sp>
          <p:sp>
            <p:nvSpPr>
              <p:cNvPr id="88" name="textruta 87">
                <a:extLst>
                  <a:ext uri="{FF2B5EF4-FFF2-40B4-BE49-F238E27FC236}">
                    <a16:creationId xmlns:a16="http://schemas.microsoft.com/office/drawing/2014/main" id="{F37A38D0-3C77-D566-751D-49AC787674AF}"/>
                  </a:ext>
                </a:extLst>
              </p:cNvPr>
              <p:cNvSpPr txBox="1"/>
              <p:nvPr/>
            </p:nvSpPr>
            <p:spPr>
              <a:xfrm>
                <a:off x="8819648" y="3207895"/>
                <a:ext cx="1005860" cy="351431"/>
              </a:xfrm>
              <a:prstGeom prst="rect">
                <a:avLst/>
              </a:prstGeom>
              <a:noFill/>
            </p:spPr>
            <p:txBody>
              <a:bodyPr wrap="square" rtlCol="0">
                <a:spAutoFit/>
              </a:bodyPr>
              <a:lstStyle/>
              <a:p>
                <a:r>
                  <a:rPr lang="sv-SE" sz="1099" dirty="0"/>
                  <a:t>48,5 Hz</a:t>
                </a:r>
              </a:p>
            </p:txBody>
          </p:sp>
          <p:cxnSp>
            <p:nvCxnSpPr>
              <p:cNvPr id="89" name="Rak pilkoppling 88">
                <a:extLst>
                  <a:ext uri="{FF2B5EF4-FFF2-40B4-BE49-F238E27FC236}">
                    <a16:creationId xmlns:a16="http://schemas.microsoft.com/office/drawing/2014/main" id="{D14D748A-3D6D-063F-C19E-BF5034DF55F1}"/>
                  </a:ext>
                </a:extLst>
              </p:cNvPr>
              <p:cNvCxnSpPr/>
              <p:nvPr/>
            </p:nvCxnSpPr>
            <p:spPr>
              <a:xfrm>
                <a:off x="8819648" y="2182227"/>
                <a:ext cx="2348162" cy="162427"/>
              </a:xfrm>
              <a:prstGeom prst="straightConnector1">
                <a:avLst/>
              </a:prstGeom>
              <a:ln/>
            </p:spPr>
            <p:style>
              <a:lnRef idx="3">
                <a:schemeClr val="accent6"/>
              </a:lnRef>
              <a:fillRef idx="0">
                <a:schemeClr val="accent6"/>
              </a:fillRef>
              <a:effectRef idx="2">
                <a:schemeClr val="accent6"/>
              </a:effectRef>
              <a:fontRef idx="minor">
                <a:schemeClr val="tx1"/>
              </a:fontRef>
            </p:style>
          </p:cxnSp>
        </p:grpSp>
        <p:grpSp>
          <p:nvGrpSpPr>
            <p:cNvPr id="77" name="Group 76">
              <a:extLst>
                <a:ext uri="{FF2B5EF4-FFF2-40B4-BE49-F238E27FC236}">
                  <a16:creationId xmlns:a16="http://schemas.microsoft.com/office/drawing/2014/main" id="{DEF37384-9B05-7CA1-8646-0E528A615AC5}"/>
                </a:ext>
              </a:extLst>
            </p:cNvPr>
            <p:cNvGrpSpPr/>
            <p:nvPr/>
          </p:nvGrpSpPr>
          <p:grpSpPr>
            <a:xfrm>
              <a:off x="805610" y="4712869"/>
              <a:ext cx="2294734" cy="1537534"/>
              <a:chOff x="898658" y="4651114"/>
              <a:chExt cx="2294734" cy="1537534"/>
            </a:xfrm>
          </p:grpSpPr>
          <p:sp>
            <p:nvSpPr>
              <p:cNvPr id="64" name="Frihandsfigur: Form 13">
                <a:extLst>
                  <a:ext uri="{FF2B5EF4-FFF2-40B4-BE49-F238E27FC236}">
                    <a16:creationId xmlns:a16="http://schemas.microsoft.com/office/drawing/2014/main" id="{62386322-7565-940A-B41E-D3E61527F369}"/>
                  </a:ext>
                </a:extLst>
              </p:cNvPr>
              <p:cNvSpPr/>
              <p:nvPr/>
            </p:nvSpPr>
            <p:spPr>
              <a:xfrm>
                <a:off x="999157" y="4833532"/>
                <a:ext cx="2117186" cy="1355116"/>
              </a:xfrm>
              <a:custGeom>
                <a:avLst/>
                <a:gdLst>
                  <a:gd name="connsiteX0" fmla="*/ 19665 w 3106994"/>
                  <a:gd name="connsiteY0" fmla="*/ 1327355 h 1789471"/>
                  <a:gd name="connsiteX1" fmla="*/ 147484 w 3106994"/>
                  <a:gd name="connsiteY1" fmla="*/ 1366684 h 1789471"/>
                  <a:gd name="connsiteX2" fmla="*/ 275303 w 3106994"/>
                  <a:gd name="connsiteY2" fmla="*/ 1425678 h 1789471"/>
                  <a:gd name="connsiteX3" fmla="*/ 403123 w 3106994"/>
                  <a:gd name="connsiteY3" fmla="*/ 1445342 h 1789471"/>
                  <a:gd name="connsiteX4" fmla="*/ 471949 w 3106994"/>
                  <a:gd name="connsiteY4" fmla="*/ 1376516 h 1789471"/>
                  <a:gd name="connsiteX5" fmla="*/ 471949 w 3106994"/>
                  <a:gd name="connsiteY5" fmla="*/ 1376516 h 1789471"/>
                  <a:gd name="connsiteX6" fmla="*/ 580103 w 3106994"/>
                  <a:gd name="connsiteY6" fmla="*/ 1229033 h 1789471"/>
                  <a:gd name="connsiteX7" fmla="*/ 580103 w 3106994"/>
                  <a:gd name="connsiteY7" fmla="*/ 1229033 h 1789471"/>
                  <a:gd name="connsiteX8" fmla="*/ 835742 w 3106994"/>
                  <a:gd name="connsiteY8" fmla="*/ 1219200 h 1789471"/>
                  <a:gd name="connsiteX9" fmla="*/ 875071 w 3106994"/>
                  <a:gd name="connsiteY9" fmla="*/ 1209368 h 1789471"/>
                  <a:gd name="connsiteX10" fmla="*/ 924232 w 3106994"/>
                  <a:gd name="connsiteY10" fmla="*/ 176981 h 1789471"/>
                  <a:gd name="connsiteX11" fmla="*/ 1042219 w 3106994"/>
                  <a:gd name="connsiteY11" fmla="*/ 1179871 h 1789471"/>
                  <a:gd name="connsiteX12" fmla="*/ 1150374 w 3106994"/>
                  <a:gd name="connsiteY12" fmla="*/ 1101213 h 1789471"/>
                  <a:gd name="connsiteX13" fmla="*/ 1238865 w 3106994"/>
                  <a:gd name="connsiteY13" fmla="*/ 1032387 h 1789471"/>
                  <a:gd name="connsiteX14" fmla="*/ 1337187 w 3106994"/>
                  <a:gd name="connsiteY14" fmla="*/ 1052052 h 1789471"/>
                  <a:gd name="connsiteX15" fmla="*/ 1474839 w 3106994"/>
                  <a:gd name="connsiteY15" fmla="*/ 1071716 h 1789471"/>
                  <a:gd name="connsiteX16" fmla="*/ 1533832 w 3106994"/>
                  <a:gd name="connsiteY16" fmla="*/ 993058 h 1789471"/>
                  <a:gd name="connsiteX17" fmla="*/ 1553497 w 3106994"/>
                  <a:gd name="connsiteY17" fmla="*/ 0 h 1789471"/>
                  <a:gd name="connsiteX18" fmla="*/ 1651819 w 3106994"/>
                  <a:gd name="connsiteY18" fmla="*/ 993058 h 1789471"/>
                  <a:gd name="connsiteX19" fmla="*/ 1759974 w 3106994"/>
                  <a:gd name="connsiteY19" fmla="*/ 963562 h 1789471"/>
                  <a:gd name="connsiteX20" fmla="*/ 1897626 w 3106994"/>
                  <a:gd name="connsiteY20" fmla="*/ 1022555 h 1789471"/>
                  <a:gd name="connsiteX21" fmla="*/ 2025445 w 3106994"/>
                  <a:gd name="connsiteY21" fmla="*/ 1130710 h 1789471"/>
                  <a:gd name="connsiteX22" fmla="*/ 2064774 w 3106994"/>
                  <a:gd name="connsiteY22" fmla="*/ 550607 h 1789471"/>
                  <a:gd name="connsiteX23" fmla="*/ 2143432 w 3106994"/>
                  <a:gd name="connsiteY23" fmla="*/ 1111046 h 1789471"/>
                  <a:gd name="connsiteX24" fmla="*/ 2222090 w 3106994"/>
                  <a:gd name="connsiteY24" fmla="*/ 993058 h 1789471"/>
                  <a:gd name="connsiteX25" fmla="*/ 2399071 w 3106994"/>
                  <a:gd name="connsiteY25" fmla="*/ 963562 h 1789471"/>
                  <a:gd name="connsiteX26" fmla="*/ 2635045 w 3106994"/>
                  <a:gd name="connsiteY26" fmla="*/ 1022555 h 1789471"/>
                  <a:gd name="connsiteX27" fmla="*/ 2762865 w 3106994"/>
                  <a:gd name="connsiteY27" fmla="*/ 1042220 h 1789471"/>
                  <a:gd name="connsiteX28" fmla="*/ 2890684 w 3106994"/>
                  <a:gd name="connsiteY28" fmla="*/ 1199536 h 1789471"/>
                  <a:gd name="connsiteX29" fmla="*/ 3018503 w 3106994"/>
                  <a:gd name="connsiteY29" fmla="*/ 1494504 h 1789471"/>
                  <a:gd name="connsiteX30" fmla="*/ 3106994 w 3106994"/>
                  <a:gd name="connsiteY30" fmla="*/ 1779639 h 1789471"/>
                  <a:gd name="connsiteX31" fmla="*/ 0 w 3106994"/>
                  <a:gd name="connsiteY31" fmla="*/ 1789471 h 1789471"/>
                  <a:gd name="connsiteX32" fmla="*/ 19665 w 3106994"/>
                  <a:gd name="connsiteY32" fmla="*/ 1327355 h 178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06994" h="1789471">
                    <a:moveTo>
                      <a:pt x="19665" y="1327355"/>
                    </a:moveTo>
                    <a:lnTo>
                      <a:pt x="147484" y="1366684"/>
                    </a:lnTo>
                    <a:lnTo>
                      <a:pt x="275303" y="1425678"/>
                    </a:lnTo>
                    <a:lnTo>
                      <a:pt x="403123" y="1445342"/>
                    </a:lnTo>
                    <a:lnTo>
                      <a:pt x="471949" y="1376516"/>
                    </a:lnTo>
                    <a:lnTo>
                      <a:pt x="471949" y="1376516"/>
                    </a:lnTo>
                    <a:lnTo>
                      <a:pt x="580103" y="1229033"/>
                    </a:lnTo>
                    <a:lnTo>
                      <a:pt x="580103" y="1229033"/>
                    </a:lnTo>
                    <a:lnTo>
                      <a:pt x="835742" y="1219200"/>
                    </a:lnTo>
                    <a:lnTo>
                      <a:pt x="875071" y="1209368"/>
                    </a:lnTo>
                    <a:lnTo>
                      <a:pt x="924232" y="176981"/>
                    </a:lnTo>
                    <a:lnTo>
                      <a:pt x="1042219" y="1179871"/>
                    </a:lnTo>
                    <a:lnTo>
                      <a:pt x="1150374" y="1101213"/>
                    </a:lnTo>
                    <a:lnTo>
                      <a:pt x="1238865" y="1032387"/>
                    </a:lnTo>
                    <a:lnTo>
                      <a:pt x="1337187" y="1052052"/>
                    </a:lnTo>
                    <a:lnTo>
                      <a:pt x="1474839" y="1071716"/>
                    </a:lnTo>
                    <a:lnTo>
                      <a:pt x="1533832" y="993058"/>
                    </a:lnTo>
                    <a:lnTo>
                      <a:pt x="1553497" y="0"/>
                    </a:lnTo>
                    <a:lnTo>
                      <a:pt x="1651819" y="993058"/>
                    </a:lnTo>
                    <a:lnTo>
                      <a:pt x="1759974" y="963562"/>
                    </a:lnTo>
                    <a:lnTo>
                      <a:pt x="1897626" y="1022555"/>
                    </a:lnTo>
                    <a:lnTo>
                      <a:pt x="2025445" y="1130710"/>
                    </a:lnTo>
                    <a:lnTo>
                      <a:pt x="2064774" y="550607"/>
                    </a:lnTo>
                    <a:lnTo>
                      <a:pt x="2143432" y="1111046"/>
                    </a:lnTo>
                    <a:lnTo>
                      <a:pt x="2222090" y="993058"/>
                    </a:lnTo>
                    <a:lnTo>
                      <a:pt x="2399071" y="963562"/>
                    </a:lnTo>
                    <a:lnTo>
                      <a:pt x="2635045" y="1022555"/>
                    </a:lnTo>
                    <a:lnTo>
                      <a:pt x="2762865" y="1042220"/>
                    </a:lnTo>
                    <a:lnTo>
                      <a:pt x="2890684" y="1199536"/>
                    </a:lnTo>
                    <a:lnTo>
                      <a:pt x="3018503" y="1494504"/>
                    </a:lnTo>
                    <a:lnTo>
                      <a:pt x="3106994" y="1779639"/>
                    </a:lnTo>
                    <a:lnTo>
                      <a:pt x="0" y="1789471"/>
                    </a:lnTo>
                    <a:lnTo>
                      <a:pt x="19665" y="132735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041"/>
              </a:p>
            </p:txBody>
          </p:sp>
          <p:cxnSp>
            <p:nvCxnSpPr>
              <p:cNvPr id="65" name="Rak pilkoppling 14">
                <a:extLst>
                  <a:ext uri="{FF2B5EF4-FFF2-40B4-BE49-F238E27FC236}">
                    <a16:creationId xmlns:a16="http://schemas.microsoft.com/office/drawing/2014/main" id="{D0080283-7C7F-15FF-9AA7-7564CE52A95F}"/>
                  </a:ext>
                </a:extLst>
              </p:cNvPr>
              <p:cNvCxnSpPr>
                <a:cxnSpLocks/>
              </p:cNvCxnSpPr>
              <p:nvPr/>
            </p:nvCxnSpPr>
            <p:spPr>
              <a:xfrm flipV="1">
                <a:off x="1002507" y="4651114"/>
                <a:ext cx="0" cy="153381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Rak pilkoppling 15">
                <a:extLst>
                  <a:ext uri="{FF2B5EF4-FFF2-40B4-BE49-F238E27FC236}">
                    <a16:creationId xmlns:a16="http://schemas.microsoft.com/office/drawing/2014/main" id="{706CE8F5-AE42-2B88-9409-E0363DA7ADEC}"/>
                  </a:ext>
                </a:extLst>
              </p:cNvPr>
              <p:cNvCxnSpPr>
                <a:cxnSpLocks/>
              </p:cNvCxnSpPr>
              <p:nvPr/>
            </p:nvCxnSpPr>
            <p:spPr>
              <a:xfrm>
                <a:off x="1002507" y="6184926"/>
                <a:ext cx="219088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Rectangle 66">
                <a:extLst>
                  <a:ext uri="{FF2B5EF4-FFF2-40B4-BE49-F238E27FC236}">
                    <a16:creationId xmlns:a16="http://schemas.microsoft.com/office/drawing/2014/main" id="{61A130CC-AC89-18C0-2334-4B989702E6C2}"/>
                  </a:ext>
                </a:extLst>
              </p:cNvPr>
              <p:cNvSpPr/>
              <p:nvPr/>
            </p:nvSpPr>
            <p:spPr bwMode="auto">
              <a:xfrm>
                <a:off x="2335988" y="5024915"/>
                <a:ext cx="137890" cy="528779"/>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68" name="Rectangle 67">
                <a:extLst>
                  <a:ext uri="{FF2B5EF4-FFF2-40B4-BE49-F238E27FC236}">
                    <a16:creationId xmlns:a16="http://schemas.microsoft.com/office/drawing/2014/main" id="{A996B9B5-1BCB-B2FB-205F-D81F5108BDB5}"/>
                  </a:ext>
                </a:extLst>
              </p:cNvPr>
              <p:cNvSpPr/>
              <p:nvPr/>
            </p:nvSpPr>
            <p:spPr bwMode="auto">
              <a:xfrm>
                <a:off x="2009717" y="4815454"/>
                <a:ext cx="137890" cy="731744"/>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69" name="Rectangle 68">
                <a:extLst>
                  <a:ext uri="{FF2B5EF4-FFF2-40B4-BE49-F238E27FC236}">
                    <a16:creationId xmlns:a16="http://schemas.microsoft.com/office/drawing/2014/main" id="{1A8A6E76-BD3A-A212-F2B1-A2565E94604D}"/>
                  </a:ext>
                </a:extLst>
              </p:cNvPr>
              <p:cNvSpPr/>
              <p:nvPr/>
            </p:nvSpPr>
            <p:spPr bwMode="auto">
              <a:xfrm>
                <a:off x="1570214" y="4821950"/>
                <a:ext cx="137890" cy="731744"/>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cxnSp>
            <p:nvCxnSpPr>
              <p:cNvPr id="70" name="Rak koppling 16">
                <a:extLst>
                  <a:ext uri="{FF2B5EF4-FFF2-40B4-BE49-F238E27FC236}">
                    <a16:creationId xmlns:a16="http://schemas.microsoft.com/office/drawing/2014/main" id="{071F6391-DC9D-28EF-F49E-27EC85D51542}"/>
                  </a:ext>
                </a:extLst>
              </p:cNvPr>
              <p:cNvCxnSpPr>
                <a:cxnSpLocks/>
              </p:cNvCxnSpPr>
              <p:nvPr/>
            </p:nvCxnSpPr>
            <p:spPr>
              <a:xfrm>
                <a:off x="898658" y="5537149"/>
                <a:ext cx="2237785"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08B1EF2F-9ED2-7039-68A2-7436A96F4F51}"/>
                  </a:ext>
                </a:extLst>
              </p:cNvPr>
              <p:cNvSpPr/>
              <p:nvPr/>
            </p:nvSpPr>
            <p:spPr bwMode="auto">
              <a:xfrm>
                <a:off x="1655297" y="5553592"/>
                <a:ext cx="153305" cy="232517"/>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74" name="Rectangle 73">
                <a:extLst>
                  <a:ext uri="{FF2B5EF4-FFF2-40B4-BE49-F238E27FC236}">
                    <a16:creationId xmlns:a16="http://schemas.microsoft.com/office/drawing/2014/main" id="{EAF8EF36-ACEB-296F-8A2A-356B1E73C913}"/>
                  </a:ext>
                </a:extLst>
              </p:cNvPr>
              <p:cNvSpPr/>
              <p:nvPr/>
            </p:nvSpPr>
            <p:spPr bwMode="auto">
              <a:xfrm flipH="1">
                <a:off x="2108484" y="5553694"/>
                <a:ext cx="167326" cy="232517"/>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76" name="Rectangle 75">
                <a:extLst>
                  <a:ext uri="{FF2B5EF4-FFF2-40B4-BE49-F238E27FC236}">
                    <a16:creationId xmlns:a16="http://schemas.microsoft.com/office/drawing/2014/main" id="{694B081E-02D5-F4AD-02BF-78C59DACE076}"/>
                  </a:ext>
                </a:extLst>
              </p:cNvPr>
              <p:cNvSpPr/>
              <p:nvPr/>
            </p:nvSpPr>
            <p:spPr bwMode="auto">
              <a:xfrm flipH="1">
                <a:off x="2440209" y="5557864"/>
                <a:ext cx="194375" cy="232517"/>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grpSp>
        <p:grpSp>
          <p:nvGrpSpPr>
            <p:cNvPr id="126" name="Group 125">
              <a:extLst>
                <a:ext uri="{FF2B5EF4-FFF2-40B4-BE49-F238E27FC236}">
                  <a16:creationId xmlns:a16="http://schemas.microsoft.com/office/drawing/2014/main" id="{B4D8B815-5C5B-5FC9-13A0-5D06D7CC65B4}"/>
                </a:ext>
              </a:extLst>
            </p:cNvPr>
            <p:cNvGrpSpPr/>
            <p:nvPr/>
          </p:nvGrpSpPr>
          <p:grpSpPr>
            <a:xfrm>
              <a:off x="8594036" y="1479288"/>
              <a:ext cx="2461977" cy="1537534"/>
              <a:chOff x="8135685" y="1504640"/>
              <a:chExt cx="2461977" cy="1537534"/>
            </a:xfrm>
          </p:grpSpPr>
          <p:sp>
            <p:nvSpPr>
              <p:cNvPr id="115" name="Rectangle 114">
                <a:extLst>
                  <a:ext uri="{FF2B5EF4-FFF2-40B4-BE49-F238E27FC236}">
                    <a16:creationId xmlns:a16="http://schemas.microsoft.com/office/drawing/2014/main" id="{42686D61-FFCA-1157-6440-5C6CD05BE27C}"/>
                  </a:ext>
                </a:extLst>
              </p:cNvPr>
              <p:cNvSpPr/>
              <p:nvPr/>
            </p:nvSpPr>
            <p:spPr bwMode="auto">
              <a:xfrm>
                <a:off x="10102264" y="2424912"/>
                <a:ext cx="495398" cy="613540"/>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116" name="Frihandsfigur: Form 13">
                <a:extLst>
                  <a:ext uri="{FF2B5EF4-FFF2-40B4-BE49-F238E27FC236}">
                    <a16:creationId xmlns:a16="http://schemas.microsoft.com/office/drawing/2014/main" id="{28D533D7-2294-BA0B-B4F7-7A2BB8850AC6}"/>
                  </a:ext>
                </a:extLst>
              </p:cNvPr>
              <p:cNvSpPr/>
              <p:nvPr/>
            </p:nvSpPr>
            <p:spPr>
              <a:xfrm>
                <a:off x="8236184" y="1687058"/>
                <a:ext cx="2117186" cy="1355116"/>
              </a:xfrm>
              <a:custGeom>
                <a:avLst/>
                <a:gdLst>
                  <a:gd name="connsiteX0" fmla="*/ 19665 w 3106994"/>
                  <a:gd name="connsiteY0" fmla="*/ 1327355 h 1789471"/>
                  <a:gd name="connsiteX1" fmla="*/ 147484 w 3106994"/>
                  <a:gd name="connsiteY1" fmla="*/ 1366684 h 1789471"/>
                  <a:gd name="connsiteX2" fmla="*/ 275303 w 3106994"/>
                  <a:gd name="connsiteY2" fmla="*/ 1425678 h 1789471"/>
                  <a:gd name="connsiteX3" fmla="*/ 403123 w 3106994"/>
                  <a:gd name="connsiteY3" fmla="*/ 1445342 h 1789471"/>
                  <a:gd name="connsiteX4" fmla="*/ 471949 w 3106994"/>
                  <a:gd name="connsiteY4" fmla="*/ 1376516 h 1789471"/>
                  <a:gd name="connsiteX5" fmla="*/ 471949 w 3106994"/>
                  <a:gd name="connsiteY5" fmla="*/ 1376516 h 1789471"/>
                  <a:gd name="connsiteX6" fmla="*/ 580103 w 3106994"/>
                  <a:gd name="connsiteY6" fmla="*/ 1229033 h 1789471"/>
                  <a:gd name="connsiteX7" fmla="*/ 580103 w 3106994"/>
                  <a:gd name="connsiteY7" fmla="*/ 1229033 h 1789471"/>
                  <a:gd name="connsiteX8" fmla="*/ 835742 w 3106994"/>
                  <a:gd name="connsiteY8" fmla="*/ 1219200 h 1789471"/>
                  <a:gd name="connsiteX9" fmla="*/ 875071 w 3106994"/>
                  <a:gd name="connsiteY9" fmla="*/ 1209368 h 1789471"/>
                  <a:gd name="connsiteX10" fmla="*/ 924232 w 3106994"/>
                  <a:gd name="connsiteY10" fmla="*/ 176981 h 1789471"/>
                  <a:gd name="connsiteX11" fmla="*/ 1042219 w 3106994"/>
                  <a:gd name="connsiteY11" fmla="*/ 1179871 h 1789471"/>
                  <a:gd name="connsiteX12" fmla="*/ 1150374 w 3106994"/>
                  <a:gd name="connsiteY12" fmla="*/ 1101213 h 1789471"/>
                  <a:gd name="connsiteX13" fmla="*/ 1238865 w 3106994"/>
                  <a:gd name="connsiteY13" fmla="*/ 1032387 h 1789471"/>
                  <a:gd name="connsiteX14" fmla="*/ 1337187 w 3106994"/>
                  <a:gd name="connsiteY14" fmla="*/ 1052052 h 1789471"/>
                  <a:gd name="connsiteX15" fmla="*/ 1474839 w 3106994"/>
                  <a:gd name="connsiteY15" fmla="*/ 1071716 h 1789471"/>
                  <a:gd name="connsiteX16" fmla="*/ 1533832 w 3106994"/>
                  <a:gd name="connsiteY16" fmla="*/ 993058 h 1789471"/>
                  <a:gd name="connsiteX17" fmla="*/ 1553497 w 3106994"/>
                  <a:gd name="connsiteY17" fmla="*/ 0 h 1789471"/>
                  <a:gd name="connsiteX18" fmla="*/ 1651819 w 3106994"/>
                  <a:gd name="connsiteY18" fmla="*/ 993058 h 1789471"/>
                  <a:gd name="connsiteX19" fmla="*/ 1759974 w 3106994"/>
                  <a:gd name="connsiteY19" fmla="*/ 963562 h 1789471"/>
                  <a:gd name="connsiteX20" fmla="*/ 1897626 w 3106994"/>
                  <a:gd name="connsiteY20" fmla="*/ 1022555 h 1789471"/>
                  <a:gd name="connsiteX21" fmla="*/ 2025445 w 3106994"/>
                  <a:gd name="connsiteY21" fmla="*/ 1130710 h 1789471"/>
                  <a:gd name="connsiteX22" fmla="*/ 2064774 w 3106994"/>
                  <a:gd name="connsiteY22" fmla="*/ 550607 h 1789471"/>
                  <a:gd name="connsiteX23" fmla="*/ 2143432 w 3106994"/>
                  <a:gd name="connsiteY23" fmla="*/ 1111046 h 1789471"/>
                  <a:gd name="connsiteX24" fmla="*/ 2222090 w 3106994"/>
                  <a:gd name="connsiteY24" fmla="*/ 993058 h 1789471"/>
                  <a:gd name="connsiteX25" fmla="*/ 2399071 w 3106994"/>
                  <a:gd name="connsiteY25" fmla="*/ 963562 h 1789471"/>
                  <a:gd name="connsiteX26" fmla="*/ 2635045 w 3106994"/>
                  <a:gd name="connsiteY26" fmla="*/ 1022555 h 1789471"/>
                  <a:gd name="connsiteX27" fmla="*/ 2762865 w 3106994"/>
                  <a:gd name="connsiteY27" fmla="*/ 1042220 h 1789471"/>
                  <a:gd name="connsiteX28" fmla="*/ 2890684 w 3106994"/>
                  <a:gd name="connsiteY28" fmla="*/ 1199536 h 1789471"/>
                  <a:gd name="connsiteX29" fmla="*/ 3018503 w 3106994"/>
                  <a:gd name="connsiteY29" fmla="*/ 1494504 h 1789471"/>
                  <a:gd name="connsiteX30" fmla="*/ 3106994 w 3106994"/>
                  <a:gd name="connsiteY30" fmla="*/ 1779639 h 1789471"/>
                  <a:gd name="connsiteX31" fmla="*/ 0 w 3106994"/>
                  <a:gd name="connsiteY31" fmla="*/ 1789471 h 1789471"/>
                  <a:gd name="connsiteX32" fmla="*/ 19665 w 3106994"/>
                  <a:gd name="connsiteY32" fmla="*/ 1327355 h 178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06994" h="1789471">
                    <a:moveTo>
                      <a:pt x="19665" y="1327355"/>
                    </a:moveTo>
                    <a:lnTo>
                      <a:pt x="147484" y="1366684"/>
                    </a:lnTo>
                    <a:lnTo>
                      <a:pt x="275303" y="1425678"/>
                    </a:lnTo>
                    <a:lnTo>
                      <a:pt x="403123" y="1445342"/>
                    </a:lnTo>
                    <a:lnTo>
                      <a:pt x="471949" y="1376516"/>
                    </a:lnTo>
                    <a:lnTo>
                      <a:pt x="471949" y="1376516"/>
                    </a:lnTo>
                    <a:lnTo>
                      <a:pt x="580103" y="1229033"/>
                    </a:lnTo>
                    <a:lnTo>
                      <a:pt x="580103" y="1229033"/>
                    </a:lnTo>
                    <a:lnTo>
                      <a:pt x="835742" y="1219200"/>
                    </a:lnTo>
                    <a:lnTo>
                      <a:pt x="875071" y="1209368"/>
                    </a:lnTo>
                    <a:lnTo>
                      <a:pt x="924232" y="176981"/>
                    </a:lnTo>
                    <a:lnTo>
                      <a:pt x="1042219" y="1179871"/>
                    </a:lnTo>
                    <a:lnTo>
                      <a:pt x="1150374" y="1101213"/>
                    </a:lnTo>
                    <a:lnTo>
                      <a:pt x="1238865" y="1032387"/>
                    </a:lnTo>
                    <a:lnTo>
                      <a:pt x="1337187" y="1052052"/>
                    </a:lnTo>
                    <a:lnTo>
                      <a:pt x="1474839" y="1071716"/>
                    </a:lnTo>
                    <a:lnTo>
                      <a:pt x="1533832" y="993058"/>
                    </a:lnTo>
                    <a:lnTo>
                      <a:pt x="1553497" y="0"/>
                    </a:lnTo>
                    <a:lnTo>
                      <a:pt x="1651819" y="993058"/>
                    </a:lnTo>
                    <a:lnTo>
                      <a:pt x="1759974" y="963562"/>
                    </a:lnTo>
                    <a:lnTo>
                      <a:pt x="1897626" y="1022555"/>
                    </a:lnTo>
                    <a:lnTo>
                      <a:pt x="2025445" y="1130710"/>
                    </a:lnTo>
                    <a:lnTo>
                      <a:pt x="2064774" y="550607"/>
                    </a:lnTo>
                    <a:lnTo>
                      <a:pt x="2143432" y="1111046"/>
                    </a:lnTo>
                    <a:lnTo>
                      <a:pt x="2222090" y="993058"/>
                    </a:lnTo>
                    <a:lnTo>
                      <a:pt x="2399071" y="963562"/>
                    </a:lnTo>
                    <a:lnTo>
                      <a:pt x="2635045" y="1022555"/>
                    </a:lnTo>
                    <a:lnTo>
                      <a:pt x="2762865" y="1042220"/>
                    </a:lnTo>
                    <a:lnTo>
                      <a:pt x="2890684" y="1199536"/>
                    </a:lnTo>
                    <a:lnTo>
                      <a:pt x="3018503" y="1494504"/>
                    </a:lnTo>
                    <a:lnTo>
                      <a:pt x="3106994" y="1779639"/>
                    </a:lnTo>
                    <a:lnTo>
                      <a:pt x="0" y="1789471"/>
                    </a:lnTo>
                    <a:lnTo>
                      <a:pt x="19665" y="132735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041"/>
              </a:p>
            </p:txBody>
          </p:sp>
          <p:cxnSp>
            <p:nvCxnSpPr>
              <p:cNvPr id="117" name="Rak pilkoppling 14">
                <a:extLst>
                  <a:ext uri="{FF2B5EF4-FFF2-40B4-BE49-F238E27FC236}">
                    <a16:creationId xmlns:a16="http://schemas.microsoft.com/office/drawing/2014/main" id="{66CA40C1-6D47-2C45-85C1-4F374EB8AAC2}"/>
                  </a:ext>
                </a:extLst>
              </p:cNvPr>
              <p:cNvCxnSpPr>
                <a:cxnSpLocks/>
              </p:cNvCxnSpPr>
              <p:nvPr/>
            </p:nvCxnSpPr>
            <p:spPr>
              <a:xfrm flipV="1">
                <a:off x="8239534" y="1504640"/>
                <a:ext cx="0" cy="153381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Rak pilkoppling 15">
                <a:extLst>
                  <a:ext uri="{FF2B5EF4-FFF2-40B4-BE49-F238E27FC236}">
                    <a16:creationId xmlns:a16="http://schemas.microsoft.com/office/drawing/2014/main" id="{9759BD4B-962F-5FAD-9D46-69F70108911A}"/>
                  </a:ext>
                </a:extLst>
              </p:cNvPr>
              <p:cNvCxnSpPr>
                <a:cxnSpLocks/>
              </p:cNvCxnSpPr>
              <p:nvPr/>
            </p:nvCxnSpPr>
            <p:spPr>
              <a:xfrm>
                <a:off x="8239534" y="3038452"/>
                <a:ext cx="219088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9" name="Rectangle 118">
                <a:extLst>
                  <a:ext uri="{FF2B5EF4-FFF2-40B4-BE49-F238E27FC236}">
                    <a16:creationId xmlns:a16="http://schemas.microsoft.com/office/drawing/2014/main" id="{C65D711E-AE71-5E7D-13D8-40C477F9274F}"/>
                  </a:ext>
                </a:extLst>
              </p:cNvPr>
              <p:cNvSpPr/>
              <p:nvPr/>
            </p:nvSpPr>
            <p:spPr bwMode="auto">
              <a:xfrm>
                <a:off x="9573015" y="1878441"/>
                <a:ext cx="137890" cy="528779"/>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120" name="Rectangle 119">
                <a:extLst>
                  <a:ext uri="{FF2B5EF4-FFF2-40B4-BE49-F238E27FC236}">
                    <a16:creationId xmlns:a16="http://schemas.microsoft.com/office/drawing/2014/main" id="{230F9670-86A1-A774-1B70-28A29D058523}"/>
                  </a:ext>
                </a:extLst>
              </p:cNvPr>
              <p:cNvSpPr/>
              <p:nvPr/>
            </p:nvSpPr>
            <p:spPr bwMode="auto">
              <a:xfrm>
                <a:off x="9246744" y="1668980"/>
                <a:ext cx="137890" cy="731744"/>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121" name="Rectangle 120">
                <a:extLst>
                  <a:ext uri="{FF2B5EF4-FFF2-40B4-BE49-F238E27FC236}">
                    <a16:creationId xmlns:a16="http://schemas.microsoft.com/office/drawing/2014/main" id="{EC122244-71DB-3FD6-0995-A19DFDB35FB6}"/>
                  </a:ext>
                </a:extLst>
              </p:cNvPr>
              <p:cNvSpPr/>
              <p:nvPr/>
            </p:nvSpPr>
            <p:spPr bwMode="auto">
              <a:xfrm>
                <a:off x="8724330" y="1688219"/>
                <a:ext cx="312625" cy="1333719"/>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cxnSp>
            <p:nvCxnSpPr>
              <p:cNvPr id="122" name="Rak koppling 16">
                <a:extLst>
                  <a:ext uri="{FF2B5EF4-FFF2-40B4-BE49-F238E27FC236}">
                    <a16:creationId xmlns:a16="http://schemas.microsoft.com/office/drawing/2014/main" id="{FEEA8F28-58F5-BD54-2E7F-04D740DE9C03}"/>
                  </a:ext>
                </a:extLst>
              </p:cNvPr>
              <p:cNvCxnSpPr>
                <a:cxnSpLocks/>
              </p:cNvCxnSpPr>
              <p:nvPr/>
            </p:nvCxnSpPr>
            <p:spPr>
              <a:xfrm>
                <a:off x="8135685" y="2390675"/>
                <a:ext cx="2237785"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DFC8352C-8765-D3A3-DC16-DF5F17C61048}"/>
                  </a:ext>
                </a:extLst>
              </p:cNvPr>
              <p:cNvSpPr/>
              <p:nvPr/>
            </p:nvSpPr>
            <p:spPr bwMode="auto">
              <a:xfrm flipH="1">
                <a:off x="9057062" y="2400724"/>
                <a:ext cx="111974" cy="232517"/>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124" name="Rectangle 123">
                <a:extLst>
                  <a:ext uri="{FF2B5EF4-FFF2-40B4-BE49-F238E27FC236}">
                    <a16:creationId xmlns:a16="http://schemas.microsoft.com/office/drawing/2014/main" id="{C4BCB739-CB9C-A1FD-63A4-CCE8904FA5BA}"/>
                  </a:ext>
                </a:extLst>
              </p:cNvPr>
              <p:cNvSpPr/>
              <p:nvPr/>
            </p:nvSpPr>
            <p:spPr bwMode="auto">
              <a:xfrm flipH="1">
                <a:off x="9483365" y="2403728"/>
                <a:ext cx="227539" cy="232517"/>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grpSp>
        <p:grpSp>
          <p:nvGrpSpPr>
            <p:cNvPr id="127" name="Group 126">
              <a:extLst>
                <a:ext uri="{FF2B5EF4-FFF2-40B4-BE49-F238E27FC236}">
                  <a16:creationId xmlns:a16="http://schemas.microsoft.com/office/drawing/2014/main" id="{04B76DCF-EEE6-8621-99B9-F511C7029D39}"/>
                </a:ext>
              </a:extLst>
            </p:cNvPr>
            <p:cNvGrpSpPr/>
            <p:nvPr/>
          </p:nvGrpSpPr>
          <p:grpSpPr>
            <a:xfrm>
              <a:off x="4742254" y="1475586"/>
              <a:ext cx="2294734" cy="1537534"/>
              <a:chOff x="5030870" y="1511559"/>
              <a:chExt cx="2294734" cy="1537534"/>
            </a:xfrm>
          </p:grpSpPr>
          <p:grpSp>
            <p:nvGrpSpPr>
              <p:cNvPr id="78" name="Group 77">
                <a:extLst>
                  <a:ext uri="{FF2B5EF4-FFF2-40B4-BE49-F238E27FC236}">
                    <a16:creationId xmlns:a16="http://schemas.microsoft.com/office/drawing/2014/main" id="{76585BF6-7064-413E-663B-4217B95367DE}"/>
                  </a:ext>
                </a:extLst>
              </p:cNvPr>
              <p:cNvGrpSpPr/>
              <p:nvPr/>
            </p:nvGrpSpPr>
            <p:grpSpPr>
              <a:xfrm>
                <a:off x="5030870" y="1511559"/>
                <a:ext cx="2294734" cy="1537534"/>
                <a:chOff x="4871799" y="1281251"/>
                <a:chExt cx="2294734" cy="1537534"/>
              </a:xfrm>
            </p:grpSpPr>
            <p:sp>
              <p:nvSpPr>
                <p:cNvPr id="36" name="Frihandsfigur: Form 13">
                  <a:extLst>
                    <a:ext uri="{FF2B5EF4-FFF2-40B4-BE49-F238E27FC236}">
                      <a16:creationId xmlns:a16="http://schemas.microsoft.com/office/drawing/2014/main" id="{33EEE2CC-2265-CBAA-4697-2E23CCEE2740}"/>
                    </a:ext>
                  </a:extLst>
                </p:cNvPr>
                <p:cNvSpPr/>
                <p:nvPr/>
              </p:nvSpPr>
              <p:spPr>
                <a:xfrm>
                  <a:off x="4972298" y="1463669"/>
                  <a:ext cx="2117186" cy="1355116"/>
                </a:xfrm>
                <a:custGeom>
                  <a:avLst/>
                  <a:gdLst>
                    <a:gd name="connsiteX0" fmla="*/ 19665 w 3106994"/>
                    <a:gd name="connsiteY0" fmla="*/ 1327355 h 1789471"/>
                    <a:gd name="connsiteX1" fmla="*/ 147484 w 3106994"/>
                    <a:gd name="connsiteY1" fmla="*/ 1366684 h 1789471"/>
                    <a:gd name="connsiteX2" fmla="*/ 275303 w 3106994"/>
                    <a:gd name="connsiteY2" fmla="*/ 1425678 h 1789471"/>
                    <a:gd name="connsiteX3" fmla="*/ 403123 w 3106994"/>
                    <a:gd name="connsiteY3" fmla="*/ 1445342 h 1789471"/>
                    <a:gd name="connsiteX4" fmla="*/ 471949 w 3106994"/>
                    <a:gd name="connsiteY4" fmla="*/ 1376516 h 1789471"/>
                    <a:gd name="connsiteX5" fmla="*/ 471949 w 3106994"/>
                    <a:gd name="connsiteY5" fmla="*/ 1376516 h 1789471"/>
                    <a:gd name="connsiteX6" fmla="*/ 580103 w 3106994"/>
                    <a:gd name="connsiteY6" fmla="*/ 1229033 h 1789471"/>
                    <a:gd name="connsiteX7" fmla="*/ 580103 w 3106994"/>
                    <a:gd name="connsiteY7" fmla="*/ 1229033 h 1789471"/>
                    <a:gd name="connsiteX8" fmla="*/ 835742 w 3106994"/>
                    <a:gd name="connsiteY8" fmla="*/ 1219200 h 1789471"/>
                    <a:gd name="connsiteX9" fmla="*/ 875071 w 3106994"/>
                    <a:gd name="connsiteY9" fmla="*/ 1209368 h 1789471"/>
                    <a:gd name="connsiteX10" fmla="*/ 924232 w 3106994"/>
                    <a:gd name="connsiteY10" fmla="*/ 176981 h 1789471"/>
                    <a:gd name="connsiteX11" fmla="*/ 1042219 w 3106994"/>
                    <a:gd name="connsiteY11" fmla="*/ 1179871 h 1789471"/>
                    <a:gd name="connsiteX12" fmla="*/ 1150374 w 3106994"/>
                    <a:gd name="connsiteY12" fmla="*/ 1101213 h 1789471"/>
                    <a:gd name="connsiteX13" fmla="*/ 1238865 w 3106994"/>
                    <a:gd name="connsiteY13" fmla="*/ 1032387 h 1789471"/>
                    <a:gd name="connsiteX14" fmla="*/ 1337187 w 3106994"/>
                    <a:gd name="connsiteY14" fmla="*/ 1052052 h 1789471"/>
                    <a:gd name="connsiteX15" fmla="*/ 1474839 w 3106994"/>
                    <a:gd name="connsiteY15" fmla="*/ 1071716 h 1789471"/>
                    <a:gd name="connsiteX16" fmla="*/ 1533832 w 3106994"/>
                    <a:gd name="connsiteY16" fmla="*/ 993058 h 1789471"/>
                    <a:gd name="connsiteX17" fmla="*/ 1553497 w 3106994"/>
                    <a:gd name="connsiteY17" fmla="*/ 0 h 1789471"/>
                    <a:gd name="connsiteX18" fmla="*/ 1651819 w 3106994"/>
                    <a:gd name="connsiteY18" fmla="*/ 993058 h 1789471"/>
                    <a:gd name="connsiteX19" fmla="*/ 1759974 w 3106994"/>
                    <a:gd name="connsiteY19" fmla="*/ 963562 h 1789471"/>
                    <a:gd name="connsiteX20" fmla="*/ 1897626 w 3106994"/>
                    <a:gd name="connsiteY20" fmla="*/ 1022555 h 1789471"/>
                    <a:gd name="connsiteX21" fmla="*/ 2025445 w 3106994"/>
                    <a:gd name="connsiteY21" fmla="*/ 1130710 h 1789471"/>
                    <a:gd name="connsiteX22" fmla="*/ 2064774 w 3106994"/>
                    <a:gd name="connsiteY22" fmla="*/ 550607 h 1789471"/>
                    <a:gd name="connsiteX23" fmla="*/ 2143432 w 3106994"/>
                    <a:gd name="connsiteY23" fmla="*/ 1111046 h 1789471"/>
                    <a:gd name="connsiteX24" fmla="*/ 2222090 w 3106994"/>
                    <a:gd name="connsiteY24" fmla="*/ 993058 h 1789471"/>
                    <a:gd name="connsiteX25" fmla="*/ 2399071 w 3106994"/>
                    <a:gd name="connsiteY25" fmla="*/ 963562 h 1789471"/>
                    <a:gd name="connsiteX26" fmla="*/ 2635045 w 3106994"/>
                    <a:gd name="connsiteY26" fmla="*/ 1022555 h 1789471"/>
                    <a:gd name="connsiteX27" fmla="*/ 2762865 w 3106994"/>
                    <a:gd name="connsiteY27" fmla="*/ 1042220 h 1789471"/>
                    <a:gd name="connsiteX28" fmla="*/ 2890684 w 3106994"/>
                    <a:gd name="connsiteY28" fmla="*/ 1199536 h 1789471"/>
                    <a:gd name="connsiteX29" fmla="*/ 3018503 w 3106994"/>
                    <a:gd name="connsiteY29" fmla="*/ 1494504 h 1789471"/>
                    <a:gd name="connsiteX30" fmla="*/ 3106994 w 3106994"/>
                    <a:gd name="connsiteY30" fmla="*/ 1779639 h 1789471"/>
                    <a:gd name="connsiteX31" fmla="*/ 0 w 3106994"/>
                    <a:gd name="connsiteY31" fmla="*/ 1789471 h 1789471"/>
                    <a:gd name="connsiteX32" fmla="*/ 19665 w 3106994"/>
                    <a:gd name="connsiteY32" fmla="*/ 1327355 h 178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06994" h="1789471">
                      <a:moveTo>
                        <a:pt x="19665" y="1327355"/>
                      </a:moveTo>
                      <a:lnTo>
                        <a:pt x="147484" y="1366684"/>
                      </a:lnTo>
                      <a:lnTo>
                        <a:pt x="275303" y="1425678"/>
                      </a:lnTo>
                      <a:lnTo>
                        <a:pt x="403123" y="1445342"/>
                      </a:lnTo>
                      <a:lnTo>
                        <a:pt x="471949" y="1376516"/>
                      </a:lnTo>
                      <a:lnTo>
                        <a:pt x="471949" y="1376516"/>
                      </a:lnTo>
                      <a:lnTo>
                        <a:pt x="580103" y="1229033"/>
                      </a:lnTo>
                      <a:lnTo>
                        <a:pt x="580103" y="1229033"/>
                      </a:lnTo>
                      <a:lnTo>
                        <a:pt x="835742" y="1219200"/>
                      </a:lnTo>
                      <a:lnTo>
                        <a:pt x="875071" y="1209368"/>
                      </a:lnTo>
                      <a:lnTo>
                        <a:pt x="924232" y="176981"/>
                      </a:lnTo>
                      <a:lnTo>
                        <a:pt x="1042219" y="1179871"/>
                      </a:lnTo>
                      <a:lnTo>
                        <a:pt x="1150374" y="1101213"/>
                      </a:lnTo>
                      <a:lnTo>
                        <a:pt x="1238865" y="1032387"/>
                      </a:lnTo>
                      <a:lnTo>
                        <a:pt x="1337187" y="1052052"/>
                      </a:lnTo>
                      <a:lnTo>
                        <a:pt x="1474839" y="1071716"/>
                      </a:lnTo>
                      <a:lnTo>
                        <a:pt x="1533832" y="993058"/>
                      </a:lnTo>
                      <a:lnTo>
                        <a:pt x="1553497" y="0"/>
                      </a:lnTo>
                      <a:lnTo>
                        <a:pt x="1651819" y="993058"/>
                      </a:lnTo>
                      <a:lnTo>
                        <a:pt x="1759974" y="963562"/>
                      </a:lnTo>
                      <a:lnTo>
                        <a:pt x="1897626" y="1022555"/>
                      </a:lnTo>
                      <a:lnTo>
                        <a:pt x="2025445" y="1130710"/>
                      </a:lnTo>
                      <a:lnTo>
                        <a:pt x="2064774" y="550607"/>
                      </a:lnTo>
                      <a:lnTo>
                        <a:pt x="2143432" y="1111046"/>
                      </a:lnTo>
                      <a:lnTo>
                        <a:pt x="2222090" y="993058"/>
                      </a:lnTo>
                      <a:lnTo>
                        <a:pt x="2399071" y="963562"/>
                      </a:lnTo>
                      <a:lnTo>
                        <a:pt x="2635045" y="1022555"/>
                      </a:lnTo>
                      <a:lnTo>
                        <a:pt x="2762865" y="1042220"/>
                      </a:lnTo>
                      <a:lnTo>
                        <a:pt x="2890684" y="1199536"/>
                      </a:lnTo>
                      <a:lnTo>
                        <a:pt x="3018503" y="1494504"/>
                      </a:lnTo>
                      <a:lnTo>
                        <a:pt x="3106994" y="1779639"/>
                      </a:lnTo>
                      <a:lnTo>
                        <a:pt x="0" y="1789471"/>
                      </a:lnTo>
                      <a:lnTo>
                        <a:pt x="19665" y="132735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041"/>
                </a:p>
              </p:txBody>
            </p:sp>
            <p:cxnSp>
              <p:nvCxnSpPr>
                <p:cNvPr id="37" name="Rak pilkoppling 14">
                  <a:extLst>
                    <a:ext uri="{FF2B5EF4-FFF2-40B4-BE49-F238E27FC236}">
                      <a16:creationId xmlns:a16="http://schemas.microsoft.com/office/drawing/2014/main" id="{D3BBA8D4-407F-E2C6-D396-500B99CF9DDD}"/>
                    </a:ext>
                  </a:extLst>
                </p:cNvPr>
                <p:cNvCxnSpPr>
                  <a:cxnSpLocks/>
                </p:cNvCxnSpPr>
                <p:nvPr/>
              </p:nvCxnSpPr>
              <p:spPr>
                <a:xfrm flipV="1">
                  <a:off x="4975648" y="1281251"/>
                  <a:ext cx="0" cy="153381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Rak pilkoppling 15">
                  <a:extLst>
                    <a:ext uri="{FF2B5EF4-FFF2-40B4-BE49-F238E27FC236}">
                      <a16:creationId xmlns:a16="http://schemas.microsoft.com/office/drawing/2014/main" id="{9EFAA224-66AD-1CB2-DF9F-3A9B23EDC3D7}"/>
                    </a:ext>
                  </a:extLst>
                </p:cNvPr>
                <p:cNvCxnSpPr>
                  <a:cxnSpLocks/>
                </p:cNvCxnSpPr>
                <p:nvPr/>
              </p:nvCxnSpPr>
              <p:spPr>
                <a:xfrm>
                  <a:off x="4975648" y="2815063"/>
                  <a:ext cx="219088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40174D35-1258-FB4F-7786-E27FB38D43E5}"/>
                    </a:ext>
                  </a:extLst>
                </p:cNvPr>
                <p:cNvSpPr/>
                <p:nvPr/>
              </p:nvSpPr>
              <p:spPr bwMode="auto">
                <a:xfrm>
                  <a:off x="6309129" y="1655052"/>
                  <a:ext cx="137890" cy="528779"/>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56" name="Rectangle 55">
                  <a:extLst>
                    <a:ext uri="{FF2B5EF4-FFF2-40B4-BE49-F238E27FC236}">
                      <a16:creationId xmlns:a16="http://schemas.microsoft.com/office/drawing/2014/main" id="{327CBA79-01FB-122B-CF08-D654BDD72F29}"/>
                    </a:ext>
                  </a:extLst>
                </p:cNvPr>
                <p:cNvSpPr/>
                <p:nvPr/>
              </p:nvSpPr>
              <p:spPr bwMode="auto">
                <a:xfrm>
                  <a:off x="5982858" y="1445591"/>
                  <a:ext cx="137890" cy="731744"/>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57" name="Rectangle 56">
                  <a:extLst>
                    <a:ext uri="{FF2B5EF4-FFF2-40B4-BE49-F238E27FC236}">
                      <a16:creationId xmlns:a16="http://schemas.microsoft.com/office/drawing/2014/main" id="{6EF4A870-EC73-C367-5B3E-C0754155FBD1}"/>
                    </a:ext>
                  </a:extLst>
                </p:cNvPr>
                <p:cNvSpPr/>
                <p:nvPr/>
              </p:nvSpPr>
              <p:spPr bwMode="auto">
                <a:xfrm>
                  <a:off x="5543355" y="1452087"/>
                  <a:ext cx="137890" cy="731744"/>
                </a:xfrm>
                <a:prstGeom prst="rect">
                  <a:avLst/>
                </a:prstGeom>
                <a:solidFill>
                  <a:schemeClr val="bg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cxnSp>
              <p:nvCxnSpPr>
                <p:cNvPr id="54" name="Rak koppling 16">
                  <a:extLst>
                    <a:ext uri="{FF2B5EF4-FFF2-40B4-BE49-F238E27FC236}">
                      <a16:creationId xmlns:a16="http://schemas.microsoft.com/office/drawing/2014/main" id="{8563A0D9-D81B-2DBE-6559-AA22AD7FA5B9}"/>
                    </a:ext>
                  </a:extLst>
                </p:cNvPr>
                <p:cNvCxnSpPr>
                  <a:cxnSpLocks/>
                </p:cNvCxnSpPr>
                <p:nvPr/>
              </p:nvCxnSpPr>
              <p:spPr>
                <a:xfrm>
                  <a:off x="4871799" y="2167286"/>
                  <a:ext cx="2237785"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7F452637-3EEA-7AFD-983C-171238B2FA8B}"/>
                    </a:ext>
                  </a:extLst>
                </p:cNvPr>
                <p:cNvSpPr/>
                <p:nvPr/>
              </p:nvSpPr>
              <p:spPr bwMode="auto">
                <a:xfrm>
                  <a:off x="5489226" y="2188678"/>
                  <a:ext cx="119664" cy="232517"/>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60" name="Rectangle 59">
                  <a:extLst>
                    <a:ext uri="{FF2B5EF4-FFF2-40B4-BE49-F238E27FC236}">
                      <a16:creationId xmlns:a16="http://schemas.microsoft.com/office/drawing/2014/main" id="{DEC09C65-399B-5372-219A-DAE2AD7C9FF7}"/>
                    </a:ext>
                  </a:extLst>
                </p:cNvPr>
                <p:cNvSpPr/>
                <p:nvPr/>
              </p:nvSpPr>
              <p:spPr bwMode="auto">
                <a:xfrm>
                  <a:off x="5681245" y="2283084"/>
                  <a:ext cx="119664" cy="134524"/>
                </a:xfrm>
                <a:prstGeom prst="rect">
                  <a:avLst/>
                </a:prstGeom>
                <a:solidFill>
                  <a:schemeClr val="accent2"/>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61" name="Rectangle 60">
                  <a:extLst>
                    <a:ext uri="{FF2B5EF4-FFF2-40B4-BE49-F238E27FC236}">
                      <a16:creationId xmlns:a16="http://schemas.microsoft.com/office/drawing/2014/main" id="{496EB704-EEF4-CDDB-8D3D-9EB295A87B08}"/>
                    </a:ext>
                  </a:extLst>
                </p:cNvPr>
                <p:cNvSpPr/>
                <p:nvPr/>
              </p:nvSpPr>
              <p:spPr bwMode="auto">
                <a:xfrm flipH="1">
                  <a:off x="5793176" y="2177335"/>
                  <a:ext cx="111974" cy="232517"/>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62" name="Rectangle 61">
                  <a:extLst>
                    <a:ext uri="{FF2B5EF4-FFF2-40B4-BE49-F238E27FC236}">
                      <a16:creationId xmlns:a16="http://schemas.microsoft.com/office/drawing/2014/main" id="{1553286B-88E1-EBD4-21EB-DA86457816A6}"/>
                    </a:ext>
                  </a:extLst>
                </p:cNvPr>
                <p:cNvSpPr/>
                <p:nvPr/>
              </p:nvSpPr>
              <p:spPr bwMode="auto">
                <a:xfrm>
                  <a:off x="6089436" y="2198074"/>
                  <a:ext cx="119664" cy="134524"/>
                </a:xfrm>
                <a:prstGeom prst="rect">
                  <a:avLst/>
                </a:prstGeom>
                <a:solidFill>
                  <a:schemeClr val="accent2"/>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sp>
              <p:nvSpPr>
                <p:cNvPr id="63" name="Rectangle 62">
                  <a:extLst>
                    <a:ext uri="{FF2B5EF4-FFF2-40B4-BE49-F238E27FC236}">
                      <a16:creationId xmlns:a16="http://schemas.microsoft.com/office/drawing/2014/main" id="{7A39C77F-443B-B86C-E68C-BD0176158A15}"/>
                    </a:ext>
                  </a:extLst>
                </p:cNvPr>
                <p:cNvSpPr/>
                <p:nvPr/>
              </p:nvSpPr>
              <p:spPr bwMode="auto">
                <a:xfrm flipH="1">
                  <a:off x="6219479" y="2180339"/>
                  <a:ext cx="227539" cy="232517"/>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grpSp>
          <p:sp>
            <p:nvSpPr>
              <p:cNvPr id="125" name="Rectangle 124">
                <a:extLst>
                  <a:ext uri="{FF2B5EF4-FFF2-40B4-BE49-F238E27FC236}">
                    <a16:creationId xmlns:a16="http://schemas.microsoft.com/office/drawing/2014/main" id="{51D64DF1-B140-CC37-62E4-CBD6EE86A617}"/>
                  </a:ext>
                </a:extLst>
              </p:cNvPr>
              <p:cNvSpPr/>
              <p:nvPr/>
            </p:nvSpPr>
            <p:spPr bwMode="auto">
              <a:xfrm>
                <a:off x="5532500" y="2622242"/>
                <a:ext cx="119664" cy="134524"/>
              </a:xfrm>
              <a:prstGeom prst="rect">
                <a:avLst/>
              </a:prstGeom>
              <a:solidFill>
                <a:schemeClr val="accent2"/>
              </a:solidFill>
              <a:ln w="3175" cap="flat" cmpd="sng" algn="ctr">
                <a:no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dirty="0" err="1">
                  <a:solidFill>
                    <a:schemeClr val="bg1"/>
                  </a:solidFill>
                </a:endParaRPr>
              </a:p>
            </p:txBody>
          </p:sp>
        </p:grpSp>
      </p:grpSp>
      <p:sp>
        <p:nvSpPr>
          <p:cNvPr id="6" name="Picture Placeholder 2">
            <a:extLst>
              <a:ext uri="{FF2B5EF4-FFF2-40B4-BE49-F238E27FC236}">
                <a16:creationId xmlns:a16="http://schemas.microsoft.com/office/drawing/2014/main" id="{A319A6EC-6744-696C-EAA5-BD08C29E4CCA}"/>
              </a:ext>
            </a:extLst>
          </p:cNvPr>
          <p:cNvSpPr txBox="1">
            <a:spLocks/>
          </p:cNvSpPr>
          <p:nvPr/>
        </p:nvSpPr>
        <p:spPr bwMode="auto">
          <a:xfrm>
            <a:off x="11597223" y="6184423"/>
            <a:ext cx="443489" cy="566889"/>
          </a:xfrm>
          <a:prstGeom prst="rect">
            <a:avLst/>
          </a:prstGeom>
          <a:blipFill rotWithShape="1">
            <a:blip r:embed="rId12"/>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10" name="Title 11">
            <a:extLst>
              <a:ext uri="{FF2B5EF4-FFF2-40B4-BE49-F238E27FC236}">
                <a16:creationId xmlns:a16="http://schemas.microsoft.com/office/drawing/2014/main" id="{4B28EA9E-0D8C-DAA2-C1CB-D54F3F9D6EA7}"/>
              </a:ext>
            </a:extLst>
          </p:cNvPr>
          <p:cNvSpPr txBox="1">
            <a:spLocks/>
          </p:cNvSpPr>
          <p:nvPr/>
        </p:nvSpPr>
        <p:spPr bwMode="auto">
          <a:xfrm>
            <a:off x="346498" y="384570"/>
            <a:ext cx="10783055"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Electrical grid integration</a:t>
            </a:r>
            <a:endParaRPr lang="en-US" sz="3200" b="1" dirty="0">
              <a:solidFill>
                <a:srgbClr val="0070C0"/>
              </a:solidFill>
              <a:latin typeface="Arial" panose="020B0604020202020204" pitchFamily="34" charset="0"/>
              <a:ea typeface="Nunito SemiBold" charset="0"/>
              <a:cs typeface="Arial" panose="020B0604020202020204" pitchFamily="34" charset="0"/>
            </a:endParaRPr>
          </a:p>
        </p:txBody>
      </p:sp>
    </p:spTree>
    <p:extLst>
      <p:ext uri="{BB962C8B-B14F-4D97-AF65-F5344CB8AC3E}">
        <p14:creationId xmlns:p14="http://schemas.microsoft.com/office/powerpoint/2010/main" val="136164108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2">
            <a:extLst>
              <a:ext uri="{FF2B5EF4-FFF2-40B4-BE49-F238E27FC236}">
                <a16:creationId xmlns:a16="http://schemas.microsoft.com/office/drawing/2014/main" id="{5655B674-F483-7C92-5796-F7764828B399}"/>
              </a:ext>
            </a:extLst>
          </p:cNvPr>
          <p:cNvSpPr/>
          <p:nvPr/>
        </p:nvSpPr>
        <p:spPr>
          <a:xfrm>
            <a:off x="662418" y="1616140"/>
            <a:ext cx="3865897" cy="307129"/>
          </a:xfrm>
          <a:prstGeom prst="rect">
            <a:avLst/>
          </a:prstGeom>
          <a:noFill/>
          <a:ln/>
        </p:spPr>
        <p:txBody>
          <a:bodyPr wrap="none" lIns="0" tIns="0" rIns="0" bIns="0" rtlCol="0" anchor="t"/>
          <a:lstStyle/>
          <a:p>
            <a:pPr>
              <a:lnSpc>
                <a:spcPts val="2416"/>
              </a:lnSpc>
            </a:pPr>
            <a:r>
              <a:rPr lang="en-US" sz="1917" b="1" dirty="0">
                <a:solidFill>
                  <a:srgbClr val="0E4D64"/>
                </a:solidFill>
                <a:latin typeface="Lato" panose="020F0502020204030203" pitchFamily="34" charset="0"/>
                <a:ea typeface="MuseoModerno Medium" pitchFamily="34" charset="-122"/>
                <a:cs typeface="MuseoModerno Medium" pitchFamily="34" charset="-120"/>
              </a:rPr>
              <a:t>Core pillars for a sustainable data center</a:t>
            </a:r>
            <a:endParaRPr lang="en-US" sz="1917" b="1" dirty="0">
              <a:solidFill>
                <a:srgbClr val="0E4D64"/>
              </a:solidFill>
              <a:latin typeface="Lato" panose="020F0502020204030203" pitchFamily="34" charset="0"/>
            </a:endParaRPr>
          </a:p>
        </p:txBody>
      </p:sp>
      <p:sp>
        <p:nvSpPr>
          <p:cNvPr id="6" name="Shape 3">
            <a:extLst>
              <a:ext uri="{FF2B5EF4-FFF2-40B4-BE49-F238E27FC236}">
                <a16:creationId xmlns:a16="http://schemas.microsoft.com/office/drawing/2014/main" id="{2A50C423-859A-12CE-5803-3D375564B98E}"/>
              </a:ext>
            </a:extLst>
          </p:cNvPr>
          <p:cNvSpPr/>
          <p:nvPr/>
        </p:nvSpPr>
        <p:spPr>
          <a:xfrm>
            <a:off x="662418" y="2003824"/>
            <a:ext cx="3540515" cy="2265291"/>
          </a:xfrm>
          <a:prstGeom prst="roundRect">
            <a:avLst>
              <a:gd name="adj" fmla="val 1158"/>
            </a:avLst>
          </a:prstGeom>
          <a:solidFill>
            <a:srgbClr val="F3EEE3"/>
          </a:solidFill>
          <a:ln/>
        </p:spPr>
        <p:txBody>
          <a:bodyPr/>
          <a:lstStyle/>
          <a:p>
            <a:endParaRPr lang="en-GB">
              <a:solidFill>
                <a:srgbClr val="0E4D64"/>
              </a:solidFill>
              <a:latin typeface="Lato" panose="020F0502020204030203" pitchFamily="34" charset="0"/>
            </a:endParaRPr>
          </a:p>
        </p:txBody>
      </p:sp>
      <p:grpSp>
        <p:nvGrpSpPr>
          <p:cNvPr id="31" name="Group 30">
            <a:extLst>
              <a:ext uri="{FF2B5EF4-FFF2-40B4-BE49-F238E27FC236}">
                <a16:creationId xmlns:a16="http://schemas.microsoft.com/office/drawing/2014/main" id="{C8C009F2-A2CC-F2DA-AC77-4C1A27BD5FB9}"/>
              </a:ext>
            </a:extLst>
          </p:cNvPr>
          <p:cNvGrpSpPr/>
          <p:nvPr/>
        </p:nvGrpSpPr>
        <p:grpSpPr>
          <a:xfrm>
            <a:off x="785227" y="2203439"/>
            <a:ext cx="586373" cy="553551"/>
            <a:chOff x="785227" y="1964903"/>
            <a:chExt cx="368437" cy="368437"/>
          </a:xfrm>
        </p:grpSpPr>
        <p:sp>
          <p:nvSpPr>
            <p:cNvPr id="7" name="Shape 4">
              <a:extLst>
                <a:ext uri="{FF2B5EF4-FFF2-40B4-BE49-F238E27FC236}">
                  <a16:creationId xmlns:a16="http://schemas.microsoft.com/office/drawing/2014/main" id="{C25F35A7-3548-3F77-F23F-879E9DEA549E}"/>
                </a:ext>
              </a:extLst>
            </p:cNvPr>
            <p:cNvSpPr/>
            <p:nvPr/>
          </p:nvSpPr>
          <p:spPr>
            <a:xfrm>
              <a:off x="785227" y="1964903"/>
              <a:ext cx="368437" cy="368437"/>
            </a:xfrm>
            <a:prstGeom prst="roundRect">
              <a:avLst>
                <a:gd name="adj" fmla="val 20676452"/>
              </a:avLst>
            </a:prstGeom>
            <a:solidFill>
              <a:srgbClr val="325F7B"/>
            </a:solidFill>
            <a:ln/>
          </p:spPr>
          <p:txBody>
            <a:bodyPr/>
            <a:lstStyle/>
            <a:p>
              <a:endParaRPr lang="en-GB">
                <a:solidFill>
                  <a:srgbClr val="0E4D64"/>
                </a:solidFill>
                <a:latin typeface="Lato" panose="020F0502020204030203" pitchFamily="34" charset="0"/>
              </a:endParaRPr>
            </a:p>
          </p:txBody>
        </p:sp>
        <p:pic>
          <p:nvPicPr>
            <p:cNvPr id="8" name="Image 0" descr="preencoded.png">
              <a:extLst>
                <a:ext uri="{FF2B5EF4-FFF2-40B4-BE49-F238E27FC236}">
                  <a16:creationId xmlns:a16="http://schemas.microsoft.com/office/drawing/2014/main" id="{C3F8E1F3-24B3-9A44-6F53-D901493013FB}"/>
                </a:ext>
              </a:extLst>
            </p:cNvPr>
            <p:cNvPicPr>
              <a:picLocks noChangeAspect="1"/>
            </p:cNvPicPr>
            <p:nvPr/>
          </p:nvPicPr>
          <p:blipFill>
            <a:blip r:embed="rId3"/>
            <a:stretch>
              <a:fillRect/>
            </a:stretch>
          </p:blipFill>
          <p:spPr>
            <a:xfrm>
              <a:off x="886514" y="2045457"/>
              <a:ext cx="165766" cy="207233"/>
            </a:xfrm>
            <a:prstGeom prst="rect">
              <a:avLst/>
            </a:prstGeom>
          </p:spPr>
        </p:pic>
      </p:grpSp>
      <p:sp>
        <p:nvSpPr>
          <p:cNvPr id="9" name="Text 5">
            <a:extLst>
              <a:ext uri="{FF2B5EF4-FFF2-40B4-BE49-F238E27FC236}">
                <a16:creationId xmlns:a16="http://schemas.microsoft.com/office/drawing/2014/main" id="{743A6521-255B-C8B6-47E0-EF9684E8EE31}"/>
              </a:ext>
            </a:extLst>
          </p:cNvPr>
          <p:cNvSpPr/>
          <p:nvPr/>
        </p:nvSpPr>
        <p:spPr>
          <a:xfrm>
            <a:off x="785228" y="2844590"/>
            <a:ext cx="1535546" cy="191955"/>
          </a:xfrm>
          <a:prstGeom prst="rect">
            <a:avLst/>
          </a:prstGeom>
          <a:noFill/>
          <a:ln/>
        </p:spPr>
        <p:txBody>
          <a:bodyPr wrap="none" lIns="0" tIns="0" rIns="0" bIns="0" rtlCol="0" anchor="t"/>
          <a:lstStyle/>
          <a:p>
            <a:pPr>
              <a:lnSpc>
                <a:spcPts val="1500"/>
              </a:lnSpc>
            </a:pPr>
            <a:r>
              <a:rPr lang="en-US" sz="1600" b="1" dirty="0">
                <a:solidFill>
                  <a:srgbClr val="0E4D64"/>
                </a:solidFill>
                <a:latin typeface="Lato" panose="020F0502020204030203" pitchFamily="34" charset="0"/>
                <a:ea typeface="MuseoModerno Medium" pitchFamily="34" charset="-122"/>
                <a:cs typeface="MuseoModerno Medium" pitchFamily="34" charset="-120"/>
              </a:rPr>
              <a:t>Energy Efficiency</a:t>
            </a:r>
            <a:endParaRPr lang="en-US" sz="1600" b="1" dirty="0">
              <a:solidFill>
                <a:srgbClr val="0E4D64"/>
              </a:solidFill>
              <a:latin typeface="Lato" panose="020F0502020204030203" pitchFamily="34" charset="0"/>
            </a:endParaRPr>
          </a:p>
        </p:txBody>
      </p:sp>
      <p:sp>
        <p:nvSpPr>
          <p:cNvPr id="10" name="Text 6">
            <a:extLst>
              <a:ext uri="{FF2B5EF4-FFF2-40B4-BE49-F238E27FC236}">
                <a16:creationId xmlns:a16="http://schemas.microsoft.com/office/drawing/2014/main" id="{AFA84782-F859-A381-BF9F-EB999CDF98CE}"/>
              </a:ext>
            </a:extLst>
          </p:cNvPr>
          <p:cNvSpPr/>
          <p:nvPr/>
        </p:nvSpPr>
        <p:spPr>
          <a:xfrm>
            <a:off x="785230" y="3110151"/>
            <a:ext cx="3294891" cy="589260"/>
          </a:xfrm>
          <a:prstGeom prst="rect">
            <a:avLst/>
          </a:prstGeom>
          <a:noFill/>
          <a:ln/>
        </p:spPr>
        <p:txBody>
          <a:bodyPr wrap="square" lIns="0" tIns="0" rIns="0" bIns="0" rtlCol="0" anchor="t"/>
          <a:lstStyle/>
          <a:p>
            <a:pPr>
              <a:lnSpc>
                <a:spcPts val="1540"/>
              </a:lnSpc>
            </a:pPr>
            <a:r>
              <a:rPr lang="en-GB" sz="1400" dirty="0">
                <a:solidFill>
                  <a:srgbClr val="0E4D64"/>
                </a:solidFill>
                <a:latin typeface="Lato" panose="020F0502020204030203" pitchFamily="34" charset="0"/>
                <a:ea typeface="Source Sans 3" pitchFamily="34" charset="-122"/>
              </a:rPr>
              <a:t>Optimized cooling, server utilization, and power management. </a:t>
            </a:r>
            <a:r>
              <a:rPr lang="en-US" sz="1400" dirty="0">
                <a:solidFill>
                  <a:srgbClr val="0E4D64"/>
                </a:solidFill>
                <a:latin typeface="Lato" panose="020F0502020204030203" pitchFamily="34" charset="0"/>
                <a:ea typeface="Source Sans 3" pitchFamily="34" charset="-122"/>
                <a:cs typeface="Source Sans 3" pitchFamily="34" charset="-120"/>
              </a:rPr>
              <a:t>Real-time monitoring, and transparent reporting that enables continuous efficiency improvements and accountability.</a:t>
            </a:r>
            <a:endParaRPr lang="en-US" sz="1400" dirty="0">
              <a:solidFill>
                <a:srgbClr val="0E4D64"/>
              </a:solidFill>
              <a:latin typeface="Lato" panose="020F0502020204030203" pitchFamily="34" charset="0"/>
            </a:endParaRPr>
          </a:p>
        </p:txBody>
      </p:sp>
      <p:sp>
        <p:nvSpPr>
          <p:cNvPr id="11" name="Shape 7">
            <a:extLst>
              <a:ext uri="{FF2B5EF4-FFF2-40B4-BE49-F238E27FC236}">
                <a16:creationId xmlns:a16="http://schemas.microsoft.com/office/drawing/2014/main" id="{9B6BA4EE-B3EB-E1E1-76A1-3FD0FDA7A09E}"/>
              </a:ext>
            </a:extLst>
          </p:cNvPr>
          <p:cNvSpPr/>
          <p:nvPr/>
        </p:nvSpPr>
        <p:spPr>
          <a:xfrm>
            <a:off x="4325744" y="1996874"/>
            <a:ext cx="3540515" cy="2265291"/>
          </a:xfrm>
          <a:prstGeom prst="roundRect">
            <a:avLst>
              <a:gd name="adj" fmla="val 1158"/>
            </a:avLst>
          </a:prstGeom>
          <a:solidFill>
            <a:srgbClr val="F3EEE3"/>
          </a:solidFill>
          <a:ln/>
        </p:spPr>
        <p:txBody>
          <a:bodyPr/>
          <a:lstStyle/>
          <a:p>
            <a:endParaRPr lang="en-GB">
              <a:solidFill>
                <a:srgbClr val="0E4D64"/>
              </a:solidFill>
              <a:latin typeface="Lato" panose="020F0502020204030203" pitchFamily="34" charset="0"/>
            </a:endParaRPr>
          </a:p>
        </p:txBody>
      </p:sp>
      <p:grpSp>
        <p:nvGrpSpPr>
          <p:cNvPr id="32" name="Group 31">
            <a:extLst>
              <a:ext uri="{FF2B5EF4-FFF2-40B4-BE49-F238E27FC236}">
                <a16:creationId xmlns:a16="http://schemas.microsoft.com/office/drawing/2014/main" id="{48F205E2-8180-A9A7-CFF2-3C0AD270791D}"/>
              </a:ext>
            </a:extLst>
          </p:cNvPr>
          <p:cNvGrpSpPr/>
          <p:nvPr/>
        </p:nvGrpSpPr>
        <p:grpSpPr>
          <a:xfrm>
            <a:off x="4448554" y="2203439"/>
            <a:ext cx="571502" cy="553551"/>
            <a:chOff x="4448554" y="1964903"/>
            <a:chExt cx="368437" cy="368437"/>
          </a:xfrm>
        </p:grpSpPr>
        <p:sp>
          <p:nvSpPr>
            <p:cNvPr id="12" name="Shape 8">
              <a:extLst>
                <a:ext uri="{FF2B5EF4-FFF2-40B4-BE49-F238E27FC236}">
                  <a16:creationId xmlns:a16="http://schemas.microsoft.com/office/drawing/2014/main" id="{3FF004A4-E692-6559-0276-D7A1BB9693A8}"/>
                </a:ext>
              </a:extLst>
            </p:cNvPr>
            <p:cNvSpPr/>
            <p:nvPr/>
          </p:nvSpPr>
          <p:spPr>
            <a:xfrm>
              <a:off x="4448554" y="1964903"/>
              <a:ext cx="368437" cy="368437"/>
            </a:xfrm>
            <a:prstGeom prst="roundRect">
              <a:avLst>
                <a:gd name="adj" fmla="val 20676452"/>
              </a:avLst>
            </a:prstGeom>
            <a:solidFill>
              <a:srgbClr val="325F7B"/>
            </a:solidFill>
            <a:ln/>
          </p:spPr>
          <p:txBody>
            <a:bodyPr/>
            <a:lstStyle/>
            <a:p>
              <a:endParaRPr lang="en-GB">
                <a:solidFill>
                  <a:srgbClr val="0E4D64"/>
                </a:solidFill>
                <a:latin typeface="Lato" panose="020F0502020204030203" pitchFamily="34" charset="0"/>
              </a:endParaRPr>
            </a:p>
          </p:txBody>
        </p:sp>
        <p:pic>
          <p:nvPicPr>
            <p:cNvPr id="13" name="Image 1" descr="preencoded.png">
              <a:extLst>
                <a:ext uri="{FF2B5EF4-FFF2-40B4-BE49-F238E27FC236}">
                  <a16:creationId xmlns:a16="http://schemas.microsoft.com/office/drawing/2014/main" id="{5CC4A00D-332B-0B7D-8A5D-1E8F5F613A2F}"/>
                </a:ext>
              </a:extLst>
            </p:cNvPr>
            <p:cNvPicPr>
              <a:picLocks noChangeAspect="1"/>
            </p:cNvPicPr>
            <p:nvPr/>
          </p:nvPicPr>
          <p:blipFill>
            <a:blip r:embed="rId4"/>
            <a:stretch>
              <a:fillRect/>
            </a:stretch>
          </p:blipFill>
          <p:spPr>
            <a:xfrm>
              <a:off x="4549840" y="2045457"/>
              <a:ext cx="165766" cy="207233"/>
            </a:xfrm>
            <a:prstGeom prst="rect">
              <a:avLst/>
            </a:prstGeom>
          </p:spPr>
        </p:pic>
      </p:grpSp>
      <p:sp>
        <p:nvSpPr>
          <p:cNvPr id="14" name="Text 9">
            <a:extLst>
              <a:ext uri="{FF2B5EF4-FFF2-40B4-BE49-F238E27FC236}">
                <a16:creationId xmlns:a16="http://schemas.microsoft.com/office/drawing/2014/main" id="{668FB541-5B4F-0D37-6A7F-E0EFCF824BCA}"/>
              </a:ext>
            </a:extLst>
          </p:cNvPr>
          <p:cNvSpPr/>
          <p:nvPr/>
        </p:nvSpPr>
        <p:spPr>
          <a:xfrm>
            <a:off x="4448554" y="2844590"/>
            <a:ext cx="1866980" cy="191955"/>
          </a:xfrm>
          <a:prstGeom prst="rect">
            <a:avLst/>
          </a:prstGeom>
          <a:noFill/>
          <a:ln/>
        </p:spPr>
        <p:txBody>
          <a:bodyPr wrap="none" lIns="0" tIns="0" rIns="0" bIns="0" rtlCol="0" anchor="t"/>
          <a:lstStyle/>
          <a:p>
            <a:pPr>
              <a:lnSpc>
                <a:spcPts val="1500"/>
              </a:lnSpc>
            </a:pPr>
            <a:r>
              <a:rPr lang="en-US" sz="1600" b="1" dirty="0">
                <a:solidFill>
                  <a:srgbClr val="0E4D64"/>
                </a:solidFill>
                <a:latin typeface="Lato" panose="020F0502020204030203" pitchFamily="34" charset="0"/>
                <a:ea typeface="MuseoModerno Medium" pitchFamily="34" charset="-122"/>
                <a:cs typeface="MuseoModerno Medium" pitchFamily="34" charset="-120"/>
              </a:rPr>
              <a:t>Powered by Renewables</a:t>
            </a:r>
            <a:endParaRPr lang="en-US" sz="1600" b="1" dirty="0">
              <a:solidFill>
                <a:srgbClr val="0E4D64"/>
              </a:solidFill>
              <a:latin typeface="Lato" panose="020F0502020204030203" pitchFamily="34" charset="0"/>
            </a:endParaRPr>
          </a:p>
        </p:txBody>
      </p:sp>
      <p:sp>
        <p:nvSpPr>
          <p:cNvPr id="15" name="Text 10">
            <a:extLst>
              <a:ext uri="{FF2B5EF4-FFF2-40B4-BE49-F238E27FC236}">
                <a16:creationId xmlns:a16="http://schemas.microsoft.com/office/drawing/2014/main" id="{D77E290D-4191-D2A2-B70A-9F546564B558}"/>
              </a:ext>
            </a:extLst>
          </p:cNvPr>
          <p:cNvSpPr/>
          <p:nvPr/>
        </p:nvSpPr>
        <p:spPr>
          <a:xfrm>
            <a:off x="4448557" y="3110151"/>
            <a:ext cx="3294891" cy="392840"/>
          </a:xfrm>
          <a:prstGeom prst="rect">
            <a:avLst/>
          </a:prstGeom>
          <a:noFill/>
          <a:ln/>
        </p:spPr>
        <p:txBody>
          <a:bodyPr wrap="square" lIns="0" tIns="0" rIns="0" bIns="0" rtlCol="0" anchor="t"/>
          <a:lstStyle/>
          <a:p>
            <a:pPr>
              <a:lnSpc>
                <a:spcPts val="1540"/>
              </a:lnSpc>
            </a:pPr>
            <a:r>
              <a:rPr lang="en-US" sz="1400" dirty="0">
                <a:solidFill>
                  <a:srgbClr val="0E4D64"/>
                </a:solidFill>
                <a:latin typeface="Lato" panose="020F0502020204030203" pitchFamily="34" charset="0"/>
                <a:ea typeface="Source Sans 3" pitchFamily="34" charset="-122"/>
                <a:cs typeface="Source Sans 3" pitchFamily="34" charset="-120"/>
              </a:rPr>
              <a:t>Transition to 100% clean energy through solar, wind, and hydroelectric sources with battery storage for grid independence.</a:t>
            </a:r>
            <a:endParaRPr lang="en-US" sz="1400" dirty="0">
              <a:solidFill>
                <a:srgbClr val="0E4D64"/>
              </a:solidFill>
              <a:latin typeface="Lato" panose="020F0502020204030203" pitchFamily="34" charset="0"/>
            </a:endParaRPr>
          </a:p>
        </p:txBody>
      </p:sp>
      <p:sp>
        <p:nvSpPr>
          <p:cNvPr id="16" name="Shape 11">
            <a:extLst>
              <a:ext uri="{FF2B5EF4-FFF2-40B4-BE49-F238E27FC236}">
                <a16:creationId xmlns:a16="http://schemas.microsoft.com/office/drawing/2014/main" id="{4E7AB9D0-4820-6319-8B3E-2C191D1EEC15}"/>
              </a:ext>
            </a:extLst>
          </p:cNvPr>
          <p:cNvSpPr/>
          <p:nvPr/>
        </p:nvSpPr>
        <p:spPr>
          <a:xfrm>
            <a:off x="7989072" y="1996874"/>
            <a:ext cx="3540515" cy="2265291"/>
          </a:xfrm>
          <a:prstGeom prst="roundRect">
            <a:avLst>
              <a:gd name="adj" fmla="val 1158"/>
            </a:avLst>
          </a:prstGeom>
          <a:solidFill>
            <a:srgbClr val="F3EEE3"/>
          </a:solidFill>
          <a:ln/>
        </p:spPr>
        <p:txBody>
          <a:bodyPr/>
          <a:lstStyle/>
          <a:p>
            <a:endParaRPr lang="en-GB">
              <a:solidFill>
                <a:srgbClr val="0E4D64"/>
              </a:solidFill>
              <a:latin typeface="Lato" panose="020F0502020204030203" pitchFamily="34" charset="0"/>
            </a:endParaRPr>
          </a:p>
        </p:txBody>
      </p:sp>
      <p:grpSp>
        <p:nvGrpSpPr>
          <p:cNvPr id="33" name="Group 32">
            <a:extLst>
              <a:ext uri="{FF2B5EF4-FFF2-40B4-BE49-F238E27FC236}">
                <a16:creationId xmlns:a16="http://schemas.microsoft.com/office/drawing/2014/main" id="{93EFBD80-6D95-A679-817F-4C4DCAC27C4C}"/>
              </a:ext>
            </a:extLst>
          </p:cNvPr>
          <p:cNvGrpSpPr/>
          <p:nvPr/>
        </p:nvGrpSpPr>
        <p:grpSpPr>
          <a:xfrm>
            <a:off x="8111881" y="2203439"/>
            <a:ext cx="565775" cy="553551"/>
            <a:chOff x="8111881" y="1964903"/>
            <a:chExt cx="368437" cy="368437"/>
          </a:xfrm>
        </p:grpSpPr>
        <p:sp>
          <p:nvSpPr>
            <p:cNvPr id="17" name="Shape 12">
              <a:extLst>
                <a:ext uri="{FF2B5EF4-FFF2-40B4-BE49-F238E27FC236}">
                  <a16:creationId xmlns:a16="http://schemas.microsoft.com/office/drawing/2014/main" id="{6F3E4868-1D70-73C5-0AD3-718AB12BA89E}"/>
                </a:ext>
              </a:extLst>
            </p:cNvPr>
            <p:cNvSpPr/>
            <p:nvPr/>
          </p:nvSpPr>
          <p:spPr>
            <a:xfrm>
              <a:off x="8111881" y="1964903"/>
              <a:ext cx="368437" cy="368437"/>
            </a:xfrm>
            <a:prstGeom prst="roundRect">
              <a:avLst>
                <a:gd name="adj" fmla="val 20676452"/>
              </a:avLst>
            </a:prstGeom>
            <a:solidFill>
              <a:srgbClr val="325F7B"/>
            </a:solidFill>
            <a:ln/>
          </p:spPr>
          <p:txBody>
            <a:bodyPr/>
            <a:lstStyle/>
            <a:p>
              <a:endParaRPr lang="en-GB">
                <a:solidFill>
                  <a:srgbClr val="0E4D64"/>
                </a:solidFill>
                <a:latin typeface="Lato" panose="020F0502020204030203" pitchFamily="34" charset="0"/>
              </a:endParaRPr>
            </a:p>
          </p:txBody>
        </p:sp>
        <p:pic>
          <p:nvPicPr>
            <p:cNvPr id="18" name="Image 2" descr="preencoded.png">
              <a:extLst>
                <a:ext uri="{FF2B5EF4-FFF2-40B4-BE49-F238E27FC236}">
                  <a16:creationId xmlns:a16="http://schemas.microsoft.com/office/drawing/2014/main" id="{03E3997E-4140-EBF7-4AC8-403C40277F1D}"/>
                </a:ext>
              </a:extLst>
            </p:cNvPr>
            <p:cNvPicPr>
              <a:picLocks noChangeAspect="1"/>
            </p:cNvPicPr>
            <p:nvPr/>
          </p:nvPicPr>
          <p:blipFill>
            <a:blip r:embed="rId5"/>
            <a:stretch>
              <a:fillRect/>
            </a:stretch>
          </p:blipFill>
          <p:spPr>
            <a:xfrm>
              <a:off x="8213167" y="2045457"/>
              <a:ext cx="165766" cy="207233"/>
            </a:xfrm>
            <a:prstGeom prst="rect">
              <a:avLst/>
            </a:prstGeom>
          </p:spPr>
        </p:pic>
      </p:grpSp>
      <p:sp>
        <p:nvSpPr>
          <p:cNvPr id="19" name="Text 13">
            <a:extLst>
              <a:ext uri="{FF2B5EF4-FFF2-40B4-BE49-F238E27FC236}">
                <a16:creationId xmlns:a16="http://schemas.microsoft.com/office/drawing/2014/main" id="{5ADD17E9-A71A-8D45-5B88-74D2B0C3E337}"/>
              </a:ext>
            </a:extLst>
          </p:cNvPr>
          <p:cNvSpPr/>
          <p:nvPr/>
        </p:nvSpPr>
        <p:spPr>
          <a:xfrm>
            <a:off x="8111881" y="2844590"/>
            <a:ext cx="1535546" cy="191955"/>
          </a:xfrm>
          <a:prstGeom prst="rect">
            <a:avLst/>
          </a:prstGeom>
          <a:noFill/>
          <a:ln/>
        </p:spPr>
        <p:txBody>
          <a:bodyPr wrap="none" lIns="0" tIns="0" rIns="0" bIns="0" rtlCol="0" anchor="t"/>
          <a:lstStyle/>
          <a:p>
            <a:pPr>
              <a:lnSpc>
                <a:spcPts val="1500"/>
              </a:lnSpc>
            </a:pPr>
            <a:r>
              <a:rPr lang="en-US" sz="1600" b="1" dirty="0">
                <a:solidFill>
                  <a:srgbClr val="0E4D64"/>
                </a:solidFill>
                <a:latin typeface="Lato" panose="020F0502020204030203" pitchFamily="34" charset="0"/>
                <a:ea typeface="MuseoModerno Medium" pitchFamily="34" charset="-122"/>
                <a:cs typeface="MuseoModerno Medium" pitchFamily="34" charset="-120"/>
              </a:rPr>
              <a:t>Circular Design</a:t>
            </a:r>
            <a:endParaRPr lang="en-US" sz="1600" b="1" dirty="0">
              <a:solidFill>
                <a:srgbClr val="0E4D64"/>
              </a:solidFill>
              <a:latin typeface="Lato" panose="020F0502020204030203" pitchFamily="34" charset="0"/>
            </a:endParaRPr>
          </a:p>
        </p:txBody>
      </p:sp>
      <p:sp>
        <p:nvSpPr>
          <p:cNvPr id="20" name="Text 14">
            <a:extLst>
              <a:ext uri="{FF2B5EF4-FFF2-40B4-BE49-F238E27FC236}">
                <a16:creationId xmlns:a16="http://schemas.microsoft.com/office/drawing/2014/main" id="{9B7BB8D9-2776-2775-AC2B-4D0CED12CA85}"/>
              </a:ext>
            </a:extLst>
          </p:cNvPr>
          <p:cNvSpPr/>
          <p:nvPr/>
        </p:nvSpPr>
        <p:spPr>
          <a:xfrm>
            <a:off x="8111883" y="3110151"/>
            <a:ext cx="3294891" cy="589260"/>
          </a:xfrm>
          <a:prstGeom prst="rect">
            <a:avLst/>
          </a:prstGeom>
          <a:noFill/>
          <a:ln/>
        </p:spPr>
        <p:txBody>
          <a:bodyPr wrap="square" lIns="0" tIns="0" rIns="0" bIns="0" rtlCol="0" anchor="t"/>
          <a:lstStyle/>
          <a:p>
            <a:pPr>
              <a:lnSpc>
                <a:spcPts val="1540"/>
              </a:lnSpc>
            </a:pPr>
            <a:r>
              <a:rPr lang="en-GB" sz="1400" dirty="0">
                <a:solidFill>
                  <a:srgbClr val="0E4D64"/>
                </a:solidFill>
                <a:latin typeface="Lato" panose="020F0502020204030203" pitchFamily="34" charset="0"/>
                <a:ea typeface="Source Sans 3" pitchFamily="34" charset="-122"/>
              </a:rPr>
              <a:t>Reuse, repair, and recycle IT and building materials. </a:t>
            </a:r>
            <a:r>
              <a:rPr lang="en-US" sz="1400" dirty="0">
                <a:solidFill>
                  <a:srgbClr val="0E4D64"/>
                </a:solidFill>
                <a:latin typeface="Lato" panose="020F0502020204030203" pitchFamily="34" charset="0"/>
                <a:ea typeface="Source Sans 3" pitchFamily="34" charset="-122"/>
                <a:cs typeface="Source Sans 3" pitchFamily="34" charset="-120"/>
              </a:rPr>
              <a:t>Equipment refurbishment, component harvesting, and responsible e-waste management extend lifecycle and reduce material demand.</a:t>
            </a:r>
            <a:endParaRPr lang="en-US" sz="1400" dirty="0">
              <a:solidFill>
                <a:srgbClr val="0E4D64"/>
              </a:solidFill>
              <a:latin typeface="Lato" panose="020F0502020204030203" pitchFamily="34" charset="0"/>
            </a:endParaRPr>
          </a:p>
        </p:txBody>
      </p:sp>
      <p:sp>
        <p:nvSpPr>
          <p:cNvPr id="21" name="Shape 15">
            <a:extLst>
              <a:ext uri="{FF2B5EF4-FFF2-40B4-BE49-F238E27FC236}">
                <a16:creationId xmlns:a16="http://schemas.microsoft.com/office/drawing/2014/main" id="{756F28FA-7F4E-5945-D966-FDBA958699D6}"/>
              </a:ext>
            </a:extLst>
          </p:cNvPr>
          <p:cNvSpPr/>
          <p:nvPr/>
        </p:nvSpPr>
        <p:spPr>
          <a:xfrm>
            <a:off x="662419" y="4349764"/>
            <a:ext cx="5372178" cy="1854853"/>
          </a:xfrm>
          <a:prstGeom prst="roundRect">
            <a:avLst>
              <a:gd name="adj" fmla="val 1321"/>
            </a:avLst>
          </a:prstGeom>
          <a:solidFill>
            <a:srgbClr val="F3EEE3"/>
          </a:solidFill>
          <a:ln/>
        </p:spPr>
        <p:txBody>
          <a:bodyPr/>
          <a:lstStyle/>
          <a:p>
            <a:endParaRPr lang="en-GB">
              <a:solidFill>
                <a:srgbClr val="0E4D64"/>
              </a:solidFill>
              <a:latin typeface="Lato" panose="020F0502020204030203" pitchFamily="34" charset="0"/>
            </a:endParaRPr>
          </a:p>
        </p:txBody>
      </p:sp>
      <p:grpSp>
        <p:nvGrpSpPr>
          <p:cNvPr id="34" name="Group 33">
            <a:extLst>
              <a:ext uri="{FF2B5EF4-FFF2-40B4-BE49-F238E27FC236}">
                <a16:creationId xmlns:a16="http://schemas.microsoft.com/office/drawing/2014/main" id="{BB6F01BF-D7ED-4E84-D1AC-01D59F7DD78B}"/>
              </a:ext>
            </a:extLst>
          </p:cNvPr>
          <p:cNvGrpSpPr/>
          <p:nvPr/>
        </p:nvGrpSpPr>
        <p:grpSpPr>
          <a:xfrm>
            <a:off x="785227" y="4472574"/>
            <a:ext cx="586373" cy="589740"/>
            <a:chOff x="785227" y="4234038"/>
            <a:chExt cx="368437" cy="368437"/>
          </a:xfrm>
        </p:grpSpPr>
        <p:sp>
          <p:nvSpPr>
            <p:cNvPr id="22" name="Shape 16">
              <a:extLst>
                <a:ext uri="{FF2B5EF4-FFF2-40B4-BE49-F238E27FC236}">
                  <a16:creationId xmlns:a16="http://schemas.microsoft.com/office/drawing/2014/main" id="{78E36E8F-7B2C-6280-B48C-4380B3129893}"/>
                </a:ext>
              </a:extLst>
            </p:cNvPr>
            <p:cNvSpPr/>
            <p:nvPr/>
          </p:nvSpPr>
          <p:spPr>
            <a:xfrm>
              <a:off x="785227" y="4234038"/>
              <a:ext cx="368437" cy="368437"/>
            </a:xfrm>
            <a:prstGeom prst="roundRect">
              <a:avLst>
                <a:gd name="adj" fmla="val 20676452"/>
              </a:avLst>
            </a:prstGeom>
            <a:solidFill>
              <a:srgbClr val="325F7B"/>
            </a:solidFill>
            <a:ln/>
          </p:spPr>
          <p:txBody>
            <a:bodyPr/>
            <a:lstStyle/>
            <a:p>
              <a:endParaRPr lang="en-GB">
                <a:solidFill>
                  <a:srgbClr val="0E4D64"/>
                </a:solidFill>
                <a:latin typeface="Lato" panose="020F0502020204030203" pitchFamily="34" charset="0"/>
              </a:endParaRPr>
            </a:p>
          </p:txBody>
        </p:sp>
        <p:pic>
          <p:nvPicPr>
            <p:cNvPr id="23" name="Image 3" descr="preencoded.png">
              <a:extLst>
                <a:ext uri="{FF2B5EF4-FFF2-40B4-BE49-F238E27FC236}">
                  <a16:creationId xmlns:a16="http://schemas.microsoft.com/office/drawing/2014/main" id="{C4542502-FE2A-2874-BDD0-BDA86CB76BE8}"/>
                </a:ext>
              </a:extLst>
            </p:cNvPr>
            <p:cNvPicPr>
              <a:picLocks noChangeAspect="1"/>
            </p:cNvPicPr>
            <p:nvPr/>
          </p:nvPicPr>
          <p:blipFill>
            <a:blip r:embed="rId6"/>
            <a:stretch>
              <a:fillRect/>
            </a:stretch>
          </p:blipFill>
          <p:spPr>
            <a:xfrm>
              <a:off x="886514" y="4314593"/>
              <a:ext cx="165766" cy="207233"/>
            </a:xfrm>
            <a:prstGeom prst="rect">
              <a:avLst/>
            </a:prstGeom>
          </p:spPr>
        </p:pic>
      </p:grpSp>
      <p:sp>
        <p:nvSpPr>
          <p:cNvPr id="24" name="Text 17">
            <a:extLst>
              <a:ext uri="{FF2B5EF4-FFF2-40B4-BE49-F238E27FC236}">
                <a16:creationId xmlns:a16="http://schemas.microsoft.com/office/drawing/2014/main" id="{2808672E-D918-2D67-105F-B85F897CE015}"/>
              </a:ext>
            </a:extLst>
          </p:cNvPr>
          <p:cNvSpPr/>
          <p:nvPr/>
        </p:nvSpPr>
        <p:spPr>
          <a:xfrm>
            <a:off x="785230" y="5109882"/>
            <a:ext cx="1772737" cy="191955"/>
          </a:xfrm>
          <a:prstGeom prst="rect">
            <a:avLst/>
          </a:prstGeom>
          <a:noFill/>
          <a:ln/>
        </p:spPr>
        <p:txBody>
          <a:bodyPr wrap="none" lIns="0" tIns="0" rIns="0" bIns="0" rtlCol="0" anchor="t"/>
          <a:lstStyle/>
          <a:p>
            <a:pPr>
              <a:lnSpc>
                <a:spcPts val="1500"/>
              </a:lnSpc>
            </a:pPr>
            <a:r>
              <a:rPr lang="en-US" sz="1600" b="1" dirty="0">
                <a:solidFill>
                  <a:srgbClr val="0E4D64"/>
                </a:solidFill>
                <a:latin typeface="Lato" panose="020F0502020204030203" pitchFamily="34" charset="0"/>
                <a:ea typeface="MuseoModerno Medium" pitchFamily="34" charset="-122"/>
                <a:cs typeface="MuseoModerno Medium" pitchFamily="34" charset="-120"/>
              </a:rPr>
              <a:t>Water-Wise Operations</a:t>
            </a:r>
            <a:endParaRPr lang="en-US" sz="1600" b="1" dirty="0">
              <a:solidFill>
                <a:srgbClr val="0E4D64"/>
              </a:solidFill>
              <a:latin typeface="Lato" panose="020F0502020204030203" pitchFamily="34" charset="0"/>
            </a:endParaRPr>
          </a:p>
        </p:txBody>
      </p:sp>
      <p:sp>
        <p:nvSpPr>
          <p:cNvPr id="25" name="Text 18">
            <a:extLst>
              <a:ext uri="{FF2B5EF4-FFF2-40B4-BE49-F238E27FC236}">
                <a16:creationId xmlns:a16="http://schemas.microsoft.com/office/drawing/2014/main" id="{A4F75BA8-A2D0-AB2E-BBBD-61503AC98E97}"/>
              </a:ext>
            </a:extLst>
          </p:cNvPr>
          <p:cNvSpPr/>
          <p:nvPr/>
        </p:nvSpPr>
        <p:spPr>
          <a:xfrm>
            <a:off x="785228" y="5375442"/>
            <a:ext cx="5126555" cy="392840"/>
          </a:xfrm>
          <a:prstGeom prst="rect">
            <a:avLst/>
          </a:prstGeom>
          <a:noFill/>
          <a:ln/>
        </p:spPr>
        <p:txBody>
          <a:bodyPr wrap="square" lIns="0" tIns="0" rIns="0" bIns="0" rtlCol="0" anchor="t"/>
          <a:lstStyle/>
          <a:p>
            <a:pPr>
              <a:lnSpc>
                <a:spcPts val="1540"/>
              </a:lnSpc>
            </a:pPr>
            <a:r>
              <a:rPr lang="en-US" sz="1400" dirty="0">
                <a:solidFill>
                  <a:srgbClr val="0E4D64"/>
                </a:solidFill>
                <a:latin typeface="Lato" panose="020F0502020204030203" pitchFamily="34" charset="0"/>
                <a:ea typeface="Source Sans 3" pitchFamily="34" charset="-122"/>
                <a:cs typeface="Source Sans 3" pitchFamily="34" charset="-120"/>
              </a:rPr>
              <a:t>Closed-loop cooling systems, rainwater harvesting, and greywater recycling minimise freshwater withdrawal and wastewater discharge.</a:t>
            </a:r>
            <a:endParaRPr lang="en-US" sz="1400" dirty="0">
              <a:solidFill>
                <a:srgbClr val="0E4D64"/>
              </a:solidFill>
              <a:latin typeface="Lato" panose="020F0502020204030203" pitchFamily="34" charset="0"/>
            </a:endParaRPr>
          </a:p>
        </p:txBody>
      </p:sp>
      <p:sp>
        <p:nvSpPr>
          <p:cNvPr id="26" name="Shape 19">
            <a:extLst>
              <a:ext uri="{FF2B5EF4-FFF2-40B4-BE49-F238E27FC236}">
                <a16:creationId xmlns:a16="http://schemas.microsoft.com/office/drawing/2014/main" id="{1259A0B5-FC08-8C60-8CB3-9BCE2FC95884}"/>
              </a:ext>
            </a:extLst>
          </p:cNvPr>
          <p:cNvSpPr/>
          <p:nvPr/>
        </p:nvSpPr>
        <p:spPr>
          <a:xfrm>
            <a:off x="6157409" y="4349765"/>
            <a:ext cx="5372178" cy="1854854"/>
          </a:xfrm>
          <a:prstGeom prst="roundRect">
            <a:avLst>
              <a:gd name="adj" fmla="val 1321"/>
            </a:avLst>
          </a:prstGeom>
          <a:solidFill>
            <a:srgbClr val="F3EEE3"/>
          </a:solidFill>
          <a:ln/>
        </p:spPr>
        <p:txBody>
          <a:bodyPr/>
          <a:lstStyle/>
          <a:p>
            <a:endParaRPr lang="en-GB">
              <a:solidFill>
                <a:srgbClr val="0E4D64"/>
              </a:solidFill>
              <a:latin typeface="Lato" panose="020F0502020204030203" pitchFamily="34" charset="0"/>
            </a:endParaRPr>
          </a:p>
        </p:txBody>
      </p:sp>
      <p:sp>
        <p:nvSpPr>
          <p:cNvPr id="27" name="Shape 20">
            <a:extLst>
              <a:ext uri="{FF2B5EF4-FFF2-40B4-BE49-F238E27FC236}">
                <a16:creationId xmlns:a16="http://schemas.microsoft.com/office/drawing/2014/main" id="{D5C6B52E-B17B-864B-CE7E-D7CEBEF1226B}"/>
              </a:ext>
            </a:extLst>
          </p:cNvPr>
          <p:cNvSpPr/>
          <p:nvPr/>
        </p:nvSpPr>
        <p:spPr>
          <a:xfrm>
            <a:off x="6280218" y="4472574"/>
            <a:ext cx="577782" cy="589740"/>
          </a:xfrm>
          <a:prstGeom prst="roundRect">
            <a:avLst>
              <a:gd name="adj" fmla="val 20676452"/>
            </a:avLst>
          </a:prstGeom>
          <a:solidFill>
            <a:srgbClr val="325F7B"/>
          </a:solidFill>
          <a:ln/>
        </p:spPr>
        <p:txBody>
          <a:bodyPr/>
          <a:lstStyle/>
          <a:p>
            <a:endParaRPr lang="en-GB">
              <a:solidFill>
                <a:srgbClr val="0E4D64"/>
              </a:solidFill>
              <a:latin typeface="Lato" panose="020F0502020204030203" pitchFamily="34" charset="0"/>
            </a:endParaRPr>
          </a:p>
        </p:txBody>
      </p:sp>
      <p:sp>
        <p:nvSpPr>
          <p:cNvPr id="29" name="Text 21">
            <a:extLst>
              <a:ext uri="{FF2B5EF4-FFF2-40B4-BE49-F238E27FC236}">
                <a16:creationId xmlns:a16="http://schemas.microsoft.com/office/drawing/2014/main" id="{C3D94B66-629F-FD99-9B7A-009C46C028BF}"/>
              </a:ext>
            </a:extLst>
          </p:cNvPr>
          <p:cNvSpPr/>
          <p:nvPr/>
        </p:nvSpPr>
        <p:spPr>
          <a:xfrm>
            <a:off x="6280218" y="5109882"/>
            <a:ext cx="1794164" cy="191955"/>
          </a:xfrm>
          <a:prstGeom prst="rect">
            <a:avLst/>
          </a:prstGeom>
          <a:noFill/>
          <a:ln/>
        </p:spPr>
        <p:txBody>
          <a:bodyPr wrap="none" lIns="0" tIns="0" rIns="0" bIns="0" rtlCol="0" anchor="t"/>
          <a:lstStyle/>
          <a:p>
            <a:pPr>
              <a:lnSpc>
                <a:spcPts val="1500"/>
              </a:lnSpc>
            </a:pPr>
            <a:r>
              <a:rPr lang="en-US" sz="1600" b="1" dirty="0">
                <a:solidFill>
                  <a:srgbClr val="0E4D64"/>
                </a:solidFill>
                <a:latin typeface="Lato" panose="020F0502020204030203" pitchFamily="34" charset="0"/>
                <a:ea typeface="MuseoModerno Medium" pitchFamily="34" charset="-122"/>
                <a:cs typeface="MuseoModerno Medium" pitchFamily="34" charset="-120"/>
              </a:rPr>
              <a:t>Heat res-use and grid flexibility</a:t>
            </a:r>
            <a:endParaRPr lang="en-US" sz="1600" b="1" dirty="0">
              <a:solidFill>
                <a:srgbClr val="0E4D64"/>
              </a:solidFill>
              <a:latin typeface="Lato" panose="020F0502020204030203" pitchFamily="34" charset="0"/>
            </a:endParaRPr>
          </a:p>
        </p:txBody>
      </p:sp>
      <p:sp>
        <p:nvSpPr>
          <p:cNvPr id="30" name="Text 22">
            <a:extLst>
              <a:ext uri="{FF2B5EF4-FFF2-40B4-BE49-F238E27FC236}">
                <a16:creationId xmlns:a16="http://schemas.microsoft.com/office/drawing/2014/main" id="{9D8DB510-A246-540A-55D1-AA376D6A9CC7}"/>
              </a:ext>
            </a:extLst>
          </p:cNvPr>
          <p:cNvSpPr/>
          <p:nvPr/>
        </p:nvSpPr>
        <p:spPr>
          <a:xfrm>
            <a:off x="6280219" y="5375442"/>
            <a:ext cx="5126555" cy="392840"/>
          </a:xfrm>
          <a:prstGeom prst="rect">
            <a:avLst/>
          </a:prstGeom>
          <a:noFill/>
          <a:ln/>
        </p:spPr>
        <p:txBody>
          <a:bodyPr wrap="square" lIns="0" tIns="0" rIns="0" bIns="0" rtlCol="0" anchor="t"/>
          <a:lstStyle/>
          <a:p>
            <a:pPr>
              <a:lnSpc>
                <a:spcPts val="1540"/>
              </a:lnSpc>
            </a:pPr>
            <a:r>
              <a:rPr lang="en-US" sz="1400" dirty="0">
                <a:solidFill>
                  <a:srgbClr val="0E4D64"/>
                </a:solidFill>
                <a:latin typeface="Lato" panose="020F0502020204030203" pitchFamily="34" charset="0"/>
                <a:ea typeface="Source Sans 3" pitchFamily="34" charset="-122"/>
                <a:cs typeface="Source Sans 3" pitchFamily="34" charset="-120"/>
              </a:rPr>
              <a:t>Re-use of excess heat in community heating, industry processes, farming or on-site to improve other metrics as well as supporting the grid with frequency stabilization.</a:t>
            </a:r>
          </a:p>
        </p:txBody>
      </p:sp>
      <p:sp>
        <p:nvSpPr>
          <p:cNvPr id="2" name="Title 11">
            <a:extLst>
              <a:ext uri="{FF2B5EF4-FFF2-40B4-BE49-F238E27FC236}">
                <a16:creationId xmlns:a16="http://schemas.microsoft.com/office/drawing/2014/main" id="{6A6E990C-0D6A-8D49-CA70-B87C80297D7F}"/>
              </a:ext>
            </a:extLst>
          </p:cNvPr>
          <p:cNvSpPr txBox="1">
            <a:spLocks/>
          </p:cNvSpPr>
          <p:nvPr/>
        </p:nvSpPr>
        <p:spPr bwMode="auto">
          <a:xfrm>
            <a:off x="346498" y="384569"/>
            <a:ext cx="11218583" cy="863943"/>
          </a:xfrm>
          <a:prstGeom prst="rect">
            <a:avLst/>
          </a:prstGeom>
        </p:spPr>
        <p:txBody>
          <a:bodyPr vert="horz" lIns="0" tIns="0" rIns="0" bIns="0" rtlCol="0" anchor="t" anchorCtr="0">
            <a:no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Sustainable Data Centres: </a:t>
            </a:r>
            <a:br>
              <a:rPr lang="en-GB" sz="3200" b="1" dirty="0">
                <a:solidFill>
                  <a:srgbClr val="0070C0"/>
                </a:solidFill>
                <a:latin typeface="Arial" panose="020B0604020202020204" pitchFamily="34" charset="0"/>
                <a:cs typeface="Arial" panose="020B0604020202020204" pitchFamily="34" charset="0"/>
              </a:rPr>
            </a:br>
            <a:r>
              <a:rPr lang="en-GB" sz="3200" b="1" dirty="0">
                <a:solidFill>
                  <a:srgbClr val="0070C0"/>
                </a:solidFill>
                <a:latin typeface="Arial" panose="020B0604020202020204" pitchFamily="34" charset="0"/>
                <a:cs typeface="Arial" panose="020B0604020202020204" pitchFamily="34" charset="0"/>
              </a:rPr>
              <a:t>Powering Digital Growth Responsibly</a:t>
            </a:r>
          </a:p>
        </p:txBody>
      </p:sp>
      <p:pic>
        <p:nvPicPr>
          <p:cNvPr id="36" name="Graphic 35" descr="High temperature outline">
            <a:extLst>
              <a:ext uri="{FF2B5EF4-FFF2-40B4-BE49-F238E27FC236}">
                <a16:creationId xmlns:a16="http://schemas.microsoft.com/office/drawing/2014/main" id="{8330C7FE-6157-08E4-161F-302F1882B5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74167" y="4547563"/>
            <a:ext cx="385660" cy="385660"/>
          </a:xfrm>
          <a:prstGeom prst="rect">
            <a:avLst/>
          </a:prstGeom>
        </p:spPr>
      </p:pic>
      <p:sp>
        <p:nvSpPr>
          <p:cNvPr id="39" name="Picture Placeholder 2">
            <a:extLst>
              <a:ext uri="{FF2B5EF4-FFF2-40B4-BE49-F238E27FC236}">
                <a16:creationId xmlns:a16="http://schemas.microsoft.com/office/drawing/2014/main" id="{5B6B8BF2-76DE-E262-55CB-1EDF8F6FB39D}"/>
              </a:ext>
            </a:extLst>
          </p:cNvPr>
          <p:cNvSpPr txBox="1">
            <a:spLocks/>
          </p:cNvSpPr>
          <p:nvPr/>
        </p:nvSpPr>
        <p:spPr bwMode="auto">
          <a:xfrm>
            <a:off x="11597223" y="6184423"/>
            <a:ext cx="443489" cy="566889"/>
          </a:xfrm>
          <a:prstGeom prst="rect">
            <a:avLst/>
          </a:prstGeom>
          <a:blipFill rotWithShape="1">
            <a:blip r:embed="rId9"/>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1815656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07930E6-F999-F3A8-91DB-66359302DD60}"/>
              </a:ext>
            </a:extLst>
          </p:cNvPr>
          <p:cNvGrpSpPr/>
          <p:nvPr/>
        </p:nvGrpSpPr>
        <p:grpSpPr>
          <a:xfrm>
            <a:off x="346499" y="1507378"/>
            <a:ext cx="11294894" cy="4050265"/>
            <a:chOff x="251679" y="1130533"/>
            <a:chExt cx="8479366" cy="3037699"/>
          </a:xfrm>
        </p:grpSpPr>
        <p:pic>
          <p:nvPicPr>
            <p:cNvPr id="5" name="Picture 4" descr="A cartoon of a child and a child&#10;&#10;AI-generated content may be incorrect.">
              <a:extLst>
                <a:ext uri="{FF2B5EF4-FFF2-40B4-BE49-F238E27FC236}">
                  <a16:creationId xmlns:a16="http://schemas.microsoft.com/office/drawing/2014/main" id="{C275A6B6-E4B9-A7F7-D50B-EA72D134E47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1679" y="1130533"/>
              <a:ext cx="8479366" cy="3037699"/>
            </a:xfrm>
            <a:prstGeom prst="rect">
              <a:avLst/>
            </a:prstGeom>
          </p:spPr>
        </p:pic>
        <p:sp>
          <p:nvSpPr>
            <p:cNvPr id="7" name="TextBox 6">
              <a:extLst>
                <a:ext uri="{FF2B5EF4-FFF2-40B4-BE49-F238E27FC236}">
                  <a16:creationId xmlns:a16="http://schemas.microsoft.com/office/drawing/2014/main" id="{CEECDBD8-78D2-7E1C-1E4A-8FB67BD3484D}"/>
                </a:ext>
              </a:extLst>
            </p:cNvPr>
            <p:cNvSpPr txBox="1"/>
            <p:nvPr/>
          </p:nvSpPr>
          <p:spPr>
            <a:xfrm>
              <a:off x="878582" y="2222624"/>
              <a:ext cx="338160" cy="153841"/>
            </a:xfrm>
            <a:prstGeom prst="rect">
              <a:avLst/>
            </a:prstGeom>
            <a:solidFill>
              <a:schemeClr val="bg1"/>
            </a:solidFill>
          </p:spPr>
          <p:txBody>
            <a:bodyPr wrap="square" lIns="48000" tIns="0" rIns="48000" bIns="0" rtlCol="0">
              <a:spAutoFit/>
            </a:bodyPr>
            <a:lstStyle/>
            <a:p>
              <a:r>
                <a:rPr lang="en-GB" sz="1333" dirty="0"/>
                <a:t>Y</a:t>
              </a:r>
              <a:r>
                <a:rPr lang="en-SE" sz="1333" dirty="0"/>
                <a:t>es?</a:t>
              </a:r>
            </a:p>
          </p:txBody>
        </p:sp>
        <p:sp>
          <p:nvSpPr>
            <p:cNvPr id="8" name="TextBox 7">
              <a:extLst>
                <a:ext uri="{FF2B5EF4-FFF2-40B4-BE49-F238E27FC236}">
                  <a16:creationId xmlns:a16="http://schemas.microsoft.com/office/drawing/2014/main" id="{C6C4429B-E8F7-5FDD-1DF7-749DDE3007CA}"/>
                </a:ext>
              </a:extLst>
            </p:cNvPr>
            <p:cNvSpPr txBox="1"/>
            <p:nvPr/>
          </p:nvSpPr>
          <p:spPr>
            <a:xfrm>
              <a:off x="745416" y="1395054"/>
              <a:ext cx="1769183" cy="461521"/>
            </a:xfrm>
            <a:prstGeom prst="rect">
              <a:avLst/>
            </a:prstGeom>
            <a:solidFill>
              <a:schemeClr val="bg1"/>
            </a:solidFill>
          </p:spPr>
          <p:txBody>
            <a:bodyPr wrap="square" lIns="48000" tIns="0" rIns="48000" bIns="0" rtlCol="0">
              <a:spAutoFit/>
            </a:bodyPr>
            <a:lstStyle/>
            <a:p>
              <a:r>
                <a:rPr lang="en-GB" sz="1333" dirty="0"/>
                <a:t>...and not only does AI steal, pollute the environment and hallucinates inaccuracies</a:t>
              </a:r>
              <a:endParaRPr lang="en-SE" sz="1333" dirty="0"/>
            </a:p>
          </p:txBody>
        </p:sp>
        <p:sp>
          <p:nvSpPr>
            <p:cNvPr id="9" name="TextBox 8">
              <a:extLst>
                <a:ext uri="{FF2B5EF4-FFF2-40B4-BE49-F238E27FC236}">
                  <a16:creationId xmlns:a16="http://schemas.microsoft.com/office/drawing/2014/main" id="{AF538828-C760-4450-25CF-AE4D09F1BEC7}"/>
                </a:ext>
              </a:extLst>
            </p:cNvPr>
            <p:cNvSpPr txBox="1"/>
            <p:nvPr/>
          </p:nvSpPr>
          <p:spPr>
            <a:xfrm>
              <a:off x="745416" y="3416965"/>
              <a:ext cx="1510657" cy="153841"/>
            </a:xfrm>
            <a:prstGeom prst="rect">
              <a:avLst/>
            </a:prstGeom>
            <a:solidFill>
              <a:schemeClr val="bg1"/>
            </a:solidFill>
          </p:spPr>
          <p:txBody>
            <a:bodyPr wrap="square" lIns="48000" tIns="0" rIns="48000" bIns="0" rtlCol="0">
              <a:spAutoFit/>
            </a:bodyPr>
            <a:lstStyle/>
            <a:p>
              <a:r>
                <a:rPr lang="en-GB" sz="1333" dirty="0"/>
                <a:t>students use it to cheat</a:t>
              </a:r>
              <a:endParaRPr lang="en-SE" sz="1333" dirty="0"/>
            </a:p>
          </p:txBody>
        </p:sp>
        <p:sp>
          <p:nvSpPr>
            <p:cNvPr id="10" name="TextBox 9">
              <a:extLst>
                <a:ext uri="{FF2B5EF4-FFF2-40B4-BE49-F238E27FC236}">
                  <a16:creationId xmlns:a16="http://schemas.microsoft.com/office/drawing/2014/main" id="{483ED278-F030-F21D-1ED3-9B909CA20EDE}"/>
                </a:ext>
              </a:extLst>
            </p:cNvPr>
            <p:cNvSpPr txBox="1"/>
            <p:nvPr/>
          </p:nvSpPr>
          <p:spPr>
            <a:xfrm>
              <a:off x="2743177" y="1369759"/>
              <a:ext cx="1609410" cy="461521"/>
            </a:xfrm>
            <a:prstGeom prst="rect">
              <a:avLst/>
            </a:prstGeom>
            <a:solidFill>
              <a:schemeClr val="bg1"/>
            </a:solidFill>
          </p:spPr>
          <p:txBody>
            <a:bodyPr wrap="square" lIns="48000" tIns="0" rIns="48000" bIns="0" rtlCol="0">
              <a:spAutoFit/>
            </a:bodyPr>
            <a:lstStyle/>
            <a:p>
              <a:r>
                <a:rPr lang="en-GB" sz="1333" dirty="0"/>
                <a:t>then they don't have to learn, think, formulate, process knowledge...</a:t>
              </a:r>
              <a:endParaRPr lang="en-SE" sz="1333" dirty="0"/>
            </a:p>
          </p:txBody>
        </p:sp>
        <p:sp>
          <p:nvSpPr>
            <p:cNvPr id="11" name="TextBox 10">
              <a:extLst>
                <a:ext uri="{FF2B5EF4-FFF2-40B4-BE49-F238E27FC236}">
                  <a16:creationId xmlns:a16="http://schemas.microsoft.com/office/drawing/2014/main" id="{911C00F0-A098-CC92-F3DE-FEFB9A87DE77}"/>
                </a:ext>
              </a:extLst>
            </p:cNvPr>
            <p:cNvSpPr txBox="1"/>
            <p:nvPr/>
          </p:nvSpPr>
          <p:spPr>
            <a:xfrm>
              <a:off x="2822051" y="3186132"/>
              <a:ext cx="1609410" cy="461521"/>
            </a:xfrm>
            <a:prstGeom prst="rect">
              <a:avLst/>
            </a:prstGeom>
            <a:solidFill>
              <a:schemeClr val="bg1"/>
            </a:solidFill>
          </p:spPr>
          <p:txBody>
            <a:bodyPr wrap="square" lIns="48000" tIns="0" rIns="48000" bIns="0" rtlCol="0">
              <a:spAutoFit/>
            </a:bodyPr>
            <a:lstStyle/>
            <a:p>
              <a:r>
                <a:rPr lang="en-GB" sz="1333" dirty="0"/>
                <a:t>but it's clear, the whole point of going to school is to get grades.</a:t>
              </a:r>
              <a:endParaRPr lang="en-SE" sz="1333" dirty="0"/>
            </a:p>
          </p:txBody>
        </p:sp>
        <p:sp>
          <p:nvSpPr>
            <p:cNvPr id="12" name="TextBox 11">
              <a:extLst>
                <a:ext uri="{FF2B5EF4-FFF2-40B4-BE49-F238E27FC236}">
                  <a16:creationId xmlns:a16="http://schemas.microsoft.com/office/drawing/2014/main" id="{542D369D-6882-FE5E-1813-3F5B6CA64764}"/>
                </a:ext>
              </a:extLst>
            </p:cNvPr>
            <p:cNvSpPr txBox="1"/>
            <p:nvPr/>
          </p:nvSpPr>
          <p:spPr>
            <a:xfrm>
              <a:off x="4791415" y="1446702"/>
              <a:ext cx="1510657" cy="307681"/>
            </a:xfrm>
            <a:prstGeom prst="rect">
              <a:avLst/>
            </a:prstGeom>
            <a:solidFill>
              <a:schemeClr val="bg1"/>
            </a:solidFill>
          </p:spPr>
          <p:txBody>
            <a:bodyPr wrap="square" lIns="48000" tIns="0" rIns="48000" bIns="0" rtlCol="0">
              <a:spAutoFit/>
            </a:bodyPr>
            <a:lstStyle/>
            <a:p>
              <a:r>
                <a:rPr lang="en-GB" sz="1333" dirty="0"/>
                <a:t>although teachers can use it to correct texts too!</a:t>
              </a:r>
              <a:endParaRPr lang="en-SE" sz="1333" dirty="0"/>
            </a:p>
          </p:txBody>
        </p:sp>
        <p:sp>
          <p:nvSpPr>
            <p:cNvPr id="13" name="TextBox 12">
              <a:extLst>
                <a:ext uri="{FF2B5EF4-FFF2-40B4-BE49-F238E27FC236}">
                  <a16:creationId xmlns:a16="http://schemas.microsoft.com/office/drawing/2014/main" id="{90620B36-A6CA-9663-2EC4-B0AA2E3609D0}"/>
                </a:ext>
              </a:extLst>
            </p:cNvPr>
            <p:cNvSpPr txBox="1"/>
            <p:nvPr/>
          </p:nvSpPr>
          <p:spPr>
            <a:xfrm>
              <a:off x="6640228" y="1314358"/>
              <a:ext cx="1609410" cy="461521"/>
            </a:xfrm>
            <a:prstGeom prst="rect">
              <a:avLst/>
            </a:prstGeom>
            <a:solidFill>
              <a:schemeClr val="bg1"/>
            </a:solidFill>
          </p:spPr>
          <p:txBody>
            <a:bodyPr wrap="square" lIns="48000" tIns="0" rIns="48000" bIns="0" rtlCol="0">
              <a:spAutoFit/>
            </a:bodyPr>
            <a:lstStyle/>
            <a:p>
              <a:r>
                <a:rPr lang="en-GB" sz="1333" dirty="0"/>
                <a:t>but with the energy you generate now, you can run a couple of AI data </a:t>
              </a:r>
              <a:r>
                <a:rPr lang="en-GB" sz="1333" dirty="0" err="1"/>
                <a:t>centers</a:t>
              </a:r>
              <a:endParaRPr lang="en-SE" sz="1333" dirty="0"/>
            </a:p>
          </p:txBody>
        </p:sp>
      </p:grpSp>
      <p:sp>
        <p:nvSpPr>
          <p:cNvPr id="2" name="Title 11">
            <a:extLst>
              <a:ext uri="{FF2B5EF4-FFF2-40B4-BE49-F238E27FC236}">
                <a16:creationId xmlns:a16="http://schemas.microsoft.com/office/drawing/2014/main" id="{6A4C48E5-A305-F4B2-C863-02EC377CBC2F}"/>
              </a:ext>
            </a:extLst>
          </p:cNvPr>
          <p:cNvSpPr txBox="1">
            <a:spLocks/>
          </p:cNvSpPr>
          <p:nvPr/>
        </p:nvSpPr>
        <p:spPr bwMode="auto">
          <a:xfrm>
            <a:off x="346499" y="384570"/>
            <a:ext cx="11845501"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Comic strip about energy &amp; AI data </a:t>
            </a:r>
            <a:r>
              <a:rPr lang="en-GB" sz="3200" b="1" dirty="0" err="1">
                <a:solidFill>
                  <a:srgbClr val="0070C0"/>
                </a:solidFill>
                <a:latin typeface="Arial" panose="020B0604020202020204" pitchFamily="34" charset="0"/>
                <a:cs typeface="Arial" panose="020B0604020202020204" pitchFamily="34" charset="0"/>
              </a:rPr>
              <a:t>centers</a:t>
            </a:r>
            <a:endParaRPr lang="en-GB" sz="3200" b="1" dirty="0">
              <a:solidFill>
                <a:srgbClr val="0070C0"/>
              </a:solidFill>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4C500107-FA93-6566-1D78-D49F8D4A2658}"/>
              </a:ext>
            </a:extLst>
          </p:cNvPr>
          <p:cNvSpPr txBox="1">
            <a:spLocks/>
          </p:cNvSpPr>
          <p:nvPr/>
        </p:nvSpPr>
        <p:spPr bwMode="auto">
          <a:xfrm>
            <a:off x="11597223" y="6184423"/>
            <a:ext cx="443489" cy="566889"/>
          </a:xfrm>
          <a:prstGeom prst="rect">
            <a:avLst/>
          </a:prstGeom>
          <a:blipFill rotWithShape="1">
            <a:blip r:embed="rId4"/>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195225848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lluminated server room panel">
            <a:extLst>
              <a:ext uri="{FF2B5EF4-FFF2-40B4-BE49-F238E27FC236}">
                <a16:creationId xmlns:a16="http://schemas.microsoft.com/office/drawing/2014/main" id="{EF4CE51D-DF13-4979-804E-836E9BE9C346}"/>
              </a:ext>
            </a:extLst>
          </p:cNvPr>
          <p:cNvPicPr>
            <a:picLocks noGrp="1" noChangeAspect="1"/>
          </p:cNvPicPr>
          <p:nvPr>
            <p:ph type="pic" sz="quarter" idx="4294967295"/>
          </p:nvPr>
        </p:nvPicPr>
        <p:blipFill>
          <a:blip r:embed="rId3"/>
          <a:srcRect l="7661" r="14890" b="-2"/>
          <a:stretch>
            <a:fillRect/>
          </a:stretch>
        </p:blipFill>
        <p:spPr>
          <a:xfrm>
            <a:off x="430805" y="1624691"/>
            <a:ext cx="4970569" cy="4284389"/>
          </a:xfrm>
          <a:prstGeom prst="rect">
            <a:avLst/>
          </a:prstGeom>
          <a:noFill/>
        </p:spPr>
      </p:pic>
      <p:sp>
        <p:nvSpPr>
          <p:cNvPr id="4" name="Content Placeholder 3">
            <a:extLst>
              <a:ext uri="{FF2B5EF4-FFF2-40B4-BE49-F238E27FC236}">
                <a16:creationId xmlns:a16="http://schemas.microsoft.com/office/drawing/2014/main" id="{B4956D23-F404-15E1-80C6-0682172899CC}"/>
              </a:ext>
            </a:extLst>
          </p:cNvPr>
          <p:cNvSpPr>
            <a:spLocks noGrp="1"/>
          </p:cNvSpPr>
          <p:nvPr>
            <p:ph sz="quarter"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66153" y="1704622"/>
            <a:ext cx="5466291" cy="4476271"/>
          </a:xfrm>
        </p:spPr>
        <p:txBody>
          <a:bodyPr>
            <a:normAutofit fontScale="92500" lnSpcReduction="20000"/>
          </a:bodyPr>
          <a:lstStyle/>
          <a:p>
            <a:pPr marL="0" indent="0">
              <a:spcBef>
                <a:spcPts val="2500"/>
              </a:spcBef>
              <a:buNone/>
            </a:pPr>
            <a:r>
              <a:rPr lang="en-US" sz="2400" b="1" dirty="0"/>
              <a:t>Directive Requirements</a:t>
            </a:r>
          </a:p>
          <a:p>
            <a:pPr marL="0" lvl="1" indent="0">
              <a:buNone/>
            </a:pPr>
            <a:r>
              <a:rPr sz="2000" dirty="0"/>
              <a:t>All data </a:t>
            </a:r>
            <a:r>
              <a:rPr sz="2000" dirty="0" err="1"/>
              <a:t>centres</a:t>
            </a:r>
            <a:r>
              <a:rPr sz="2000" dirty="0"/>
              <a:t> over 500 kW IT power must report KPIs on energy and resource efficiency under the directive.</a:t>
            </a:r>
            <a:endParaRPr lang="en-US" sz="2000" dirty="0"/>
          </a:p>
          <a:p>
            <a:pPr marL="0" indent="0">
              <a:spcBef>
                <a:spcPts val="2500"/>
              </a:spcBef>
              <a:buNone/>
            </a:pPr>
            <a:r>
              <a:rPr lang="en-US" sz="2400" b="1" dirty="0"/>
              <a:t>Sustainability Goals</a:t>
            </a:r>
          </a:p>
          <a:p>
            <a:pPr marL="0" lvl="1" indent="0">
              <a:buNone/>
            </a:pPr>
            <a:r>
              <a:rPr sz="2000" dirty="0"/>
              <a:t>The directive supports the EU Green Deal and aims for climate-neutral data </a:t>
            </a:r>
            <a:r>
              <a:rPr sz="2000" dirty="0" err="1"/>
              <a:t>centres</a:t>
            </a:r>
            <a:r>
              <a:rPr sz="2000" dirty="0"/>
              <a:t> by 2030.</a:t>
            </a:r>
            <a:endParaRPr lang="en-US" sz="2000" dirty="0"/>
          </a:p>
          <a:p>
            <a:pPr marL="0" indent="0">
              <a:spcBef>
                <a:spcPts val="2500"/>
              </a:spcBef>
              <a:buNone/>
            </a:pPr>
            <a:r>
              <a:rPr lang="en-US" sz="2400" b="1" dirty="0"/>
              <a:t>Standardization and Transparency</a:t>
            </a:r>
          </a:p>
          <a:p>
            <a:pPr marL="0" lvl="1" indent="0">
              <a:buNone/>
            </a:pPr>
            <a:r>
              <a:rPr sz="2000" dirty="0"/>
              <a:t>The regulation promotes standardized data collection and transparency across EU Member States.</a:t>
            </a:r>
            <a:endParaRPr lang="en-US" sz="2000" dirty="0"/>
          </a:p>
          <a:p>
            <a:pPr marL="0" indent="0">
              <a:spcBef>
                <a:spcPts val="2500"/>
              </a:spcBef>
              <a:buNone/>
            </a:pPr>
            <a:r>
              <a:rPr lang="en-US" sz="2400" b="1" dirty="0"/>
              <a:t>Continuous Improvement</a:t>
            </a:r>
          </a:p>
          <a:p>
            <a:pPr marL="0" lvl="1" indent="0">
              <a:buNone/>
            </a:pPr>
            <a:r>
              <a:rPr sz="2000" dirty="0"/>
              <a:t>The directive fosters a culture of ongoing energy efficiency improvements in digital infrastructure.</a:t>
            </a:r>
            <a:endParaRPr lang="en-US" sz="2000" dirty="0"/>
          </a:p>
        </p:txBody>
      </p:sp>
      <p:sp>
        <p:nvSpPr>
          <p:cNvPr id="3" name="Picture Placeholder 2">
            <a:extLst>
              <a:ext uri="{FF2B5EF4-FFF2-40B4-BE49-F238E27FC236}">
                <a16:creationId xmlns:a16="http://schemas.microsoft.com/office/drawing/2014/main" id="{0BC7BE8E-89B4-F84C-FD0A-6B7ABB1FA185}"/>
              </a:ext>
            </a:extLst>
          </p:cNvPr>
          <p:cNvSpPr txBox="1">
            <a:spLocks/>
          </p:cNvSpPr>
          <p:nvPr/>
        </p:nvSpPr>
        <p:spPr bwMode="auto">
          <a:xfrm>
            <a:off x="11597223" y="6184423"/>
            <a:ext cx="443489" cy="566889"/>
          </a:xfrm>
          <a:prstGeom prst="rect">
            <a:avLst/>
          </a:prstGeom>
          <a:blipFill rotWithShape="1">
            <a:blip r:embed="rId4"/>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6" name="Title 11">
            <a:extLst>
              <a:ext uri="{FF2B5EF4-FFF2-40B4-BE49-F238E27FC236}">
                <a16:creationId xmlns:a16="http://schemas.microsoft.com/office/drawing/2014/main" id="{FEEEC118-348B-F72E-B43F-DA2AB5C1B675}"/>
              </a:ext>
            </a:extLst>
          </p:cNvPr>
          <p:cNvSpPr txBox="1">
            <a:spLocks/>
          </p:cNvSpPr>
          <p:nvPr/>
        </p:nvSpPr>
        <p:spPr bwMode="auto">
          <a:xfrm>
            <a:off x="346498" y="384569"/>
            <a:ext cx="11218583" cy="863943"/>
          </a:xfrm>
          <a:prstGeom prst="rect">
            <a:avLst/>
          </a:prstGeom>
        </p:spPr>
        <p:txBody>
          <a:bodyPr vert="horz" lIns="0" tIns="0" rIns="0" bIns="0" rtlCol="0" anchor="t" anchorCtr="0">
            <a:no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Overview of the Energy Efficiency Directive and Its Goals</a:t>
            </a:r>
          </a:p>
        </p:txBody>
      </p:sp>
    </p:spTree>
    <p:extLst>
      <p:ext uri="{BB962C8B-B14F-4D97-AF65-F5344CB8AC3E}">
        <p14:creationId xmlns:p14="http://schemas.microsoft.com/office/powerpoint/2010/main" val="383753569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rvers in Datacenter with Grass">
            <a:extLst>
              <a:ext uri="{FF2B5EF4-FFF2-40B4-BE49-F238E27FC236}">
                <a16:creationId xmlns:a16="http://schemas.microsoft.com/office/drawing/2014/main" id="{75FE67D4-E088-47FC-B33C-8D896595EA50}"/>
              </a:ext>
            </a:extLst>
          </p:cNvPr>
          <p:cNvPicPr>
            <a:picLocks noGrp="1" noChangeAspect="1"/>
          </p:cNvPicPr>
          <p:nvPr>
            <p:ph type="pic" sz="quarter" idx="4294967295"/>
          </p:nvPr>
        </p:nvPicPr>
        <p:blipFill>
          <a:blip r:embed="rId3"/>
          <a:srcRect l="18138" r="23850" b="1"/>
          <a:stretch>
            <a:fillRect/>
          </a:stretch>
        </p:blipFill>
        <p:spPr>
          <a:xfrm>
            <a:off x="430805" y="1624691"/>
            <a:ext cx="4970569" cy="4284390"/>
          </a:xfrm>
          <a:prstGeom prst="rect">
            <a:avLst/>
          </a:prstGeom>
          <a:noFill/>
        </p:spPr>
      </p:pic>
      <p:sp>
        <p:nvSpPr>
          <p:cNvPr id="4" name="Content Placeholder 3">
            <a:extLst>
              <a:ext uri="{FF2B5EF4-FFF2-40B4-BE49-F238E27FC236}">
                <a16:creationId xmlns:a16="http://schemas.microsoft.com/office/drawing/2014/main" id="{B8DA43C4-584B-F25E-EEF5-C4E0DD380B0A}"/>
              </a:ext>
            </a:extLst>
          </p:cNvPr>
          <p:cNvSpPr>
            <a:spLocks noGrp="1"/>
          </p:cNvSpPr>
          <p:nvPr>
            <p:ph sz="quarter"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84838" y="1595313"/>
            <a:ext cx="5795962" cy="4284390"/>
          </a:xfrm>
        </p:spPr>
        <p:txBody>
          <a:bodyPr>
            <a:noAutofit/>
          </a:bodyPr>
          <a:lstStyle/>
          <a:p>
            <a:pPr marL="0" indent="0">
              <a:spcBef>
                <a:spcPts val="2500"/>
              </a:spcBef>
              <a:buNone/>
            </a:pPr>
            <a:r>
              <a:rPr lang="en-GB" sz="2000" b="1" noProof="0" dirty="0"/>
              <a:t>EU Sustainability Label?</a:t>
            </a:r>
          </a:p>
          <a:p>
            <a:pPr marL="0" lvl="1" indent="0">
              <a:lnSpc>
                <a:spcPct val="100000"/>
              </a:lnSpc>
              <a:spcAft>
                <a:spcPts val="600"/>
              </a:spcAft>
              <a:buNone/>
            </a:pPr>
            <a:r>
              <a:rPr lang="en-GB" sz="1800" noProof="0" dirty="0"/>
              <a:t>Can the EU-wide multi-criteria sustainability label enhance transparency and fosters market-driven environmental improvements. </a:t>
            </a:r>
            <a:endParaRPr lang="en-GB" sz="1800" b="1" noProof="0" dirty="0"/>
          </a:p>
          <a:p>
            <a:pPr marL="0" lvl="1" indent="0">
              <a:buNone/>
            </a:pPr>
            <a:r>
              <a:rPr lang="en-GB" sz="2000" b="1" noProof="0" dirty="0"/>
              <a:t>Minimum Performance Standards?</a:t>
            </a:r>
          </a:p>
          <a:p>
            <a:pPr marL="0" lvl="1" indent="0">
              <a:lnSpc>
                <a:spcPct val="100000"/>
              </a:lnSpc>
              <a:spcAft>
                <a:spcPts val="600"/>
              </a:spcAft>
              <a:buNone/>
            </a:pPr>
            <a:r>
              <a:rPr lang="en-GB" sz="1800" noProof="0" dirty="0"/>
              <a:t>Suggestion for MPS for data centres include strict PUE and WUE targets to boost energy and water efficiency by 2030. Can carrots be used?</a:t>
            </a:r>
          </a:p>
          <a:p>
            <a:pPr marL="0" indent="0">
              <a:spcBef>
                <a:spcPts val="600"/>
              </a:spcBef>
              <a:buNone/>
            </a:pPr>
            <a:r>
              <a:rPr lang="en-GB" sz="2000" b="1" noProof="0" dirty="0"/>
              <a:t>Renewable Energy Usage Targets?</a:t>
            </a:r>
          </a:p>
          <a:p>
            <a:pPr marL="0" lvl="1" indent="0">
              <a:lnSpc>
                <a:spcPct val="100000"/>
              </a:lnSpc>
              <a:buNone/>
            </a:pPr>
            <a:r>
              <a:rPr lang="en-GB" sz="1800" noProof="0" dirty="0"/>
              <a:t>Aiming for 100% renewable energy use in data centres to reduce carbon footprint and support sustainability.</a:t>
            </a:r>
          </a:p>
          <a:p>
            <a:pPr marL="0" indent="0">
              <a:buNone/>
            </a:pPr>
            <a:r>
              <a:rPr lang="en-GB" sz="2000" b="1" noProof="0" dirty="0"/>
              <a:t>Suggestion </a:t>
            </a:r>
          </a:p>
          <a:p>
            <a:pPr marL="0" indent="0">
              <a:lnSpc>
                <a:spcPct val="100000"/>
              </a:lnSpc>
              <a:spcBef>
                <a:spcPts val="500"/>
              </a:spcBef>
              <a:buNone/>
            </a:pPr>
            <a:r>
              <a:rPr lang="en-GB" sz="1800" noProof="0" dirty="0"/>
              <a:t>– to lower the reporting </a:t>
            </a:r>
            <a:r>
              <a:rPr lang="en-GB" sz="1800" b="1" noProof="0" dirty="0"/>
              <a:t>threshold to 300kW</a:t>
            </a:r>
            <a:r>
              <a:rPr lang="en-GB" sz="1800" noProof="0" dirty="0"/>
              <a:t>, aligned with the German Energy Efficiency Act. Use incentives for sustainability actions.</a:t>
            </a:r>
          </a:p>
        </p:txBody>
      </p:sp>
      <p:sp>
        <p:nvSpPr>
          <p:cNvPr id="3" name="Picture Placeholder 2">
            <a:extLst>
              <a:ext uri="{FF2B5EF4-FFF2-40B4-BE49-F238E27FC236}">
                <a16:creationId xmlns:a16="http://schemas.microsoft.com/office/drawing/2014/main" id="{6384DF78-A30A-CACF-E834-83A87637692F}"/>
              </a:ext>
            </a:extLst>
          </p:cNvPr>
          <p:cNvSpPr txBox="1">
            <a:spLocks/>
          </p:cNvSpPr>
          <p:nvPr/>
        </p:nvSpPr>
        <p:spPr bwMode="auto">
          <a:xfrm>
            <a:off x="11597223" y="6184423"/>
            <a:ext cx="443489" cy="566889"/>
          </a:xfrm>
          <a:prstGeom prst="rect">
            <a:avLst/>
          </a:prstGeom>
          <a:blipFill rotWithShape="1">
            <a:blip r:embed="rId4"/>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6" name="Title 11">
            <a:extLst>
              <a:ext uri="{FF2B5EF4-FFF2-40B4-BE49-F238E27FC236}">
                <a16:creationId xmlns:a16="http://schemas.microsoft.com/office/drawing/2014/main" id="{B8DEBC6E-80C1-26B3-A989-4E7B21AFF640}"/>
              </a:ext>
            </a:extLst>
          </p:cNvPr>
          <p:cNvSpPr txBox="1">
            <a:spLocks/>
          </p:cNvSpPr>
          <p:nvPr/>
        </p:nvSpPr>
        <p:spPr bwMode="auto">
          <a:xfrm>
            <a:off x="346498" y="384569"/>
            <a:ext cx="11218583" cy="863943"/>
          </a:xfrm>
          <a:prstGeom prst="rect">
            <a:avLst/>
          </a:prstGeom>
        </p:spPr>
        <p:txBody>
          <a:bodyPr vert="horz" lIns="0" tIns="0" rIns="0" bIns="0" rtlCol="0" anchor="t" anchorCtr="0">
            <a:no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Future development of legislation</a:t>
            </a:r>
          </a:p>
        </p:txBody>
      </p:sp>
    </p:spTree>
    <p:extLst>
      <p:ext uri="{BB962C8B-B14F-4D97-AF65-F5344CB8AC3E}">
        <p14:creationId xmlns:p14="http://schemas.microsoft.com/office/powerpoint/2010/main" val="319771197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6 new AIF factories visually represented with name and respective country flags">
            <a:extLst>
              <a:ext uri="{FF2B5EF4-FFF2-40B4-BE49-F238E27FC236}">
                <a16:creationId xmlns:a16="http://schemas.microsoft.com/office/drawing/2014/main" id="{F3F7D142-C335-F9A4-D815-D7AD36E8D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77" r="4419" b="1"/>
          <a:stretch>
            <a:fillRect/>
          </a:stretch>
        </p:blipFill>
        <p:spPr bwMode="auto">
          <a:xfrm>
            <a:off x="5625353" y="1695980"/>
            <a:ext cx="4922590" cy="27684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C7D8AF8-12CD-FF36-757A-BC14BB14B22A}"/>
              </a:ext>
            </a:extLst>
          </p:cNvPr>
          <p:cNvPicPr>
            <a:picLocks noChangeAspect="1"/>
          </p:cNvPicPr>
          <p:nvPr/>
        </p:nvPicPr>
        <p:blipFill>
          <a:blip r:embed="rId4"/>
          <a:stretch>
            <a:fillRect/>
          </a:stretch>
        </p:blipFill>
        <p:spPr>
          <a:xfrm>
            <a:off x="653392" y="1695980"/>
            <a:ext cx="4320093" cy="4517275"/>
          </a:xfrm>
          <a:prstGeom prst="rect">
            <a:avLst/>
          </a:prstGeom>
        </p:spPr>
      </p:pic>
      <p:sp>
        <p:nvSpPr>
          <p:cNvPr id="5" name="Title 1">
            <a:extLst>
              <a:ext uri="{FF2B5EF4-FFF2-40B4-BE49-F238E27FC236}">
                <a16:creationId xmlns:a16="http://schemas.microsoft.com/office/drawing/2014/main" id="{581B8B0A-2FD6-7928-715F-EC01055ACC87}"/>
              </a:ext>
            </a:extLst>
          </p:cNvPr>
          <p:cNvSpPr txBox="1">
            <a:spLocks/>
          </p:cNvSpPr>
          <p:nvPr/>
        </p:nvSpPr>
        <p:spPr bwMode="auto">
          <a:xfrm>
            <a:off x="536696" y="476502"/>
            <a:ext cx="7815480" cy="858034"/>
          </a:xfrm>
          <a:prstGeom prst="rect">
            <a:avLst/>
          </a:prstGeom>
        </p:spPr>
        <p:txBody>
          <a:bodyPr vert="horz" lIns="91433" tIns="45716" rIns="91433" bIns="45716" rtlCol="0" anchor="ctr">
            <a:normAutofit/>
          </a:bodyPr>
          <a:lstStyle>
            <a:lvl1pPr algn="l" defTabSz="914400">
              <a:lnSpc>
                <a:spcPct val="90000"/>
              </a:lnSpc>
              <a:spcBef>
                <a:spcPts val="0"/>
              </a:spcBef>
              <a:buNone/>
              <a:defRPr sz="4400">
                <a:solidFill>
                  <a:schemeClr val="tx1"/>
                </a:solidFill>
                <a:latin typeface="+mj-lt"/>
                <a:ea typeface="+mj-ea"/>
              </a:defRPr>
            </a:lvl1pPr>
          </a:lstStyle>
          <a:p>
            <a:r>
              <a:rPr lang="en-GB" sz="3763" b="1" dirty="0">
                <a:solidFill>
                  <a:srgbClr val="0070C0"/>
                </a:solidFill>
                <a:latin typeface="Arial" panose="020B0604020202020204" pitchFamily="34" charset="0"/>
                <a:cs typeface="Arial" panose="020B0604020202020204" pitchFamily="34" charset="0"/>
              </a:rPr>
              <a:t>AI Factories – EU development</a:t>
            </a:r>
            <a:endParaRPr lang="en-US" sz="3763" b="1" dirty="0">
              <a:solidFill>
                <a:srgbClr val="0070C0"/>
              </a:solidFill>
              <a:latin typeface="Arial" panose="020B0604020202020204" pitchFamily="34" charset="0"/>
              <a:ea typeface="Nunito SemiBold" charset="0"/>
              <a:cs typeface="Arial" panose="020B0604020202020204" pitchFamily="34" charset="0"/>
            </a:endParaRPr>
          </a:p>
        </p:txBody>
      </p:sp>
      <p:pic>
        <p:nvPicPr>
          <p:cNvPr id="7" name="Picture 6">
            <a:extLst>
              <a:ext uri="{FF2B5EF4-FFF2-40B4-BE49-F238E27FC236}">
                <a16:creationId xmlns:a16="http://schemas.microsoft.com/office/drawing/2014/main" id="{56ADF35C-BF4B-99F9-1DF0-3C623CFCC853}"/>
              </a:ext>
            </a:extLst>
          </p:cNvPr>
          <p:cNvPicPr>
            <a:picLocks noChangeAspect="1"/>
          </p:cNvPicPr>
          <p:nvPr/>
        </p:nvPicPr>
        <p:blipFill>
          <a:blip r:embed="rId5"/>
          <a:stretch>
            <a:fillRect/>
          </a:stretch>
        </p:blipFill>
        <p:spPr>
          <a:xfrm>
            <a:off x="5625353" y="4908454"/>
            <a:ext cx="2214769" cy="1304801"/>
          </a:xfrm>
          <a:prstGeom prst="rect">
            <a:avLst/>
          </a:prstGeom>
        </p:spPr>
      </p:pic>
      <p:sp>
        <p:nvSpPr>
          <p:cNvPr id="8" name="TextBox 7">
            <a:extLst>
              <a:ext uri="{FF2B5EF4-FFF2-40B4-BE49-F238E27FC236}">
                <a16:creationId xmlns:a16="http://schemas.microsoft.com/office/drawing/2014/main" id="{F9F59086-03F8-4203-21D8-C9B6B4F8E8CF}"/>
              </a:ext>
            </a:extLst>
          </p:cNvPr>
          <p:cNvSpPr txBox="1"/>
          <p:nvPr/>
        </p:nvSpPr>
        <p:spPr>
          <a:xfrm>
            <a:off x="7936769" y="4753127"/>
            <a:ext cx="2885726" cy="1477328"/>
          </a:xfrm>
          <a:prstGeom prst="rect">
            <a:avLst/>
          </a:prstGeom>
          <a:noFill/>
        </p:spPr>
        <p:txBody>
          <a:bodyPr wrap="none" rtlCol="0">
            <a:spAutoFit/>
          </a:bodyPr>
          <a:lstStyle/>
          <a:p>
            <a:r>
              <a:rPr lang="en-SE" dirty="0"/>
              <a:t>Vision:</a:t>
            </a:r>
          </a:p>
          <a:p>
            <a:pPr marL="285750" indent="-285750">
              <a:buFont typeface="Arial" panose="020B0604020202020204" pitchFamily="34" charset="0"/>
              <a:buChar char="•"/>
            </a:pPr>
            <a:r>
              <a:rPr lang="en-SE" dirty="0"/>
              <a:t>Five AI Giga factories</a:t>
            </a:r>
          </a:p>
          <a:p>
            <a:pPr marL="285750" indent="-285750">
              <a:buFont typeface="Arial" panose="020B0604020202020204" pitchFamily="34" charset="0"/>
              <a:buChar char="•"/>
            </a:pPr>
            <a:r>
              <a:rPr lang="en-GB" dirty="0"/>
              <a:t>Ensuring EU Sovereignty</a:t>
            </a:r>
            <a:endParaRPr lang="en-SE" dirty="0"/>
          </a:p>
          <a:p>
            <a:pPr marL="285750" indent="-285750">
              <a:buFont typeface="Arial" panose="020B0604020202020204" pitchFamily="34" charset="0"/>
              <a:buChar char="•"/>
            </a:pPr>
            <a:r>
              <a:rPr lang="en-GB" dirty="0"/>
              <a:t>AI Continent Action Plan</a:t>
            </a:r>
            <a:endParaRPr lang="en-SE" dirty="0"/>
          </a:p>
          <a:p>
            <a:pPr marL="285750" indent="-285750">
              <a:buFont typeface="Arial" panose="020B0604020202020204" pitchFamily="34" charset="0"/>
              <a:buChar char="•"/>
            </a:pPr>
            <a:r>
              <a:rPr lang="en-SE" dirty="0"/>
              <a:t>PPP and €20bn</a:t>
            </a:r>
          </a:p>
        </p:txBody>
      </p:sp>
      <p:sp>
        <p:nvSpPr>
          <p:cNvPr id="9" name="Picture Placeholder 2">
            <a:extLst>
              <a:ext uri="{FF2B5EF4-FFF2-40B4-BE49-F238E27FC236}">
                <a16:creationId xmlns:a16="http://schemas.microsoft.com/office/drawing/2014/main" id="{757987AB-0580-1B27-3574-5B1C3C6BE014}"/>
              </a:ext>
            </a:extLst>
          </p:cNvPr>
          <p:cNvSpPr txBox="1">
            <a:spLocks/>
          </p:cNvSpPr>
          <p:nvPr/>
        </p:nvSpPr>
        <p:spPr bwMode="auto">
          <a:xfrm>
            <a:off x="11597223" y="6184423"/>
            <a:ext cx="443489" cy="566889"/>
          </a:xfrm>
          <a:prstGeom prst="rect">
            <a:avLst/>
          </a:prstGeom>
          <a:blipFill rotWithShape="1">
            <a:blip r:embed="rId6"/>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2" name="TextBox 1">
            <a:extLst>
              <a:ext uri="{FF2B5EF4-FFF2-40B4-BE49-F238E27FC236}">
                <a16:creationId xmlns:a16="http://schemas.microsoft.com/office/drawing/2014/main" id="{F17C3E31-29DA-E9BE-12B4-C6D94FDF3ABF}"/>
              </a:ext>
            </a:extLst>
          </p:cNvPr>
          <p:cNvSpPr txBox="1"/>
          <p:nvPr/>
        </p:nvSpPr>
        <p:spPr>
          <a:xfrm>
            <a:off x="0" y="6604084"/>
            <a:ext cx="11881301" cy="253916"/>
          </a:xfrm>
          <a:prstGeom prst="rect">
            <a:avLst/>
          </a:prstGeom>
          <a:noFill/>
        </p:spPr>
        <p:txBody>
          <a:bodyPr wrap="square">
            <a:spAutoFit/>
          </a:bodyPr>
          <a:lstStyle/>
          <a:p>
            <a:r>
              <a:rPr lang="en-GB" sz="1050" dirty="0"/>
              <a:t>Sources: </a:t>
            </a:r>
            <a:r>
              <a:rPr lang="en-GB" sz="1050" dirty="0" err="1"/>
              <a:t>EuroHPC</a:t>
            </a:r>
            <a:r>
              <a:rPr lang="en-GB" sz="1050" dirty="0"/>
              <a:t> Governing Board, 2025</a:t>
            </a:r>
          </a:p>
        </p:txBody>
      </p:sp>
    </p:spTree>
    <p:extLst>
      <p:ext uri="{BB962C8B-B14F-4D97-AF65-F5344CB8AC3E}">
        <p14:creationId xmlns:p14="http://schemas.microsoft.com/office/powerpoint/2010/main" val="328505933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logos with different names&#10;&#10;AI-generated content may be incorrect.">
            <a:extLst>
              <a:ext uri="{FF2B5EF4-FFF2-40B4-BE49-F238E27FC236}">
                <a16:creationId xmlns:a16="http://schemas.microsoft.com/office/drawing/2014/main" id="{26327BAE-BDDB-86B7-27FA-4B5F64894DF1}"/>
              </a:ext>
            </a:extLst>
          </p:cNvPr>
          <p:cNvPicPr>
            <a:picLocks noChangeAspect="1"/>
          </p:cNvPicPr>
          <p:nvPr/>
        </p:nvPicPr>
        <p:blipFill>
          <a:blip r:embed="rId3"/>
          <a:stretch>
            <a:fillRect/>
          </a:stretch>
        </p:blipFill>
        <p:spPr>
          <a:xfrm>
            <a:off x="606304" y="1414253"/>
            <a:ext cx="5124450" cy="3611853"/>
          </a:xfrm>
          <a:prstGeom prst="rect">
            <a:avLst/>
          </a:prstGeom>
        </p:spPr>
      </p:pic>
      <p:pic>
        <p:nvPicPr>
          <p:cNvPr id="6" name="Picture 5" descr="A map of europe with numbers and circles&#10;&#10;AI-generated content may be incorrect.">
            <a:extLst>
              <a:ext uri="{FF2B5EF4-FFF2-40B4-BE49-F238E27FC236}">
                <a16:creationId xmlns:a16="http://schemas.microsoft.com/office/drawing/2014/main" id="{DF18BA63-897D-1A87-4B19-18CC49A1DB7B}"/>
              </a:ext>
            </a:extLst>
          </p:cNvPr>
          <p:cNvPicPr>
            <a:picLocks noChangeAspect="1"/>
          </p:cNvPicPr>
          <p:nvPr/>
        </p:nvPicPr>
        <p:blipFill>
          <a:blip r:embed="rId4"/>
          <a:stretch>
            <a:fillRect/>
          </a:stretch>
        </p:blipFill>
        <p:spPr>
          <a:xfrm>
            <a:off x="6053377" y="1492624"/>
            <a:ext cx="4707819" cy="4425576"/>
          </a:xfrm>
          <a:prstGeom prst="rect">
            <a:avLst/>
          </a:prstGeom>
        </p:spPr>
      </p:pic>
      <p:pic>
        <p:nvPicPr>
          <p:cNvPr id="1026" name="Picture 2" descr="Europe Data Center Construction Companies - Top Company List">
            <a:extLst>
              <a:ext uri="{FF2B5EF4-FFF2-40B4-BE49-F238E27FC236}">
                <a16:creationId xmlns:a16="http://schemas.microsoft.com/office/drawing/2014/main" id="{3C825F0C-093D-9E72-A9BF-9DA5A8304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399" y="5194341"/>
            <a:ext cx="2474260" cy="13917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VHcloud | Drupal.org">
            <a:extLst>
              <a:ext uri="{FF2B5EF4-FFF2-40B4-BE49-F238E27FC236}">
                <a16:creationId xmlns:a16="http://schemas.microsoft.com/office/drawing/2014/main" id="{D4A293D2-5B53-9FCE-BDCC-F472F86D3C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7696" y="3962811"/>
            <a:ext cx="1401570" cy="685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ta center sustainability">
            <a:extLst>
              <a:ext uri="{FF2B5EF4-FFF2-40B4-BE49-F238E27FC236}">
                <a16:creationId xmlns:a16="http://schemas.microsoft.com/office/drawing/2014/main" id="{D8FA30E3-67BA-D094-EA95-CE6C11F788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0902" y="6103065"/>
            <a:ext cx="2770094" cy="3370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aleway Datacenter - Data Center Platform">
            <a:extLst>
              <a:ext uri="{FF2B5EF4-FFF2-40B4-BE49-F238E27FC236}">
                <a16:creationId xmlns:a16="http://schemas.microsoft.com/office/drawing/2014/main" id="{F0D2510E-8A41-67C8-BF30-938F94A711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6348" y="5988851"/>
            <a:ext cx="1927693" cy="5654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lobal Switch - DCD">
            <a:extLst>
              <a:ext uri="{FF2B5EF4-FFF2-40B4-BE49-F238E27FC236}">
                <a16:creationId xmlns:a16="http://schemas.microsoft.com/office/drawing/2014/main" id="{CD6D067A-CA57-E8C1-E537-9B28CA0512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55256" y="2742619"/>
            <a:ext cx="1555445" cy="7805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coDataCenter :: SDIA">
            <a:extLst>
              <a:ext uri="{FF2B5EF4-FFF2-40B4-BE49-F238E27FC236}">
                <a16:creationId xmlns:a16="http://schemas.microsoft.com/office/drawing/2014/main" id="{09AD8422-D097-A3F8-84D5-AB8B917C886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7488" b="18429"/>
          <a:stretch>
            <a:fillRect/>
          </a:stretch>
        </p:blipFill>
        <p:spPr bwMode="auto">
          <a:xfrm>
            <a:off x="9321272" y="1812491"/>
            <a:ext cx="2264424" cy="6855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Management API Platform | Cloud Management API Platform">
            <a:extLst>
              <a:ext uri="{FF2B5EF4-FFF2-40B4-BE49-F238E27FC236}">
                <a16:creationId xmlns:a16="http://schemas.microsoft.com/office/drawing/2014/main" id="{7E72C34D-7637-4864-B049-B783470914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27696" y="4892939"/>
            <a:ext cx="1883027" cy="965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9B6DCA-1071-1F32-2315-2C775722D6D6}"/>
              </a:ext>
            </a:extLst>
          </p:cNvPr>
          <p:cNvSpPr txBox="1"/>
          <p:nvPr/>
        </p:nvSpPr>
        <p:spPr>
          <a:xfrm>
            <a:off x="2282709" y="5063536"/>
            <a:ext cx="1771639" cy="261610"/>
          </a:xfrm>
          <a:prstGeom prst="rect">
            <a:avLst/>
          </a:prstGeom>
          <a:noFill/>
        </p:spPr>
        <p:txBody>
          <a:bodyPr wrap="none" rtlCol="0">
            <a:spAutoFit/>
          </a:bodyPr>
          <a:lstStyle/>
          <a:p>
            <a:r>
              <a:rPr lang="en-SE" sz="1100" b="1" dirty="0">
                <a:solidFill>
                  <a:schemeClr val="accent1"/>
                </a:solidFill>
              </a:rPr>
              <a:t>Construction companies</a:t>
            </a:r>
          </a:p>
        </p:txBody>
      </p:sp>
      <p:sp>
        <p:nvSpPr>
          <p:cNvPr id="8" name="TextBox 7">
            <a:extLst>
              <a:ext uri="{FF2B5EF4-FFF2-40B4-BE49-F238E27FC236}">
                <a16:creationId xmlns:a16="http://schemas.microsoft.com/office/drawing/2014/main" id="{E88DCE1D-4A8F-557B-6089-36A8E491413E}"/>
              </a:ext>
            </a:extLst>
          </p:cNvPr>
          <p:cNvSpPr txBox="1"/>
          <p:nvPr/>
        </p:nvSpPr>
        <p:spPr>
          <a:xfrm>
            <a:off x="7744194" y="1187258"/>
            <a:ext cx="1590500" cy="261610"/>
          </a:xfrm>
          <a:prstGeom prst="rect">
            <a:avLst/>
          </a:prstGeom>
          <a:noFill/>
        </p:spPr>
        <p:txBody>
          <a:bodyPr wrap="none" rtlCol="0">
            <a:spAutoFit/>
          </a:bodyPr>
          <a:lstStyle/>
          <a:p>
            <a:r>
              <a:rPr lang="en-SE" sz="1100" b="1" dirty="0">
                <a:solidFill>
                  <a:schemeClr val="accent1"/>
                </a:solidFill>
              </a:rPr>
              <a:t>Data center operators</a:t>
            </a:r>
          </a:p>
        </p:txBody>
      </p:sp>
      <p:sp>
        <p:nvSpPr>
          <p:cNvPr id="9" name="Title 11">
            <a:extLst>
              <a:ext uri="{FF2B5EF4-FFF2-40B4-BE49-F238E27FC236}">
                <a16:creationId xmlns:a16="http://schemas.microsoft.com/office/drawing/2014/main" id="{80C1AA70-6995-7D37-E35D-68F463DE0B65}"/>
              </a:ext>
            </a:extLst>
          </p:cNvPr>
          <p:cNvSpPr txBox="1">
            <a:spLocks/>
          </p:cNvSpPr>
          <p:nvPr/>
        </p:nvSpPr>
        <p:spPr>
          <a:xfrm>
            <a:off x="407943" y="452190"/>
            <a:ext cx="11089332" cy="57044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pPr fontAlgn="auto">
              <a:spcAft>
                <a:spcPts val="0"/>
              </a:spcAft>
            </a:pPr>
            <a:r>
              <a:rPr lang="en-US" sz="3292" b="1" dirty="0">
                <a:solidFill>
                  <a:srgbClr val="0070C0"/>
                </a:solidFill>
                <a:latin typeface="Arial" panose="020B0604020202020204" pitchFamily="34" charset="0"/>
                <a:cs typeface="Arial" panose="020B0604020202020204" pitchFamily="34" charset="0"/>
              </a:rPr>
              <a:t>European value chain</a:t>
            </a:r>
          </a:p>
          <a:p>
            <a:pPr fontAlgn="auto">
              <a:spcAft>
                <a:spcPts val="0"/>
              </a:spcAft>
            </a:pPr>
            <a:endParaRPr lang="en-US" sz="3292" b="1" dirty="0">
              <a:solidFill>
                <a:srgbClr val="0070C0"/>
              </a:solidFill>
              <a:latin typeface="Arial" panose="020B0604020202020204" pitchFamily="34" charset="0"/>
              <a:cs typeface="Arial" panose="020B0604020202020204" pitchFamily="34" charset="0"/>
            </a:endParaRPr>
          </a:p>
        </p:txBody>
      </p:sp>
      <p:sp>
        <p:nvSpPr>
          <p:cNvPr id="10" name="Picture Placeholder 2">
            <a:extLst>
              <a:ext uri="{FF2B5EF4-FFF2-40B4-BE49-F238E27FC236}">
                <a16:creationId xmlns:a16="http://schemas.microsoft.com/office/drawing/2014/main" id="{B63A8264-D225-4EC7-A3B2-C73D20E8908D}"/>
              </a:ext>
            </a:extLst>
          </p:cNvPr>
          <p:cNvSpPr txBox="1">
            <a:spLocks/>
          </p:cNvSpPr>
          <p:nvPr/>
        </p:nvSpPr>
        <p:spPr>
          <a:xfrm>
            <a:off x="11597223" y="6184423"/>
            <a:ext cx="443489" cy="566889"/>
          </a:xfrm>
          <a:prstGeom prst="rect">
            <a:avLst/>
          </a:prstGeom>
          <a:blipFill rotWithShape="1">
            <a:blip r:embed="rId12"/>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11" name="TextBox 10">
            <a:extLst>
              <a:ext uri="{FF2B5EF4-FFF2-40B4-BE49-F238E27FC236}">
                <a16:creationId xmlns:a16="http://schemas.microsoft.com/office/drawing/2014/main" id="{FC5258E1-65AF-9F26-45CA-FB2F8E32EF0B}"/>
              </a:ext>
            </a:extLst>
          </p:cNvPr>
          <p:cNvSpPr txBox="1"/>
          <p:nvPr/>
        </p:nvSpPr>
        <p:spPr>
          <a:xfrm>
            <a:off x="0" y="6604084"/>
            <a:ext cx="11881301" cy="253916"/>
          </a:xfrm>
          <a:prstGeom prst="rect">
            <a:avLst/>
          </a:prstGeom>
          <a:noFill/>
        </p:spPr>
        <p:txBody>
          <a:bodyPr wrap="square">
            <a:spAutoFit/>
          </a:bodyPr>
          <a:lstStyle/>
          <a:p>
            <a:r>
              <a:rPr lang="en-GB" sz="1050" dirty="0"/>
              <a:t>Sources: Mordor Intelligence, </a:t>
            </a:r>
            <a:r>
              <a:rPr lang="en-GB" sz="1050" dirty="0" err="1"/>
              <a:t>Datacenter</a:t>
            </a:r>
            <a:r>
              <a:rPr lang="en-GB" sz="1050" dirty="0"/>
              <a:t> Forum, </a:t>
            </a:r>
            <a:r>
              <a:rPr lang="en-GB" sz="1050" dirty="0" err="1"/>
              <a:t>MarketandMarkets</a:t>
            </a:r>
            <a:r>
              <a:rPr lang="en-GB" sz="1050" dirty="0"/>
              <a:t>, 2025</a:t>
            </a:r>
          </a:p>
        </p:txBody>
      </p:sp>
    </p:spTree>
    <p:extLst>
      <p:ext uri="{BB962C8B-B14F-4D97-AF65-F5344CB8AC3E}">
        <p14:creationId xmlns:p14="http://schemas.microsoft.com/office/powerpoint/2010/main" val="268840642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5CCEF4-0F50-D2EE-9683-FF05D6F44588}"/>
              </a:ext>
            </a:extLst>
          </p:cNvPr>
          <p:cNvSpPr/>
          <p:nvPr/>
        </p:nvSpPr>
        <p:spPr>
          <a:xfrm>
            <a:off x="920394" y="1255397"/>
            <a:ext cx="10094737" cy="5150413"/>
          </a:xfrm>
          <a:prstGeom prst="rect">
            <a:avLst/>
          </a:prstGeom>
          <a:solidFill>
            <a:schemeClr val="bg2"/>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E" sz="2116"/>
          </a:p>
        </p:txBody>
      </p:sp>
      <p:sp>
        <p:nvSpPr>
          <p:cNvPr id="3" name="Title 11">
            <a:extLst>
              <a:ext uri="{FF2B5EF4-FFF2-40B4-BE49-F238E27FC236}">
                <a16:creationId xmlns:a16="http://schemas.microsoft.com/office/drawing/2014/main" id="{71FFEC0E-483D-B3E3-D89D-CDB24B89D95B}"/>
              </a:ext>
            </a:extLst>
          </p:cNvPr>
          <p:cNvSpPr txBox="1">
            <a:spLocks/>
          </p:cNvSpPr>
          <p:nvPr/>
        </p:nvSpPr>
        <p:spPr>
          <a:xfrm>
            <a:off x="407943" y="452190"/>
            <a:ext cx="11089332" cy="803207"/>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92" b="1" dirty="0">
                <a:solidFill>
                  <a:srgbClr val="0070C0"/>
                </a:solidFill>
                <a:latin typeface="Arial" panose="020B0604020202020204" pitchFamily="34" charset="0"/>
                <a:cs typeface="Arial" panose="020B0604020202020204" pitchFamily="34" charset="0"/>
              </a:rPr>
              <a:t>Conclusions</a:t>
            </a:r>
          </a:p>
          <a:p>
            <a:endParaRPr lang="en-GB" sz="3292" b="1" dirty="0">
              <a:solidFill>
                <a:srgbClr val="0070C0"/>
              </a:solidFill>
              <a:latin typeface="Arial" panose="020B0604020202020204" pitchFamily="34" charset="0"/>
              <a:cs typeface="Arial" panose="020B0604020202020204" pitchFamily="34" charset="0"/>
            </a:endParaRPr>
          </a:p>
          <a:p>
            <a:endParaRPr lang="en-GB" sz="3292" b="1" dirty="0">
              <a:solidFill>
                <a:srgbClr val="0070C0"/>
              </a:solidFill>
              <a:latin typeface="Arial" panose="020B0604020202020204" pitchFamily="34" charset="0"/>
              <a:cs typeface="Arial" panose="020B0604020202020204" pitchFamily="34" charset="0"/>
            </a:endParaRPr>
          </a:p>
          <a:p>
            <a:endParaRPr lang="en-GB" sz="3292" b="1"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BF8788-76F6-B25F-0116-5E35032D0A55}"/>
              </a:ext>
            </a:extLst>
          </p:cNvPr>
          <p:cNvSpPr txBox="1"/>
          <p:nvPr/>
        </p:nvSpPr>
        <p:spPr>
          <a:xfrm>
            <a:off x="1153970" y="1373840"/>
            <a:ext cx="9861161" cy="4958409"/>
          </a:xfrm>
          <a:prstGeom prst="rect">
            <a:avLst/>
          </a:prstGeom>
          <a:noFill/>
        </p:spPr>
        <p:txBody>
          <a:bodyPr wrap="none" lIns="0" tIns="0" rIns="0" bIns="0" rtlCol="0">
            <a:spAutoFit/>
          </a:bodyPr>
          <a:lstStyle/>
          <a:p>
            <a:pPr marL="403182" indent="-403182">
              <a:spcBef>
                <a:spcPts val="1200"/>
              </a:spcBef>
              <a:buFont typeface="Arial" panose="020B0604020202020204" pitchFamily="34" charset="0"/>
              <a:buChar char="•"/>
            </a:pPr>
            <a:r>
              <a:rPr lang="en-GB" sz="2822" noProof="0" dirty="0"/>
              <a:t>Demanding AI applications require more energy and </a:t>
            </a:r>
            <a:br>
              <a:rPr lang="en-GB" sz="2822" noProof="0" dirty="0"/>
            </a:br>
            <a:r>
              <a:rPr lang="en-GB" sz="2822" noProof="0" dirty="0"/>
              <a:t>most of the energy become excess heat.</a:t>
            </a:r>
          </a:p>
          <a:p>
            <a:pPr marL="403182" indent="-403182">
              <a:spcBef>
                <a:spcPts val="1200"/>
              </a:spcBef>
              <a:buFont typeface="Arial" panose="020B0604020202020204" pitchFamily="34" charset="0"/>
              <a:buChar char="•"/>
            </a:pPr>
            <a:r>
              <a:rPr lang="en-GB" sz="2822" noProof="0" dirty="0"/>
              <a:t>New micro processors and algorithms improve performance </a:t>
            </a:r>
            <a:br>
              <a:rPr lang="en-GB" sz="2822" noProof="0" dirty="0"/>
            </a:br>
            <a:r>
              <a:rPr lang="en-GB" sz="2822" noProof="0" dirty="0"/>
              <a:t>and energy efficiency.</a:t>
            </a:r>
          </a:p>
          <a:p>
            <a:pPr marL="403182" indent="-403182">
              <a:spcBef>
                <a:spcPts val="1200"/>
              </a:spcBef>
              <a:buFont typeface="Arial" panose="020B0604020202020204" pitchFamily="34" charset="0"/>
              <a:buChar char="•"/>
            </a:pPr>
            <a:r>
              <a:rPr lang="en-GB" sz="2822" noProof="0" dirty="0"/>
              <a:t>The new micro processors will have heat fluxes like nuclear </a:t>
            </a:r>
            <a:br>
              <a:rPr lang="en-GB" sz="2822" noProof="0" dirty="0"/>
            </a:br>
            <a:r>
              <a:rPr lang="en-GB" sz="2822" noProof="0" dirty="0"/>
              <a:t>reactors that requires liquid cooling.</a:t>
            </a:r>
          </a:p>
          <a:p>
            <a:pPr marL="403182" indent="-403182">
              <a:spcBef>
                <a:spcPts val="1200"/>
              </a:spcBef>
              <a:buFont typeface="Arial" panose="020B0604020202020204" pitchFamily="34" charset="0"/>
              <a:buChar char="•"/>
            </a:pPr>
            <a:r>
              <a:rPr lang="en-GB" sz="2822" noProof="0" dirty="0"/>
              <a:t>Sustainable data </a:t>
            </a:r>
            <a:r>
              <a:rPr lang="en-GB" sz="2822" noProof="0" dirty="0" err="1"/>
              <a:t>centers</a:t>
            </a:r>
            <a:r>
              <a:rPr lang="en-GB" sz="2822" noProof="0" dirty="0"/>
              <a:t> are energy efficient, use renewable </a:t>
            </a:r>
            <a:br>
              <a:rPr lang="en-GB" sz="2822" noProof="0" dirty="0"/>
            </a:br>
            <a:r>
              <a:rPr lang="en-GB" sz="2822" noProof="0" dirty="0"/>
              <a:t>energy, have circular design, use water wisely and interact </a:t>
            </a:r>
            <a:br>
              <a:rPr lang="en-GB" sz="2822" noProof="0" dirty="0"/>
            </a:br>
            <a:r>
              <a:rPr lang="en-GB" sz="2822" noProof="0" dirty="0"/>
              <a:t>with the energy grids (electricity &amp; heat)</a:t>
            </a:r>
          </a:p>
          <a:p>
            <a:pPr marL="403182" indent="-403182">
              <a:spcBef>
                <a:spcPts val="1200"/>
              </a:spcBef>
              <a:buFont typeface="Arial" panose="020B0604020202020204" pitchFamily="34" charset="0"/>
              <a:buChar char="•"/>
            </a:pPr>
            <a:r>
              <a:rPr lang="en-GB" sz="2822" noProof="0" dirty="0"/>
              <a:t>Europe has a strong facility industry that needs some love</a:t>
            </a:r>
          </a:p>
        </p:txBody>
      </p:sp>
      <p:sp>
        <p:nvSpPr>
          <p:cNvPr id="2" name="Picture Placeholder 2">
            <a:extLst>
              <a:ext uri="{FF2B5EF4-FFF2-40B4-BE49-F238E27FC236}">
                <a16:creationId xmlns:a16="http://schemas.microsoft.com/office/drawing/2014/main" id="{47454690-E163-96CC-B475-A18732C0B927}"/>
              </a:ext>
            </a:extLst>
          </p:cNvPr>
          <p:cNvSpPr txBox="1">
            <a:spLocks/>
          </p:cNvSpPr>
          <p:nvPr/>
        </p:nvSpPr>
        <p:spPr bwMode="auto">
          <a:xfrm>
            <a:off x="11597223" y="6184423"/>
            <a:ext cx="443489" cy="566889"/>
          </a:xfrm>
          <a:prstGeom prst="rect">
            <a:avLst/>
          </a:prstGeom>
          <a:blipFill rotWithShape="1">
            <a:blip r:embed="rId3"/>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40385944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Description automatically generated with medium confidence">
            <a:extLst>
              <a:ext uri="{FF2B5EF4-FFF2-40B4-BE49-F238E27FC236}">
                <a16:creationId xmlns:a16="http://schemas.microsoft.com/office/drawing/2014/main" id="{25B7D9D9-CB1E-82E1-2E08-C737F32CC30F}"/>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974" y="292"/>
            <a:ext cx="6907246" cy="5197744"/>
          </a:xfrm>
          <a:prstGeom prst="rect">
            <a:avLst/>
          </a:prstGeom>
        </p:spPr>
      </p:pic>
      <p:sp>
        <p:nvSpPr>
          <p:cNvPr id="2" name="Rectangle 1">
            <a:extLst>
              <a:ext uri="{FF2B5EF4-FFF2-40B4-BE49-F238E27FC236}">
                <a16:creationId xmlns:a16="http://schemas.microsoft.com/office/drawing/2014/main" id="{5F1F0F88-9E45-4A2D-2130-0177B13A89EB}"/>
              </a:ext>
            </a:extLst>
          </p:cNvPr>
          <p:cNvSpPr/>
          <p:nvPr/>
        </p:nvSpPr>
        <p:spPr bwMode="auto">
          <a:xfrm>
            <a:off x="5688316" y="293"/>
            <a:ext cx="6503166" cy="5153453"/>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rot="0" spcFirstLastPara="0" vertOverflow="overflow" horzOverflow="overflow" vert="horz" wrap="square" lIns="71994" tIns="35997" rIns="0" bIns="0" numCol="1" spcCol="0" rtlCol="0" fromWordArt="0" anchor="t" anchorCtr="0" forceAA="0" compatLnSpc="1">
            <a:prstTxWarp prst="textNoShape">
              <a:avLst/>
            </a:prstTxWarp>
            <a:noAutofit/>
          </a:bodyPr>
          <a:lstStyle/>
          <a:p>
            <a:pPr marL="357153" indent="-357153" defTabSz="914309" fontAlgn="base">
              <a:spcBef>
                <a:spcPts val="300"/>
              </a:spcBef>
              <a:spcAft>
                <a:spcPct val="0"/>
              </a:spcAft>
              <a:buFont typeface="Ericsson Hilda" panose="00000500000000000000" pitchFamily="2" charset="0"/>
              <a:buChar char="—"/>
            </a:pPr>
            <a:endParaRPr lang="en-SE" sz="2000" err="1">
              <a:solidFill>
                <a:schemeClr val="bg1"/>
              </a:solidFill>
            </a:endParaRPr>
          </a:p>
        </p:txBody>
      </p:sp>
      <p:pic>
        <p:nvPicPr>
          <p:cNvPr id="4" name="Bildobjekt 19">
            <a:extLst>
              <a:ext uri="{FF2B5EF4-FFF2-40B4-BE49-F238E27FC236}">
                <a16:creationId xmlns:a16="http://schemas.microsoft.com/office/drawing/2014/main" id="{36F40AEF-7328-3F04-42CA-896E5AC6E95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1571" y="877417"/>
            <a:ext cx="1020849" cy="930260"/>
          </a:xfrm>
          <a:prstGeom prst="rect">
            <a:avLst/>
          </a:prstGeom>
        </p:spPr>
      </p:pic>
      <p:pic>
        <p:nvPicPr>
          <p:cNvPr id="1026" name="Picture 2" descr="Google Location Icon Png - Location Symbol Red Png, Transparent Png ,  Transparent Png Image - PNGitem">
            <a:extLst>
              <a:ext uri="{FF2B5EF4-FFF2-40B4-BE49-F238E27FC236}">
                <a16:creationId xmlns:a16="http://schemas.microsoft.com/office/drawing/2014/main" id="{EEDDA349-8C7D-A89B-ED2D-36867746CA06}"/>
              </a:ext>
            </a:extLst>
          </p:cNvPr>
          <p:cNvPicPr>
            <a:picLocks noChangeAspect="1" noChangeArrowheads="1"/>
          </p:cNvPicPr>
          <p:nvPr/>
        </p:nvPicPr>
        <p:blipFill>
          <a:blip r:embed="rId5"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a:fillRect/>
          </a:stretch>
        </p:blipFill>
        <p:spPr bwMode="auto">
          <a:xfrm>
            <a:off x="3250020" y="186263"/>
            <a:ext cx="427818" cy="6368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BC7D57-D210-0C40-57CC-3A498E62BC49}"/>
              </a:ext>
            </a:extLst>
          </p:cNvPr>
          <p:cNvSpPr txBox="1"/>
          <p:nvPr/>
        </p:nvSpPr>
        <p:spPr>
          <a:xfrm>
            <a:off x="6096000" y="325728"/>
            <a:ext cx="5793938" cy="1540165"/>
          </a:xfrm>
          <a:prstGeom prst="rect">
            <a:avLst/>
          </a:prstGeom>
          <a:noFill/>
        </p:spPr>
        <p:txBody>
          <a:bodyPr wrap="square">
            <a:spAutoFit/>
          </a:bodyPr>
          <a:lstStyle/>
          <a:p>
            <a:r>
              <a:rPr lang="en-US" sz="2352"/>
              <a:t>A full-scale research datacenter and test environment with the objective to increase knowledge and strengthen the global AI &amp; Data Center ecosystems</a:t>
            </a:r>
          </a:p>
        </p:txBody>
      </p:sp>
      <p:sp>
        <p:nvSpPr>
          <p:cNvPr id="11" name="TextBox 10">
            <a:extLst>
              <a:ext uri="{FF2B5EF4-FFF2-40B4-BE49-F238E27FC236}">
                <a16:creationId xmlns:a16="http://schemas.microsoft.com/office/drawing/2014/main" id="{DA657F87-2CAB-4661-A54E-0F1E305FBB8D}"/>
              </a:ext>
            </a:extLst>
          </p:cNvPr>
          <p:cNvSpPr txBox="1"/>
          <p:nvPr/>
        </p:nvSpPr>
        <p:spPr>
          <a:xfrm>
            <a:off x="6614464" y="2129026"/>
            <a:ext cx="4981751" cy="1410001"/>
          </a:xfrm>
          <a:prstGeom prst="rect">
            <a:avLst/>
          </a:prstGeom>
          <a:noFill/>
        </p:spPr>
        <p:txBody>
          <a:bodyPr wrap="square">
            <a:spAutoFit/>
          </a:bodyPr>
          <a:lstStyle/>
          <a:p>
            <a:pPr marL="285703" indent="-285703">
              <a:spcBef>
                <a:spcPts val="80"/>
              </a:spcBef>
              <a:buFont typeface="Arial"/>
              <a:buChar char="•"/>
            </a:pPr>
            <a:r>
              <a:rPr lang="en-US" sz="1646" dirty="0"/>
              <a:t>30+ projects, from the ground to the cloud</a:t>
            </a:r>
          </a:p>
          <a:p>
            <a:pPr marL="285703" indent="-285703">
              <a:spcBef>
                <a:spcPts val="80"/>
              </a:spcBef>
              <a:buFont typeface="Arial"/>
              <a:buChar char="•"/>
            </a:pPr>
            <a:r>
              <a:rPr lang="en-US" sz="1646" dirty="0"/>
              <a:t>20+ employees</a:t>
            </a:r>
          </a:p>
          <a:p>
            <a:pPr marL="285703" indent="-285703">
              <a:spcBef>
                <a:spcPts val="80"/>
              </a:spcBef>
              <a:buFont typeface="Arial"/>
              <a:buChar char="•"/>
            </a:pPr>
            <a:r>
              <a:rPr lang="en-US" sz="1646" dirty="0"/>
              <a:t>4+ MEUR turnover</a:t>
            </a:r>
          </a:p>
          <a:p>
            <a:pPr marL="285703" indent="-285703">
              <a:spcBef>
                <a:spcPts val="80"/>
              </a:spcBef>
              <a:buFont typeface="Arial"/>
              <a:buChar char="•"/>
            </a:pPr>
            <a:r>
              <a:rPr lang="en-US" sz="1646" dirty="0"/>
              <a:t>Established 2016</a:t>
            </a:r>
          </a:p>
          <a:p>
            <a:pPr marL="285703" indent="-285703">
              <a:spcBef>
                <a:spcPts val="80"/>
              </a:spcBef>
              <a:buFont typeface="Arial"/>
              <a:buChar char="•"/>
            </a:pPr>
            <a:r>
              <a:rPr lang="en-US" sz="1646" dirty="0"/>
              <a:t>100+ project partners</a:t>
            </a:r>
          </a:p>
        </p:txBody>
      </p:sp>
      <p:sp>
        <p:nvSpPr>
          <p:cNvPr id="13" name="TextBox 12">
            <a:extLst>
              <a:ext uri="{FF2B5EF4-FFF2-40B4-BE49-F238E27FC236}">
                <a16:creationId xmlns:a16="http://schemas.microsoft.com/office/drawing/2014/main" id="{3D617F83-9E89-1DBD-899F-8DE06F6CE001}"/>
              </a:ext>
            </a:extLst>
          </p:cNvPr>
          <p:cNvSpPr txBox="1"/>
          <p:nvPr/>
        </p:nvSpPr>
        <p:spPr>
          <a:xfrm>
            <a:off x="623770" y="1860128"/>
            <a:ext cx="4698133" cy="598947"/>
          </a:xfrm>
          <a:prstGeom prst="rect">
            <a:avLst/>
          </a:prstGeom>
          <a:solidFill>
            <a:schemeClr val="bg1"/>
          </a:solidFill>
          <a:ln w="28575">
            <a:solidFill>
              <a:srgbClr val="0678B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92" b="1">
                <a:ln>
                  <a:solidFill>
                    <a:srgbClr val="0678B0"/>
                  </a:solidFill>
                </a:ln>
                <a:solidFill>
                  <a:srgbClr val="A7CDE0"/>
                </a:solidFill>
              </a:rPr>
              <a:t>RISE ICE Data Center</a:t>
            </a:r>
          </a:p>
        </p:txBody>
      </p:sp>
      <p:sp>
        <p:nvSpPr>
          <p:cNvPr id="20" name="TextBox 19">
            <a:extLst>
              <a:ext uri="{FF2B5EF4-FFF2-40B4-BE49-F238E27FC236}">
                <a16:creationId xmlns:a16="http://schemas.microsoft.com/office/drawing/2014/main" id="{C2EC6940-9808-ED6F-5F2B-8CB907E1D20C}"/>
              </a:ext>
            </a:extLst>
          </p:cNvPr>
          <p:cNvSpPr txBox="1"/>
          <p:nvPr/>
        </p:nvSpPr>
        <p:spPr>
          <a:xfrm>
            <a:off x="6928220" y="3759287"/>
            <a:ext cx="3528416" cy="1105431"/>
          </a:xfrm>
          <a:prstGeom prst="rect">
            <a:avLst/>
          </a:prstGeom>
          <a:noFill/>
        </p:spPr>
        <p:txBody>
          <a:bodyPr wrap="square">
            <a:spAutoFit/>
          </a:bodyPr>
          <a:lstStyle/>
          <a:p>
            <a:pPr algn="ctr"/>
            <a:r>
              <a:rPr lang="en-US" sz="1646" dirty="0"/>
              <a:t>Partners: Ericsson, ABB, Vattenfall, Meta, LTU, Region North, Vertiv, BP Castrol, Alfa Laval, Grundfos, Google, Intel, Telia, </a:t>
            </a:r>
            <a:r>
              <a:rPr lang="en-US" sz="1646" dirty="0" err="1"/>
              <a:t>Submer</a:t>
            </a:r>
            <a:endParaRPr lang="en-US" sz="1646" dirty="0"/>
          </a:p>
        </p:txBody>
      </p:sp>
      <p:grpSp>
        <p:nvGrpSpPr>
          <p:cNvPr id="5" name="Group 4">
            <a:extLst>
              <a:ext uri="{FF2B5EF4-FFF2-40B4-BE49-F238E27FC236}">
                <a16:creationId xmlns:a16="http://schemas.microsoft.com/office/drawing/2014/main" id="{FDEACEB7-7B01-34FF-5A2D-5B65BDDDA26A}"/>
              </a:ext>
            </a:extLst>
          </p:cNvPr>
          <p:cNvGrpSpPr/>
          <p:nvPr/>
        </p:nvGrpSpPr>
        <p:grpSpPr>
          <a:xfrm>
            <a:off x="447786" y="5281293"/>
            <a:ext cx="10629869" cy="1455487"/>
            <a:chOff x="447786" y="5281293"/>
            <a:chExt cx="10629869" cy="1455487"/>
          </a:xfrm>
        </p:grpSpPr>
        <p:grpSp>
          <p:nvGrpSpPr>
            <p:cNvPr id="39" name="Group 38">
              <a:extLst>
                <a:ext uri="{FF2B5EF4-FFF2-40B4-BE49-F238E27FC236}">
                  <a16:creationId xmlns:a16="http://schemas.microsoft.com/office/drawing/2014/main" id="{168F0E49-BFD9-B66C-63CB-924BEFD281E1}"/>
                </a:ext>
              </a:extLst>
            </p:cNvPr>
            <p:cNvGrpSpPr/>
            <p:nvPr/>
          </p:nvGrpSpPr>
          <p:grpSpPr>
            <a:xfrm>
              <a:off x="2027693" y="5805680"/>
              <a:ext cx="1843782" cy="849181"/>
              <a:chOff x="1895723" y="5050338"/>
              <a:chExt cx="1568202" cy="722258"/>
            </a:xfrm>
          </p:grpSpPr>
          <p:pic>
            <p:nvPicPr>
              <p:cNvPr id="40" name="Picture 39" descr="BDVA-iSpaces-2018.png">
                <a:extLst>
                  <a:ext uri="{FF2B5EF4-FFF2-40B4-BE49-F238E27FC236}">
                    <a16:creationId xmlns:a16="http://schemas.microsoft.com/office/drawing/2014/main" id="{83E73C4D-303E-C26B-54CB-A9D5F36272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95723" y="5075866"/>
                <a:ext cx="1568202" cy="696730"/>
              </a:xfrm>
              <a:prstGeom prst="rect">
                <a:avLst/>
              </a:prstGeom>
              <a:ln>
                <a:solidFill>
                  <a:srgbClr val="343895"/>
                </a:solidFill>
              </a:ln>
            </p:spPr>
          </p:pic>
          <p:sp>
            <p:nvSpPr>
              <p:cNvPr id="41" name="TextBox 40">
                <a:extLst>
                  <a:ext uri="{FF2B5EF4-FFF2-40B4-BE49-F238E27FC236}">
                    <a16:creationId xmlns:a16="http://schemas.microsoft.com/office/drawing/2014/main" id="{9C97C318-1268-3C8E-FDFB-31AC7AA96DD2}"/>
                  </a:ext>
                </a:extLst>
              </p:cNvPr>
              <p:cNvSpPr txBox="1"/>
              <p:nvPr/>
            </p:nvSpPr>
            <p:spPr bwMode="auto">
              <a:xfrm>
                <a:off x="2601855" y="5050338"/>
                <a:ext cx="844394" cy="221011"/>
              </a:xfrm>
              <a:prstGeom prst="rect">
                <a:avLst/>
              </a:prstGeom>
              <a:noFill/>
              <a:ln w="3175">
                <a:noFill/>
                <a:miter lim="800000"/>
                <a:headEnd/>
                <a:tailEnd/>
              </a:ln>
            </p:spPr>
            <p:txBody>
              <a:bodyPr vert="horz" wrap="none" lIns="84653" tIns="42326" rIns="0" bIns="0" numCol="1" rtlCol="0" anchor="t" anchorCtr="0" compatLnSpc="1">
                <a:prstTxWarp prst="textNoShape">
                  <a:avLst/>
                </a:prstTxWarp>
                <a:spAutoFit/>
              </a:bodyPr>
              <a:lstStyle/>
              <a:p>
                <a:pPr algn="l">
                  <a:buClr>
                    <a:schemeClr val="tx1"/>
                  </a:buClr>
                </a:pPr>
                <a:r>
                  <a:rPr lang="en-US" sz="1411">
                    <a:solidFill>
                      <a:srgbClr val="0082F0"/>
                    </a:solidFill>
                    <a:latin typeface="Arial"/>
                    <a:cs typeface="Arial"/>
                  </a:rPr>
                  <a:t>2016, 2017</a:t>
                </a:r>
              </a:p>
            </p:txBody>
          </p:sp>
        </p:grpSp>
        <p:pic>
          <p:nvPicPr>
            <p:cNvPr id="42" name="Picture 41" descr="Bronze label cluster initiatives.jpeg">
              <a:extLst>
                <a:ext uri="{FF2B5EF4-FFF2-40B4-BE49-F238E27FC236}">
                  <a16:creationId xmlns:a16="http://schemas.microsoft.com/office/drawing/2014/main" id="{BBC410DC-3FDA-0528-6434-B5B9D65C66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47679" y="5855365"/>
              <a:ext cx="1923307" cy="881415"/>
            </a:xfrm>
            <a:prstGeom prst="rect">
              <a:avLst/>
            </a:prstGeom>
          </p:spPr>
        </p:pic>
        <p:pic>
          <p:nvPicPr>
            <p:cNvPr id="43" name="Picture 42" descr="Screenshot 2019-06-05 at 09.34.16.png">
              <a:extLst>
                <a:ext uri="{FF2B5EF4-FFF2-40B4-BE49-F238E27FC236}">
                  <a16:creationId xmlns:a16="http://schemas.microsoft.com/office/drawing/2014/main" id="{E4B11D23-BDDB-1E5B-58ED-7CD0A756B7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22622" y="5281293"/>
              <a:ext cx="2447801" cy="813945"/>
            </a:xfrm>
            <a:prstGeom prst="rect">
              <a:avLst/>
            </a:prstGeom>
            <a:ln>
              <a:solidFill>
                <a:srgbClr val="0082F0"/>
              </a:solidFill>
            </a:ln>
          </p:spPr>
        </p:pic>
        <p:grpSp>
          <p:nvGrpSpPr>
            <p:cNvPr id="44" name="Group 43">
              <a:extLst>
                <a:ext uri="{FF2B5EF4-FFF2-40B4-BE49-F238E27FC236}">
                  <a16:creationId xmlns:a16="http://schemas.microsoft.com/office/drawing/2014/main" id="{D5D92C02-AA33-7444-43F9-324FE503FD59}"/>
                </a:ext>
              </a:extLst>
            </p:cNvPr>
            <p:cNvGrpSpPr/>
            <p:nvPr/>
          </p:nvGrpSpPr>
          <p:grpSpPr>
            <a:xfrm>
              <a:off x="7084346" y="5293214"/>
              <a:ext cx="2020994" cy="881418"/>
              <a:chOff x="6383859" y="4509431"/>
              <a:chExt cx="1718926" cy="823471"/>
            </a:xfrm>
          </p:grpSpPr>
          <p:pic>
            <p:nvPicPr>
              <p:cNvPr id="45" name="DCD awards.jpg">
                <a:extLst>
                  <a:ext uri="{FF2B5EF4-FFF2-40B4-BE49-F238E27FC236}">
                    <a16:creationId xmlns:a16="http://schemas.microsoft.com/office/drawing/2014/main" id="{365E24D7-310F-5C4B-5DD1-266BA7C01C4A}"/>
                  </a:ext>
                </a:extLst>
              </p:cNvPr>
              <p:cNvPicPr/>
              <p:nvPr/>
            </p:nvPicPr>
            <p:blipFill>
              <a:blip r:embed="rId9" r:link="rId10" cstate="email">
                <a:extLst>
                  <a:ext uri="{28A0092B-C50C-407E-A947-70E740481C1C}">
                    <a14:useLocalDpi xmlns:a14="http://schemas.microsoft.com/office/drawing/2010/main"/>
                  </a:ext>
                </a:extLst>
              </a:blip>
              <a:stretch>
                <a:fillRect/>
              </a:stretch>
            </p:blipFill>
            <p:spPr>
              <a:xfrm>
                <a:off x="6383859" y="4520241"/>
                <a:ext cx="1718926" cy="812661"/>
              </a:xfrm>
              <a:prstGeom prst="rect">
                <a:avLst/>
              </a:prstGeom>
              <a:ln>
                <a:solidFill>
                  <a:srgbClr val="0070C0"/>
                </a:solidFill>
              </a:ln>
            </p:spPr>
          </p:pic>
          <p:sp>
            <p:nvSpPr>
              <p:cNvPr id="46" name="TextBox 45">
                <a:extLst>
                  <a:ext uri="{FF2B5EF4-FFF2-40B4-BE49-F238E27FC236}">
                    <a16:creationId xmlns:a16="http://schemas.microsoft.com/office/drawing/2014/main" id="{EB56253C-36FF-A5FD-22C8-F3830D634350}"/>
                  </a:ext>
                </a:extLst>
              </p:cNvPr>
              <p:cNvSpPr txBox="1"/>
              <p:nvPr/>
            </p:nvSpPr>
            <p:spPr bwMode="auto">
              <a:xfrm>
                <a:off x="7315969" y="4509431"/>
                <a:ext cx="784403" cy="225815"/>
              </a:xfrm>
              <a:prstGeom prst="rect">
                <a:avLst/>
              </a:prstGeom>
              <a:noFill/>
              <a:ln w="3175">
                <a:noFill/>
                <a:miter lim="800000"/>
                <a:headEnd/>
                <a:tailEnd/>
              </a:ln>
            </p:spPr>
            <p:txBody>
              <a:bodyPr vert="horz" wrap="none" lIns="84653" tIns="42326" rIns="0" bIns="0" numCol="1" rtlCol="0" anchor="t" anchorCtr="0" compatLnSpc="1">
                <a:prstTxWarp prst="textNoShape">
                  <a:avLst/>
                </a:prstTxWarp>
                <a:spAutoFit/>
              </a:bodyPr>
              <a:lstStyle/>
              <a:p>
                <a:pPr algn="l">
                  <a:buClr>
                    <a:schemeClr val="tx1"/>
                  </a:buClr>
                </a:pPr>
                <a:r>
                  <a:rPr lang="en-US" sz="1293">
                    <a:solidFill>
                      <a:srgbClr val="0082F0"/>
                    </a:solidFill>
                    <a:latin typeface="Arial"/>
                    <a:cs typeface="Arial"/>
                  </a:rPr>
                  <a:t>2017, 2019</a:t>
                </a:r>
              </a:p>
            </p:txBody>
          </p:sp>
        </p:grpSp>
        <p:grpSp>
          <p:nvGrpSpPr>
            <p:cNvPr id="47" name="Group 46">
              <a:extLst>
                <a:ext uri="{FF2B5EF4-FFF2-40B4-BE49-F238E27FC236}">
                  <a16:creationId xmlns:a16="http://schemas.microsoft.com/office/drawing/2014/main" id="{77E36E88-CB89-1467-2867-A14200FF418B}"/>
                </a:ext>
              </a:extLst>
            </p:cNvPr>
            <p:cNvGrpSpPr/>
            <p:nvPr/>
          </p:nvGrpSpPr>
          <p:grpSpPr>
            <a:xfrm>
              <a:off x="1162422" y="5281294"/>
              <a:ext cx="1856541" cy="845487"/>
              <a:chOff x="220688" y="4600859"/>
              <a:chExt cx="1579053" cy="719116"/>
            </a:xfrm>
          </p:grpSpPr>
          <p:pic>
            <p:nvPicPr>
              <p:cNvPr id="48" name="Picture 47" descr="BDVA-iSpaces-2018.png">
                <a:extLst>
                  <a:ext uri="{FF2B5EF4-FFF2-40B4-BE49-F238E27FC236}">
                    <a16:creationId xmlns:a16="http://schemas.microsoft.com/office/drawing/2014/main" id="{B6F42877-232B-921D-F334-B9A8C3FEF4CF}"/>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20688" y="4628255"/>
                <a:ext cx="1579053" cy="691720"/>
              </a:xfrm>
              <a:prstGeom prst="rect">
                <a:avLst/>
              </a:prstGeom>
              <a:ln>
                <a:solidFill>
                  <a:srgbClr val="343895"/>
                </a:solidFill>
              </a:ln>
            </p:spPr>
          </p:pic>
          <p:sp>
            <p:nvSpPr>
              <p:cNvPr id="49" name="TextBox 48">
                <a:extLst>
                  <a:ext uri="{FF2B5EF4-FFF2-40B4-BE49-F238E27FC236}">
                    <a16:creationId xmlns:a16="http://schemas.microsoft.com/office/drawing/2014/main" id="{0BC1056C-B751-5DE9-88B9-5E5B75DFB122}"/>
                  </a:ext>
                </a:extLst>
              </p:cNvPr>
              <p:cNvSpPr txBox="1"/>
              <p:nvPr/>
            </p:nvSpPr>
            <p:spPr bwMode="auto">
              <a:xfrm>
                <a:off x="864377" y="4600859"/>
                <a:ext cx="896203" cy="221011"/>
              </a:xfrm>
              <a:prstGeom prst="rect">
                <a:avLst/>
              </a:prstGeom>
              <a:noFill/>
              <a:ln w="3175">
                <a:noFill/>
                <a:miter lim="800000"/>
                <a:headEnd/>
                <a:tailEnd/>
              </a:ln>
            </p:spPr>
            <p:txBody>
              <a:bodyPr vert="horz" wrap="none" lIns="84653" tIns="42326" rIns="0" bIns="0" numCol="1" rtlCol="0" anchor="t" anchorCtr="0" compatLnSpc="1">
                <a:prstTxWarp prst="textNoShape">
                  <a:avLst/>
                </a:prstTxWarp>
                <a:spAutoFit/>
              </a:bodyPr>
              <a:lstStyle/>
              <a:p>
                <a:pPr algn="l">
                  <a:buClr>
                    <a:schemeClr val="tx1"/>
                  </a:buClr>
                </a:pPr>
                <a:r>
                  <a:rPr lang="en-US" sz="1411">
                    <a:solidFill>
                      <a:srgbClr val="0082F0"/>
                    </a:solidFill>
                    <a:latin typeface="Arial"/>
                    <a:cs typeface="Arial"/>
                  </a:rPr>
                  <a:t>2018 - 2022</a:t>
                </a:r>
              </a:p>
            </p:txBody>
          </p:sp>
        </p:grpSp>
        <p:grpSp>
          <p:nvGrpSpPr>
            <p:cNvPr id="50" name="Group 49">
              <a:extLst>
                <a:ext uri="{FF2B5EF4-FFF2-40B4-BE49-F238E27FC236}">
                  <a16:creationId xmlns:a16="http://schemas.microsoft.com/office/drawing/2014/main" id="{954786F9-44AA-A88A-3D16-2D2858B71E22}"/>
                </a:ext>
              </a:extLst>
            </p:cNvPr>
            <p:cNvGrpSpPr/>
            <p:nvPr/>
          </p:nvGrpSpPr>
          <p:grpSpPr>
            <a:xfrm>
              <a:off x="8795578" y="5835245"/>
              <a:ext cx="2282077" cy="881418"/>
              <a:chOff x="3138764" y="6180323"/>
              <a:chExt cx="1919023" cy="619353"/>
            </a:xfrm>
          </p:grpSpPr>
          <p:sp>
            <p:nvSpPr>
              <p:cNvPr id="51" name="Rectangle 50">
                <a:extLst>
                  <a:ext uri="{FF2B5EF4-FFF2-40B4-BE49-F238E27FC236}">
                    <a16:creationId xmlns:a16="http://schemas.microsoft.com/office/drawing/2014/main" id="{7E5F8C5A-7943-7EB6-CF45-5C8ADA590044}"/>
                  </a:ext>
                </a:extLst>
              </p:cNvPr>
              <p:cNvSpPr/>
              <p:nvPr/>
            </p:nvSpPr>
            <p:spPr bwMode="auto">
              <a:xfrm>
                <a:off x="3138764" y="6180323"/>
                <a:ext cx="1919023" cy="619353"/>
              </a:xfrm>
              <a:prstGeom prst="rect">
                <a:avLst/>
              </a:prstGeom>
              <a:solidFill>
                <a:schemeClr val="bg1"/>
              </a:solidFill>
              <a:ln w="31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84653" tIns="42326" rIns="0" bIns="0" numCol="1" spcCol="0" rtlCol="0" fromWordArt="0" anchor="t" anchorCtr="0" forceAA="0" compatLnSpc="1">
                <a:prstTxWarp prst="textNoShape">
                  <a:avLst/>
                </a:prstTxWarp>
                <a:noAutofit/>
              </a:bodyPr>
              <a:lstStyle/>
              <a:p>
                <a:pPr marL="419940" indent="-419940" defTabSz="1075045" fontAlgn="base">
                  <a:spcBef>
                    <a:spcPts val="353"/>
                  </a:spcBef>
                  <a:spcAft>
                    <a:spcPct val="0"/>
                  </a:spcAft>
                  <a:buFont typeface="Ericsson Hilda" panose="00000500000000000000" pitchFamily="2" charset="0"/>
                  <a:buChar char="—"/>
                </a:pPr>
                <a:endParaRPr lang="en-SE" sz="1881" err="1">
                  <a:solidFill>
                    <a:schemeClr val="bg1"/>
                  </a:solidFill>
                </a:endParaRPr>
              </a:p>
            </p:txBody>
          </p:sp>
          <p:pic>
            <p:nvPicPr>
              <p:cNvPr id="52" name="Picture 51">
                <a:extLst>
                  <a:ext uri="{FF2B5EF4-FFF2-40B4-BE49-F238E27FC236}">
                    <a16:creationId xmlns:a16="http://schemas.microsoft.com/office/drawing/2014/main" id="{77632461-C0B1-871B-6352-80A232510E2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138764" y="6180323"/>
                <a:ext cx="485251" cy="605575"/>
              </a:xfrm>
              <a:prstGeom prst="rect">
                <a:avLst/>
              </a:prstGeom>
            </p:spPr>
          </p:pic>
          <p:sp>
            <p:nvSpPr>
              <p:cNvPr id="53" name="TextBox 52">
                <a:extLst>
                  <a:ext uri="{FF2B5EF4-FFF2-40B4-BE49-F238E27FC236}">
                    <a16:creationId xmlns:a16="http://schemas.microsoft.com/office/drawing/2014/main" id="{54A65013-0EA6-8B76-27BE-E2759D234AEF}"/>
                  </a:ext>
                </a:extLst>
              </p:cNvPr>
              <p:cNvSpPr txBox="1"/>
              <p:nvPr/>
            </p:nvSpPr>
            <p:spPr bwMode="auto">
              <a:xfrm>
                <a:off x="3694109" y="6209530"/>
                <a:ext cx="1172373" cy="532404"/>
              </a:xfrm>
              <a:prstGeom prst="rect">
                <a:avLst/>
              </a:prstGeom>
              <a:noFill/>
              <a:ln w="3175">
                <a:noFill/>
                <a:miter lim="800000"/>
                <a:headEnd/>
                <a:tailEnd/>
              </a:ln>
            </p:spPr>
            <p:txBody>
              <a:bodyPr vert="horz" wrap="none" lIns="84653" tIns="42326" rIns="0" bIns="0" numCol="1" rtlCol="0" anchor="t" anchorCtr="0" compatLnSpc="1">
                <a:prstTxWarp prst="textNoShape">
                  <a:avLst/>
                </a:prstTxWarp>
                <a:spAutoFit/>
              </a:bodyPr>
              <a:lstStyle/>
              <a:p>
                <a:pPr algn="l">
                  <a:buClr>
                    <a:schemeClr val="tx1"/>
                  </a:buClr>
                </a:pPr>
                <a:r>
                  <a:rPr lang="en-SE" sz="1235" b="1"/>
                  <a:t>EARTO Innovation </a:t>
                </a:r>
                <a:br>
                  <a:rPr lang="en-SE" sz="1235" b="1"/>
                </a:br>
                <a:r>
                  <a:rPr lang="en-SE" sz="1235" b="1"/>
                  <a:t>Awards 2022</a:t>
                </a:r>
                <a:br>
                  <a:rPr lang="en-SE" sz="1235" b="1"/>
                </a:br>
                <a:br>
                  <a:rPr lang="en-SE" sz="941" b="1"/>
                </a:br>
                <a:r>
                  <a:rPr lang="en-SE" sz="1235" b="1"/>
                  <a:t>Holistic Cooling</a:t>
                </a:r>
              </a:p>
            </p:txBody>
          </p:sp>
        </p:grpSp>
        <p:grpSp>
          <p:nvGrpSpPr>
            <p:cNvPr id="54" name="Group 53">
              <a:extLst>
                <a:ext uri="{FF2B5EF4-FFF2-40B4-BE49-F238E27FC236}">
                  <a16:creationId xmlns:a16="http://schemas.microsoft.com/office/drawing/2014/main" id="{5FB96CA0-40F6-CB94-032E-56A85B98F4BE}"/>
                </a:ext>
              </a:extLst>
            </p:cNvPr>
            <p:cNvGrpSpPr/>
            <p:nvPr/>
          </p:nvGrpSpPr>
          <p:grpSpPr>
            <a:xfrm>
              <a:off x="447786" y="5805679"/>
              <a:ext cx="1987020" cy="849179"/>
              <a:chOff x="334837" y="5725284"/>
              <a:chExt cx="1742050" cy="726530"/>
            </a:xfrm>
          </p:grpSpPr>
          <p:pic>
            <p:nvPicPr>
              <p:cNvPr id="55" name="Picture 54" descr="A close up of a logo&#10;&#10;Description automatically generated">
                <a:extLst>
                  <a:ext uri="{FF2B5EF4-FFF2-40B4-BE49-F238E27FC236}">
                    <a16:creationId xmlns:a16="http://schemas.microsoft.com/office/drawing/2014/main" id="{92B52522-A0BA-B6CF-CE44-447D43DE3DC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34837" y="5763178"/>
                <a:ext cx="1742050" cy="688636"/>
              </a:xfrm>
              <a:prstGeom prst="rect">
                <a:avLst/>
              </a:prstGeom>
              <a:ln>
                <a:solidFill>
                  <a:schemeClr val="tx1"/>
                </a:solidFill>
              </a:ln>
            </p:spPr>
          </p:pic>
          <p:sp>
            <p:nvSpPr>
              <p:cNvPr id="56" name="TextBox 55">
                <a:extLst>
                  <a:ext uri="{FF2B5EF4-FFF2-40B4-BE49-F238E27FC236}">
                    <a16:creationId xmlns:a16="http://schemas.microsoft.com/office/drawing/2014/main" id="{255F3CC8-8BC4-D239-F7F2-E69FEB72F761}"/>
                  </a:ext>
                </a:extLst>
              </p:cNvPr>
              <p:cNvSpPr txBox="1"/>
              <p:nvPr/>
            </p:nvSpPr>
            <p:spPr bwMode="auto">
              <a:xfrm>
                <a:off x="1554097" y="5725284"/>
                <a:ext cx="429096" cy="222319"/>
              </a:xfrm>
              <a:prstGeom prst="rect">
                <a:avLst/>
              </a:prstGeom>
              <a:noFill/>
              <a:ln w="3175">
                <a:noFill/>
                <a:miter lim="800000"/>
                <a:headEnd/>
                <a:tailEnd/>
              </a:ln>
            </p:spPr>
            <p:txBody>
              <a:bodyPr vert="horz" wrap="none" lIns="84653" tIns="42326" rIns="0" bIns="0" numCol="1" rtlCol="0" anchor="t" anchorCtr="0" compatLnSpc="1">
                <a:prstTxWarp prst="textNoShape">
                  <a:avLst/>
                </a:prstTxWarp>
                <a:spAutoFit/>
              </a:bodyPr>
              <a:lstStyle/>
              <a:p>
                <a:pPr algn="l">
                  <a:buClr>
                    <a:schemeClr val="tx1"/>
                  </a:buClr>
                </a:pPr>
                <a:r>
                  <a:rPr lang="en-US" sz="1411">
                    <a:solidFill>
                      <a:srgbClr val="0082F0"/>
                    </a:solidFill>
                    <a:latin typeface="Arial"/>
                    <a:cs typeface="Arial"/>
                  </a:rPr>
                  <a:t>2023</a:t>
                </a:r>
              </a:p>
            </p:txBody>
          </p:sp>
        </p:grpSp>
      </p:grpSp>
      <p:sp>
        <p:nvSpPr>
          <p:cNvPr id="6" name="Picture Placeholder 2">
            <a:extLst>
              <a:ext uri="{FF2B5EF4-FFF2-40B4-BE49-F238E27FC236}">
                <a16:creationId xmlns:a16="http://schemas.microsoft.com/office/drawing/2014/main" id="{C859A045-5733-EF49-0418-AD1687BD7F89}"/>
              </a:ext>
            </a:extLst>
          </p:cNvPr>
          <p:cNvSpPr txBox="1">
            <a:spLocks/>
          </p:cNvSpPr>
          <p:nvPr/>
        </p:nvSpPr>
        <p:spPr bwMode="auto">
          <a:xfrm>
            <a:off x="11597223" y="6184423"/>
            <a:ext cx="443489" cy="566889"/>
          </a:xfrm>
          <a:prstGeom prst="rect">
            <a:avLst/>
          </a:prstGeom>
          <a:blipFill rotWithShape="1">
            <a:blip r:embed="rId14"/>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2614762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74838F-9C50-0E4A-AF69-1004C81FF1DE}"/>
              </a:ext>
            </a:extLst>
          </p:cNvPr>
          <p:cNvSpPr>
            <a:spLocks noGrp="1"/>
          </p:cNvSpPr>
          <p:nvPr>
            <p:ph type="body" sz="quarter" idx="1"/>
          </p:nvPr>
        </p:nvSpPr>
        <p:spPr>
          <a:xfrm>
            <a:off x="1952219" y="2050088"/>
            <a:ext cx="1165844" cy="630170"/>
          </a:xfrm>
        </p:spPr>
        <p:txBody>
          <a:bodyPr>
            <a:normAutofit/>
          </a:bodyPr>
          <a:lstStyle/>
          <a:p>
            <a:pPr marL="0" indent="0" algn="ctr">
              <a:buNone/>
            </a:pPr>
            <a:r>
              <a:rPr lang="en-US" sz="1400" dirty="0">
                <a:solidFill>
                  <a:schemeClr val="accent6"/>
                </a:solidFill>
              </a:rPr>
              <a:t>Applications on devices</a:t>
            </a:r>
          </a:p>
        </p:txBody>
      </p:sp>
      <p:sp>
        <p:nvSpPr>
          <p:cNvPr id="5" name="Title 11">
            <a:extLst>
              <a:ext uri="{FF2B5EF4-FFF2-40B4-BE49-F238E27FC236}">
                <a16:creationId xmlns:a16="http://schemas.microsoft.com/office/drawing/2014/main" id="{605EE253-9C17-DC80-C2F3-3434AA7B8677}"/>
              </a:ext>
            </a:extLst>
          </p:cNvPr>
          <p:cNvSpPr txBox="1">
            <a:spLocks/>
          </p:cNvSpPr>
          <p:nvPr/>
        </p:nvSpPr>
        <p:spPr bwMode="auto">
          <a:xfrm>
            <a:off x="346498" y="384570"/>
            <a:ext cx="11288153" cy="683098"/>
          </a:xfrm>
          <a:prstGeom prst="rect">
            <a:avLst/>
          </a:prstGeom>
        </p:spPr>
        <p:txBody>
          <a:bodyPr vert="horz" lIns="0" tIns="0" rIns="0" bIns="0" rtlCol="0" anchor="t" anchorCtr="0">
            <a:normAutofit fontScale="85000" lnSpcReduction="20000"/>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500" b="1" dirty="0">
                <a:solidFill>
                  <a:srgbClr val="0070C0"/>
                </a:solidFill>
                <a:latin typeface="Arial" panose="020B0604020202020204" pitchFamily="34" charset="0"/>
                <a:cs typeface="Arial" panose="020B0604020202020204" pitchFamily="34" charset="0"/>
              </a:rPr>
              <a:t>Digital infrastructure – including data </a:t>
            </a:r>
            <a:r>
              <a:rPr lang="en-GB" sz="3500" b="1" dirty="0" err="1">
                <a:solidFill>
                  <a:srgbClr val="0070C0"/>
                </a:solidFill>
                <a:latin typeface="Arial" panose="020B0604020202020204" pitchFamily="34" charset="0"/>
                <a:cs typeface="Arial" panose="020B0604020202020204" pitchFamily="34" charset="0"/>
              </a:rPr>
              <a:t>centers</a:t>
            </a:r>
            <a:r>
              <a:rPr lang="en-GB" sz="3500" b="1" dirty="0">
                <a:solidFill>
                  <a:srgbClr val="0070C0"/>
                </a:solidFill>
                <a:latin typeface="Arial" panose="020B0604020202020204" pitchFamily="34" charset="0"/>
                <a:cs typeface="Arial" panose="020B0604020202020204" pitchFamily="34" charset="0"/>
              </a:rPr>
              <a:t> </a:t>
            </a:r>
          </a:p>
          <a:p>
            <a:r>
              <a:rPr lang="en-GB" sz="3061" b="1" dirty="0">
                <a:solidFill>
                  <a:srgbClr val="0070C0"/>
                </a:solidFill>
                <a:latin typeface="Arial" panose="020B0604020202020204" pitchFamily="34" charset="0"/>
                <a:cs typeface="Arial" panose="020B0604020202020204" pitchFamily="34" charset="0"/>
              </a:rPr>
              <a:t>– is the foundation for AI</a:t>
            </a:r>
          </a:p>
          <a:p>
            <a:endParaRPr lang="en-GB" sz="3061" b="1" dirty="0">
              <a:solidFill>
                <a:srgbClr val="0070C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CD8BD285-3C2A-AF78-A638-EF33B528FB79}"/>
              </a:ext>
            </a:extLst>
          </p:cNvPr>
          <p:cNvGrpSpPr/>
          <p:nvPr/>
        </p:nvGrpSpPr>
        <p:grpSpPr>
          <a:xfrm>
            <a:off x="1960017" y="3007008"/>
            <a:ext cx="7333659" cy="947174"/>
            <a:chOff x="1960017" y="2791856"/>
            <a:chExt cx="7333659" cy="947174"/>
          </a:xfrm>
        </p:grpSpPr>
        <p:sp>
          <p:nvSpPr>
            <p:cNvPr id="15" name="Text Placeholder 2">
              <a:extLst>
                <a:ext uri="{FF2B5EF4-FFF2-40B4-BE49-F238E27FC236}">
                  <a16:creationId xmlns:a16="http://schemas.microsoft.com/office/drawing/2014/main" id="{69C9984E-1DD5-3F50-F8DA-D3A790DFADE9}"/>
                </a:ext>
              </a:extLst>
            </p:cNvPr>
            <p:cNvSpPr txBox="1">
              <a:spLocks/>
            </p:cNvSpPr>
            <p:nvPr/>
          </p:nvSpPr>
          <p:spPr>
            <a:xfrm>
              <a:off x="1960017" y="2977445"/>
              <a:ext cx="1165844" cy="761585"/>
            </a:xfrm>
            <a:prstGeom prst="rect">
              <a:avLst/>
            </a:prstGeom>
          </p:spPr>
          <p:txBody>
            <a:bodyPr vert="horz" lIns="0" tIns="0" rIns="0" bIns="0" rtlCol="0">
              <a:noAutofit/>
            </a:bodyPr>
            <a:lstStyle>
              <a:lvl1pPr marL="216000" indent="-216000" algn="l" defTabSz="518419" rtl="0" eaLnBrk="1" latinLnBrk="0" hangingPunct="1">
                <a:lnSpc>
                  <a:spcPct val="120000"/>
                </a:lnSpc>
                <a:spcBef>
                  <a:spcPts val="1000"/>
                </a:spcBef>
                <a:buFont typeface="Arial"/>
                <a:buChar char="•"/>
                <a:defRPr sz="1600" kern="1200">
                  <a:solidFill>
                    <a:schemeClr val="tx1"/>
                  </a:solidFill>
                  <a:latin typeface="+mn-lt"/>
                  <a:ea typeface="+mn-ea"/>
                  <a:cs typeface="+mn-cs"/>
                </a:defRPr>
              </a:lvl1pPr>
              <a:lvl2pPr marL="504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2pPr>
              <a:lvl3pPr marL="792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3pPr>
              <a:lvl4pPr marL="1080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4pPr>
              <a:lvl5pPr marL="1368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marL="0" indent="0" algn="ctr">
                <a:buNone/>
              </a:pPr>
              <a:r>
                <a:rPr lang="en-US" sz="1400" dirty="0">
                  <a:solidFill>
                    <a:schemeClr val="accent6"/>
                  </a:solidFill>
                </a:rPr>
                <a:t>Digital tools like IoT, AI &amp; data</a:t>
              </a:r>
            </a:p>
          </p:txBody>
        </p:sp>
        <p:pic>
          <p:nvPicPr>
            <p:cNvPr id="27" name="Graphic 26" descr="Artificial Intelligence outline">
              <a:extLst>
                <a:ext uri="{FF2B5EF4-FFF2-40B4-BE49-F238E27FC236}">
                  <a16:creationId xmlns:a16="http://schemas.microsoft.com/office/drawing/2014/main" id="{3D5160BA-93AD-AFB3-8F8A-CD4678377C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3483" y="2791856"/>
              <a:ext cx="914400" cy="914400"/>
            </a:xfrm>
            <a:prstGeom prst="rect">
              <a:avLst/>
            </a:prstGeom>
          </p:spPr>
        </p:pic>
        <p:pic>
          <p:nvPicPr>
            <p:cNvPr id="29" name="Graphic 28" descr="Database outline">
              <a:extLst>
                <a:ext uri="{FF2B5EF4-FFF2-40B4-BE49-F238E27FC236}">
                  <a16:creationId xmlns:a16="http://schemas.microsoft.com/office/drawing/2014/main" id="{4C5DB79C-B0D2-86B3-C850-B9A962332E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9276" y="2791856"/>
              <a:ext cx="914400" cy="914400"/>
            </a:xfrm>
            <a:prstGeom prst="rect">
              <a:avLst/>
            </a:prstGeom>
          </p:spPr>
        </p:pic>
        <p:grpSp>
          <p:nvGrpSpPr>
            <p:cNvPr id="31" name="Group 30">
              <a:extLst>
                <a:ext uri="{FF2B5EF4-FFF2-40B4-BE49-F238E27FC236}">
                  <a16:creationId xmlns:a16="http://schemas.microsoft.com/office/drawing/2014/main" id="{880ADDCC-923E-DC8A-3398-CBF4430AD1B2}"/>
                </a:ext>
              </a:extLst>
            </p:cNvPr>
            <p:cNvGrpSpPr/>
            <p:nvPr/>
          </p:nvGrpSpPr>
          <p:grpSpPr>
            <a:xfrm>
              <a:off x="3780991" y="2824630"/>
              <a:ext cx="914400" cy="914400"/>
              <a:chOff x="3458872" y="3063621"/>
              <a:chExt cx="914400" cy="914400"/>
            </a:xfrm>
          </p:grpSpPr>
          <p:pic>
            <p:nvPicPr>
              <p:cNvPr id="25" name="Graphic 24" descr="Internet Of Things outline">
                <a:extLst>
                  <a:ext uri="{FF2B5EF4-FFF2-40B4-BE49-F238E27FC236}">
                    <a16:creationId xmlns:a16="http://schemas.microsoft.com/office/drawing/2014/main" id="{8B27F9C1-7126-1095-57B9-84BF969D2C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58872" y="3063621"/>
                <a:ext cx="914400" cy="914400"/>
              </a:xfrm>
              <a:prstGeom prst="rect">
                <a:avLst/>
              </a:prstGeom>
            </p:spPr>
          </p:pic>
          <p:sp>
            <p:nvSpPr>
              <p:cNvPr id="30" name="TextBox 29">
                <a:extLst>
                  <a:ext uri="{FF2B5EF4-FFF2-40B4-BE49-F238E27FC236}">
                    <a16:creationId xmlns:a16="http://schemas.microsoft.com/office/drawing/2014/main" id="{B0684EE5-A527-9ACB-4CA1-EE31702FE5CC}"/>
                  </a:ext>
                </a:extLst>
              </p:cNvPr>
              <p:cNvSpPr txBox="1"/>
              <p:nvPr/>
            </p:nvSpPr>
            <p:spPr>
              <a:xfrm>
                <a:off x="3684694" y="3365811"/>
                <a:ext cx="462755" cy="369332"/>
              </a:xfrm>
              <a:prstGeom prst="rect">
                <a:avLst/>
              </a:prstGeom>
              <a:noFill/>
            </p:spPr>
            <p:txBody>
              <a:bodyPr wrap="none" rtlCol="0">
                <a:spAutoFit/>
              </a:bodyPr>
              <a:lstStyle/>
              <a:p>
                <a:r>
                  <a:rPr lang="en-SE" dirty="0"/>
                  <a:t>IoT</a:t>
                </a:r>
              </a:p>
            </p:txBody>
          </p:sp>
        </p:grpSp>
      </p:grpSp>
      <p:pic>
        <p:nvPicPr>
          <p:cNvPr id="33" name="Graphic 32" descr="Quadcopter outline">
            <a:extLst>
              <a:ext uri="{FF2B5EF4-FFF2-40B4-BE49-F238E27FC236}">
                <a16:creationId xmlns:a16="http://schemas.microsoft.com/office/drawing/2014/main" id="{AD6B1E69-8545-7B63-4F56-829FC88122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79276" y="1884809"/>
            <a:ext cx="914400" cy="914400"/>
          </a:xfrm>
          <a:prstGeom prst="rect">
            <a:avLst/>
          </a:prstGeom>
        </p:spPr>
      </p:pic>
      <p:pic>
        <p:nvPicPr>
          <p:cNvPr id="35" name="Graphic 34" descr="Robot outline">
            <a:extLst>
              <a:ext uri="{FF2B5EF4-FFF2-40B4-BE49-F238E27FC236}">
                <a16:creationId xmlns:a16="http://schemas.microsoft.com/office/drawing/2014/main" id="{0EB1EB49-4AE9-6EF1-D233-7E33841486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80990" y="1786761"/>
            <a:ext cx="914400" cy="914400"/>
          </a:xfrm>
          <a:prstGeom prst="rect">
            <a:avLst/>
          </a:prstGeom>
        </p:spPr>
      </p:pic>
      <p:pic>
        <p:nvPicPr>
          <p:cNvPr id="37" name="Graphic 36" descr="3D glasses outline">
            <a:extLst>
              <a:ext uri="{FF2B5EF4-FFF2-40B4-BE49-F238E27FC236}">
                <a16:creationId xmlns:a16="http://schemas.microsoft.com/office/drawing/2014/main" id="{D15CE490-9625-0638-348D-BE5EB54ECA9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83316" y="1786761"/>
            <a:ext cx="914400" cy="914400"/>
          </a:xfrm>
          <a:prstGeom prst="rect">
            <a:avLst/>
          </a:prstGeom>
        </p:spPr>
      </p:pic>
      <p:grpSp>
        <p:nvGrpSpPr>
          <p:cNvPr id="6" name="Group 5">
            <a:extLst>
              <a:ext uri="{FF2B5EF4-FFF2-40B4-BE49-F238E27FC236}">
                <a16:creationId xmlns:a16="http://schemas.microsoft.com/office/drawing/2014/main" id="{4378F380-9CFA-540C-F98E-2C5F83626CA0}"/>
              </a:ext>
            </a:extLst>
          </p:cNvPr>
          <p:cNvGrpSpPr/>
          <p:nvPr/>
        </p:nvGrpSpPr>
        <p:grpSpPr>
          <a:xfrm>
            <a:off x="1811348" y="4406366"/>
            <a:ext cx="7769711" cy="1165467"/>
            <a:chOff x="1811348" y="4191214"/>
            <a:chExt cx="7769711" cy="1165467"/>
          </a:xfrm>
        </p:grpSpPr>
        <p:sp>
          <p:nvSpPr>
            <p:cNvPr id="16" name="Text Placeholder 2">
              <a:extLst>
                <a:ext uri="{FF2B5EF4-FFF2-40B4-BE49-F238E27FC236}">
                  <a16:creationId xmlns:a16="http://schemas.microsoft.com/office/drawing/2014/main" id="{7A508C4F-2A67-D121-30AA-F38E879DD370}"/>
                </a:ext>
              </a:extLst>
            </p:cNvPr>
            <p:cNvSpPr txBox="1">
              <a:spLocks/>
            </p:cNvSpPr>
            <p:nvPr/>
          </p:nvSpPr>
          <p:spPr>
            <a:xfrm>
              <a:off x="1811348" y="4191214"/>
              <a:ext cx="1394691" cy="761585"/>
            </a:xfrm>
            <a:prstGeom prst="rect">
              <a:avLst/>
            </a:prstGeom>
          </p:spPr>
          <p:txBody>
            <a:bodyPr vert="horz" lIns="0" tIns="0" rIns="0" bIns="0" rtlCol="0">
              <a:noAutofit/>
            </a:bodyPr>
            <a:lstStyle>
              <a:lvl1pPr marL="216000" indent="-216000" algn="l" defTabSz="518419" rtl="0" eaLnBrk="1" latinLnBrk="0" hangingPunct="1">
                <a:lnSpc>
                  <a:spcPct val="120000"/>
                </a:lnSpc>
                <a:spcBef>
                  <a:spcPts val="1000"/>
                </a:spcBef>
                <a:buFont typeface="Arial"/>
                <a:buChar char="•"/>
                <a:defRPr sz="1600" kern="1200">
                  <a:solidFill>
                    <a:schemeClr val="tx1"/>
                  </a:solidFill>
                  <a:latin typeface="+mn-lt"/>
                  <a:ea typeface="+mn-ea"/>
                  <a:cs typeface="+mn-cs"/>
                </a:defRPr>
              </a:lvl1pPr>
              <a:lvl2pPr marL="504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2pPr>
              <a:lvl3pPr marL="792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3pPr>
              <a:lvl4pPr marL="1080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4pPr>
              <a:lvl5pPr marL="1368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marL="0" indent="0" algn="ctr">
                <a:buNone/>
              </a:pPr>
              <a:r>
                <a:rPr lang="en-US" sz="1400" dirty="0">
                  <a:solidFill>
                    <a:schemeClr val="accent6"/>
                  </a:solidFill>
                </a:rPr>
                <a:t>Digital Infrastructures - mobile networks, internet,  and datacenters</a:t>
              </a:r>
            </a:p>
          </p:txBody>
        </p:sp>
        <p:pic>
          <p:nvPicPr>
            <p:cNvPr id="18" name="Graphic 17" descr="Server outline">
              <a:extLst>
                <a:ext uri="{FF2B5EF4-FFF2-40B4-BE49-F238E27FC236}">
                  <a16:creationId xmlns:a16="http://schemas.microsoft.com/office/drawing/2014/main" id="{29C606AA-2A06-0E91-7C65-662E8426879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79276" y="4347067"/>
              <a:ext cx="914400" cy="914400"/>
            </a:xfrm>
            <a:prstGeom prst="rect">
              <a:avLst/>
            </a:prstGeom>
          </p:spPr>
        </p:pic>
        <p:pic>
          <p:nvPicPr>
            <p:cNvPr id="21" name="Graphic 20" descr="Network outline">
              <a:extLst>
                <a:ext uri="{FF2B5EF4-FFF2-40B4-BE49-F238E27FC236}">
                  <a16:creationId xmlns:a16="http://schemas.microsoft.com/office/drawing/2014/main" id="{FDE35AEC-7C42-1589-59AF-C97463F69F3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063483" y="4329455"/>
              <a:ext cx="914400" cy="914400"/>
            </a:xfrm>
            <a:prstGeom prst="rect">
              <a:avLst/>
            </a:prstGeom>
          </p:spPr>
        </p:pic>
        <p:pic>
          <p:nvPicPr>
            <p:cNvPr id="23" name="Graphic 22" descr="Cell Tower outline">
              <a:extLst>
                <a:ext uri="{FF2B5EF4-FFF2-40B4-BE49-F238E27FC236}">
                  <a16:creationId xmlns:a16="http://schemas.microsoft.com/office/drawing/2014/main" id="{DE6A2F36-888B-FDD6-5C75-DE930191118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780991" y="4347067"/>
              <a:ext cx="914400" cy="914400"/>
            </a:xfrm>
            <a:prstGeom prst="rect">
              <a:avLst/>
            </a:prstGeom>
          </p:spPr>
        </p:pic>
        <p:sp>
          <p:nvSpPr>
            <p:cNvPr id="38" name="Oval 37">
              <a:extLst>
                <a:ext uri="{FF2B5EF4-FFF2-40B4-BE49-F238E27FC236}">
                  <a16:creationId xmlns:a16="http://schemas.microsoft.com/office/drawing/2014/main" id="{3266C2B4-C92A-5F97-9CE2-4979C976BF6F}"/>
                </a:ext>
              </a:extLst>
            </p:cNvPr>
            <p:cNvSpPr/>
            <p:nvPr/>
          </p:nvSpPr>
          <p:spPr>
            <a:xfrm>
              <a:off x="8091893" y="4191214"/>
              <a:ext cx="1489166" cy="1165467"/>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pSp>
      <p:cxnSp>
        <p:nvCxnSpPr>
          <p:cNvPr id="40" name="Straight Connector 39">
            <a:extLst>
              <a:ext uri="{FF2B5EF4-FFF2-40B4-BE49-F238E27FC236}">
                <a16:creationId xmlns:a16="http://schemas.microsoft.com/office/drawing/2014/main" id="{BDC32D31-7FB9-46DC-8B90-B7838A982836}"/>
              </a:ext>
            </a:extLst>
          </p:cNvPr>
          <p:cNvCxnSpPr>
            <a:cxnSpLocks/>
          </p:cNvCxnSpPr>
          <p:nvPr/>
        </p:nvCxnSpPr>
        <p:spPr>
          <a:xfrm>
            <a:off x="1880953" y="4199818"/>
            <a:ext cx="7802880" cy="0"/>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45" name="Straight Connector 44">
            <a:extLst>
              <a:ext uri="{FF2B5EF4-FFF2-40B4-BE49-F238E27FC236}">
                <a16:creationId xmlns:a16="http://schemas.microsoft.com/office/drawing/2014/main" id="{F8C09F37-C44A-E71E-7A9A-ECCF231FEE7B}"/>
              </a:ext>
            </a:extLst>
          </p:cNvPr>
          <p:cNvCxnSpPr>
            <a:cxnSpLocks/>
          </p:cNvCxnSpPr>
          <p:nvPr/>
        </p:nvCxnSpPr>
        <p:spPr>
          <a:xfrm>
            <a:off x="1880953" y="2799209"/>
            <a:ext cx="7802880" cy="0"/>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46" name="Straight Connector 45">
            <a:extLst>
              <a:ext uri="{FF2B5EF4-FFF2-40B4-BE49-F238E27FC236}">
                <a16:creationId xmlns:a16="http://schemas.microsoft.com/office/drawing/2014/main" id="{CB4E96AB-ACA8-89CF-5144-4B401BB51B5F}"/>
              </a:ext>
            </a:extLst>
          </p:cNvPr>
          <p:cNvCxnSpPr>
            <a:cxnSpLocks/>
          </p:cNvCxnSpPr>
          <p:nvPr/>
        </p:nvCxnSpPr>
        <p:spPr>
          <a:xfrm>
            <a:off x="3361410" y="1786761"/>
            <a:ext cx="0" cy="3902223"/>
          </a:xfrm>
          <a:prstGeom prst="line">
            <a:avLst/>
          </a:prstGeom>
          <a:ln w="57150"/>
        </p:spPr>
        <p:style>
          <a:lnRef idx="2">
            <a:schemeClr val="accent6"/>
          </a:lnRef>
          <a:fillRef idx="0">
            <a:schemeClr val="accent6"/>
          </a:fillRef>
          <a:effectRef idx="1">
            <a:schemeClr val="accent6"/>
          </a:effectRef>
          <a:fontRef idx="minor">
            <a:schemeClr val="tx1"/>
          </a:fontRef>
        </p:style>
      </p:cxnSp>
      <p:sp>
        <p:nvSpPr>
          <p:cNvPr id="51" name="Picture Placeholder 2">
            <a:extLst>
              <a:ext uri="{FF2B5EF4-FFF2-40B4-BE49-F238E27FC236}">
                <a16:creationId xmlns:a16="http://schemas.microsoft.com/office/drawing/2014/main" id="{72509955-1222-2425-59C4-4D51E97A2719}"/>
              </a:ext>
            </a:extLst>
          </p:cNvPr>
          <p:cNvSpPr txBox="1">
            <a:spLocks/>
          </p:cNvSpPr>
          <p:nvPr/>
        </p:nvSpPr>
        <p:spPr bwMode="auto">
          <a:xfrm>
            <a:off x="11597223" y="6184423"/>
            <a:ext cx="443489" cy="566889"/>
          </a:xfrm>
          <a:prstGeom prst="rect">
            <a:avLst/>
          </a:prstGeom>
          <a:blipFill rotWithShape="1">
            <a:blip r:embed="rId21"/>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2599212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F200A86-EFAB-492E-DB80-E71445E626C6}"/>
              </a:ext>
            </a:extLst>
          </p:cNvPr>
          <p:cNvSpPr txBox="1"/>
          <p:nvPr/>
        </p:nvSpPr>
        <p:spPr>
          <a:xfrm rot="20287266">
            <a:off x="397756" y="1461468"/>
            <a:ext cx="1920654" cy="646331"/>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Investment size </a:t>
            </a:r>
            <a:br>
              <a:rPr lang="en-SE" dirty="0">
                <a:solidFill>
                  <a:schemeClr val="bg2">
                    <a:lumMod val="75000"/>
                  </a:schemeClr>
                </a:solidFill>
                <a:latin typeface="Chalkboard SE" panose="03050602040202020205" pitchFamily="66" charset="77"/>
              </a:rPr>
            </a:br>
            <a:r>
              <a:rPr lang="en-SE" dirty="0">
                <a:solidFill>
                  <a:schemeClr val="bg2">
                    <a:lumMod val="75000"/>
                  </a:schemeClr>
                </a:solidFill>
                <a:latin typeface="Chalkboard SE" panose="03050602040202020205" pitchFamily="66" charset="77"/>
              </a:rPr>
              <a:t>per year</a:t>
            </a:r>
          </a:p>
        </p:txBody>
      </p:sp>
      <p:sp>
        <p:nvSpPr>
          <p:cNvPr id="13" name="TextBox 12">
            <a:extLst>
              <a:ext uri="{FF2B5EF4-FFF2-40B4-BE49-F238E27FC236}">
                <a16:creationId xmlns:a16="http://schemas.microsoft.com/office/drawing/2014/main" id="{651F15BA-2A40-EAD3-6CAF-EA5EC0BE6306}"/>
              </a:ext>
            </a:extLst>
          </p:cNvPr>
          <p:cNvSpPr txBox="1"/>
          <p:nvPr/>
        </p:nvSpPr>
        <p:spPr>
          <a:xfrm>
            <a:off x="3866203" y="5394937"/>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2020</a:t>
            </a:r>
          </a:p>
        </p:txBody>
      </p:sp>
      <p:sp>
        <p:nvSpPr>
          <p:cNvPr id="14" name="TextBox 13">
            <a:extLst>
              <a:ext uri="{FF2B5EF4-FFF2-40B4-BE49-F238E27FC236}">
                <a16:creationId xmlns:a16="http://schemas.microsoft.com/office/drawing/2014/main" id="{BDA08317-6782-B6F0-63D6-50C0A10F8D4E}"/>
              </a:ext>
            </a:extLst>
          </p:cNvPr>
          <p:cNvSpPr txBox="1"/>
          <p:nvPr/>
        </p:nvSpPr>
        <p:spPr>
          <a:xfrm>
            <a:off x="5218425" y="5394226"/>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2025</a:t>
            </a:r>
          </a:p>
        </p:txBody>
      </p:sp>
      <p:sp>
        <p:nvSpPr>
          <p:cNvPr id="15" name="TextBox 14">
            <a:extLst>
              <a:ext uri="{FF2B5EF4-FFF2-40B4-BE49-F238E27FC236}">
                <a16:creationId xmlns:a16="http://schemas.microsoft.com/office/drawing/2014/main" id="{ED9375F7-189F-2FFD-7EE6-FF6B3806501A}"/>
              </a:ext>
            </a:extLst>
          </p:cNvPr>
          <p:cNvSpPr txBox="1"/>
          <p:nvPr/>
        </p:nvSpPr>
        <p:spPr>
          <a:xfrm>
            <a:off x="6570647" y="5394226"/>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2030</a:t>
            </a:r>
          </a:p>
        </p:txBody>
      </p:sp>
      <p:sp>
        <p:nvSpPr>
          <p:cNvPr id="16" name="TextBox 15">
            <a:extLst>
              <a:ext uri="{FF2B5EF4-FFF2-40B4-BE49-F238E27FC236}">
                <a16:creationId xmlns:a16="http://schemas.microsoft.com/office/drawing/2014/main" id="{9F9CDE49-A698-46FC-9E10-A1F886A3140C}"/>
              </a:ext>
            </a:extLst>
          </p:cNvPr>
          <p:cNvSpPr txBox="1"/>
          <p:nvPr/>
        </p:nvSpPr>
        <p:spPr>
          <a:xfrm>
            <a:off x="7922869" y="5394226"/>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2040</a:t>
            </a:r>
          </a:p>
        </p:txBody>
      </p:sp>
      <p:sp>
        <p:nvSpPr>
          <p:cNvPr id="17" name="TextBox 16">
            <a:extLst>
              <a:ext uri="{FF2B5EF4-FFF2-40B4-BE49-F238E27FC236}">
                <a16:creationId xmlns:a16="http://schemas.microsoft.com/office/drawing/2014/main" id="{263F262C-4984-018D-AD11-48A3A8C7FBC8}"/>
              </a:ext>
            </a:extLst>
          </p:cNvPr>
          <p:cNvSpPr txBox="1"/>
          <p:nvPr/>
        </p:nvSpPr>
        <p:spPr>
          <a:xfrm>
            <a:off x="2513981" y="5394226"/>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2015</a:t>
            </a:r>
          </a:p>
        </p:txBody>
      </p:sp>
      <p:grpSp>
        <p:nvGrpSpPr>
          <p:cNvPr id="3" name="Group 2">
            <a:extLst>
              <a:ext uri="{FF2B5EF4-FFF2-40B4-BE49-F238E27FC236}">
                <a16:creationId xmlns:a16="http://schemas.microsoft.com/office/drawing/2014/main" id="{067C5AA9-2950-255B-A3E6-50FBCE29C210}"/>
              </a:ext>
            </a:extLst>
          </p:cNvPr>
          <p:cNvGrpSpPr/>
          <p:nvPr/>
        </p:nvGrpSpPr>
        <p:grpSpPr>
          <a:xfrm>
            <a:off x="6925872" y="2559736"/>
            <a:ext cx="5062457" cy="1360060"/>
            <a:chOff x="6925872" y="2156326"/>
            <a:chExt cx="5062457" cy="1360060"/>
          </a:xfrm>
        </p:grpSpPr>
        <p:cxnSp>
          <p:nvCxnSpPr>
            <p:cNvPr id="20" name="Straight Connector 19">
              <a:extLst>
                <a:ext uri="{FF2B5EF4-FFF2-40B4-BE49-F238E27FC236}">
                  <a16:creationId xmlns:a16="http://schemas.microsoft.com/office/drawing/2014/main" id="{CDE3336B-1FCE-3227-3A2C-450952B92DC9}"/>
                </a:ext>
              </a:extLst>
            </p:cNvPr>
            <p:cNvCxnSpPr>
              <a:cxnSpLocks/>
            </p:cNvCxnSpPr>
            <p:nvPr/>
          </p:nvCxnSpPr>
          <p:spPr>
            <a:xfrm>
              <a:off x="6925872" y="3516386"/>
              <a:ext cx="650163"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2" name="Right Brace 21">
              <a:extLst>
                <a:ext uri="{FF2B5EF4-FFF2-40B4-BE49-F238E27FC236}">
                  <a16:creationId xmlns:a16="http://schemas.microsoft.com/office/drawing/2014/main" id="{76C0076A-1A7D-5B4A-426D-D052517593C5}"/>
                </a:ext>
              </a:extLst>
            </p:cNvPr>
            <p:cNvSpPr/>
            <p:nvPr/>
          </p:nvSpPr>
          <p:spPr>
            <a:xfrm>
              <a:off x="7568181" y="2166426"/>
              <a:ext cx="173899" cy="1335895"/>
            </a:xfrm>
            <a:prstGeom prst="rightBrace">
              <a:avLst/>
            </a:prstGeom>
            <a:ln w="57150">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cxnSp>
          <p:nvCxnSpPr>
            <p:cNvPr id="24" name="Straight Connector 23">
              <a:extLst>
                <a:ext uri="{FF2B5EF4-FFF2-40B4-BE49-F238E27FC236}">
                  <a16:creationId xmlns:a16="http://schemas.microsoft.com/office/drawing/2014/main" id="{C9850403-A750-280C-232F-6D59172C927C}"/>
                </a:ext>
              </a:extLst>
            </p:cNvPr>
            <p:cNvCxnSpPr>
              <a:cxnSpLocks/>
            </p:cNvCxnSpPr>
            <p:nvPr/>
          </p:nvCxnSpPr>
          <p:spPr>
            <a:xfrm>
              <a:off x="6994376" y="2156326"/>
              <a:ext cx="58165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0E70587-5BB6-CF0A-9B8F-8EA79D0D3001}"/>
                </a:ext>
              </a:extLst>
            </p:cNvPr>
            <p:cNvSpPr txBox="1"/>
            <p:nvPr/>
          </p:nvSpPr>
          <p:spPr>
            <a:xfrm>
              <a:off x="7751785" y="2629029"/>
              <a:ext cx="4236544" cy="369332"/>
            </a:xfrm>
            <a:prstGeom prst="rect">
              <a:avLst/>
            </a:prstGeom>
            <a:noFill/>
          </p:spPr>
          <p:txBody>
            <a:bodyPr wrap="none" rtlCol="0">
              <a:spAutoFit/>
            </a:bodyPr>
            <a:lstStyle/>
            <a:p>
              <a:r>
                <a:rPr lang="en-GB" dirty="0">
                  <a:solidFill>
                    <a:schemeClr val="accent4">
                      <a:lumMod val="75000"/>
                    </a:schemeClr>
                  </a:solidFill>
                  <a:latin typeface="Chalkboard SE" panose="03050602040202020205" pitchFamily="66" charset="77"/>
                </a:rPr>
                <a:t>x</a:t>
              </a:r>
              <a:r>
                <a:rPr lang="en-SE" dirty="0">
                  <a:solidFill>
                    <a:schemeClr val="accent4">
                      <a:lumMod val="75000"/>
                    </a:schemeClr>
                  </a:solidFill>
                  <a:latin typeface="Chalkboard SE" panose="03050602040202020205" pitchFamily="66" charset="77"/>
                </a:rPr>
                <a:t>2 </a:t>
              </a:r>
              <a:r>
                <a:rPr lang="en-SE" dirty="0">
                  <a:solidFill>
                    <a:schemeClr val="accent4">
                      <a:lumMod val="75000"/>
                    </a:schemeClr>
                  </a:solidFill>
                  <a:latin typeface="Chalkboard SE" panose="03050602040202020205" pitchFamily="66" charset="77"/>
                  <a:sym typeface="Wingdings" pitchFamily="2" charset="2"/>
                </a:rPr>
                <a:t> </a:t>
              </a:r>
              <a:r>
                <a:rPr lang="en-SE" dirty="0">
                  <a:solidFill>
                    <a:schemeClr val="accent4">
                      <a:lumMod val="75000"/>
                    </a:schemeClr>
                  </a:solidFill>
                  <a:latin typeface="Chalkboard SE" panose="03050602040202020205" pitchFamily="66" charset="77"/>
                </a:rPr>
                <a:t>Data center &gt; Mobile &amp; Internet</a:t>
              </a:r>
            </a:p>
          </p:txBody>
        </p:sp>
      </p:grpSp>
      <p:sp>
        <p:nvSpPr>
          <p:cNvPr id="40" name="TextBox 39">
            <a:extLst>
              <a:ext uri="{FF2B5EF4-FFF2-40B4-BE49-F238E27FC236}">
                <a16:creationId xmlns:a16="http://schemas.microsoft.com/office/drawing/2014/main" id="{01DBF229-4E79-5BA4-E0E5-700D686ED9EF}"/>
              </a:ext>
            </a:extLst>
          </p:cNvPr>
          <p:cNvSpPr txBox="1"/>
          <p:nvPr/>
        </p:nvSpPr>
        <p:spPr>
          <a:xfrm>
            <a:off x="789151" y="4319978"/>
            <a:ext cx="931665"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250 B$</a:t>
            </a:r>
          </a:p>
        </p:txBody>
      </p:sp>
      <p:sp>
        <p:nvSpPr>
          <p:cNvPr id="41" name="TextBox 40">
            <a:extLst>
              <a:ext uri="{FF2B5EF4-FFF2-40B4-BE49-F238E27FC236}">
                <a16:creationId xmlns:a16="http://schemas.microsoft.com/office/drawing/2014/main" id="{16029123-1905-62F2-EE04-15FF62089372}"/>
              </a:ext>
            </a:extLst>
          </p:cNvPr>
          <p:cNvSpPr txBox="1"/>
          <p:nvPr/>
        </p:nvSpPr>
        <p:spPr>
          <a:xfrm>
            <a:off x="785560" y="3649277"/>
            <a:ext cx="935256"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500 B$</a:t>
            </a:r>
          </a:p>
        </p:txBody>
      </p:sp>
      <p:sp>
        <p:nvSpPr>
          <p:cNvPr id="42" name="TextBox 41">
            <a:extLst>
              <a:ext uri="{FF2B5EF4-FFF2-40B4-BE49-F238E27FC236}">
                <a16:creationId xmlns:a16="http://schemas.microsoft.com/office/drawing/2014/main" id="{A254FE23-B50E-EF04-17CE-55A7F55C7C0A}"/>
              </a:ext>
            </a:extLst>
          </p:cNvPr>
          <p:cNvSpPr txBox="1"/>
          <p:nvPr/>
        </p:nvSpPr>
        <p:spPr>
          <a:xfrm>
            <a:off x="766472" y="2978576"/>
            <a:ext cx="931665"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750 B$</a:t>
            </a:r>
          </a:p>
        </p:txBody>
      </p:sp>
      <p:sp>
        <p:nvSpPr>
          <p:cNvPr id="43" name="TextBox 42">
            <a:extLst>
              <a:ext uri="{FF2B5EF4-FFF2-40B4-BE49-F238E27FC236}">
                <a16:creationId xmlns:a16="http://schemas.microsoft.com/office/drawing/2014/main" id="{14268D67-F9EF-35E1-D737-4C44B12F1A1D}"/>
              </a:ext>
            </a:extLst>
          </p:cNvPr>
          <p:cNvSpPr txBox="1"/>
          <p:nvPr/>
        </p:nvSpPr>
        <p:spPr>
          <a:xfrm>
            <a:off x="627844" y="2307875"/>
            <a:ext cx="1070293"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1000 B$</a:t>
            </a:r>
          </a:p>
        </p:txBody>
      </p:sp>
      <p:sp>
        <p:nvSpPr>
          <p:cNvPr id="51" name="Title 11">
            <a:extLst>
              <a:ext uri="{FF2B5EF4-FFF2-40B4-BE49-F238E27FC236}">
                <a16:creationId xmlns:a16="http://schemas.microsoft.com/office/drawing/2014/main" id="{9BEBCEB5-B82D-913D-3E85-D7CCC2223F19}"/>
              </a:ext>
            </a:extLst>
          </p:cNvPr>
          <p:cNvSpPr txBox="1">
            <a:spLocks/>
          </p:cNvSpPr>
          <p:nvPr/>
        </p:nvSpPr>
        <p:spPr bwMode="auto">
          <a:xfrm>
            <a:off x="346499" y="384570"/>
            <a:ext cx="9431066"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Data </a:t>
            </a:r>
            <a:r>
              <a:rPr lang="en-GB" sz="3200" b="1" dirty="0" err="1">
                <a:solidFill>
                  <a:srgbClr val="0070C0"/>
                </a:solidFill>
                <a:latin typeface="Arial" panose="020B0604020202020204" pitchFamily="34" charset="0"/>
                <a:cs typeface="Arial" panose="020B0604020202020204" pitchFamily="34" charset="0"/>
              </a:rPr>
              <a:t>centers</a:t>
            </a:r>
            <a:r>
              <a:rPr lang="en-GB" sz="3200" b="1" dirty="0">
                <a:solidFill>
                  <a:srgbClr val="0070C0"/>
                </a:solidFill>
                <a:latin typeface="Arial" panose="020B0604020202020204" pitchFamily="34" charset="0"/>
                <a:cs typeface="Arial" panose="020B0604020202020204" pitchFamily="34" charset="0"/>
              </a:rPr>
              <a:t> vs connectivity investment sizes</a:t>
            </a:r>
          </a:p>
        </p:txBody>
      </p:sp>
      <p:cxnSp>
        <p:nvCxnSpPr>
          <p:cNvPr id="52" name="Straight Connector 51">
            <a:extLst>
              <a:ext uri="{FF2B5EF4-FFF2-40B4-BE49-F238E27FC236}">
                <a16:creationId xmlns:a16="http://schemas.microsoft.com/office/drawing/2014/main" id="{17817AA4-2ABA-7AA2-5336-678DA3A056CA}"/>
              </a:ext>
            </a:extLst>
          </p:cNvPr>
          <p:cNvCxnSpPr>
            <a:cxnSpLocks/>
          </p:cNvCxnSpPr>
          <p:nvPr/>
        </p:nvCxnSpPr>
        <p:spPr>
          <a:xfrm flipV="1">
            <a:off x="2396570" y="3905731"/>
            <a:ext cx="4437861" cy="260300"/>
          </a:xfrm>
          <a:prstGeom prst="line">
            <a:avLst/>
          </a:prstGeom>
          <a:ln w="57150">
            <a:solidFill>
              <a:schemeClr val="accent2"/>
            </a:solidFill>
            <a:prstDash val="dash"/>
          </a:ln>
        </p:spPr>
        <p:style>
          <a:lnRef idx="2">
            <a:schemeClr val="accent6"/>
          </a:lnRef>
          <a:fillRef idx="0">
            <a:schemeClr val="accent6"/>
          </a:fillRef>
          <a:effectRef idx="1">
            <a:schemeClr val="accent6"/>
          </a:effectRef>
          <a:fontRef idx="minor">
            <a:schemeClr val="tx1"/>
          </a:fontRef>
        </p:style>
      </p:cxnSp>
      <p:sp>
        <p:nvSpPr>
          <p:cNvPr id="60" name="TextBox 59">
            <a:extLst>
              <a:ext uri="{FF2B5EF4-FFF2-40B4-BE49-F238E27FC236}">
                <a16:creationId xmlns:a16="http://schemas.microsoft.com/office/drawing/2014/main" id="{6D7B0DC2-361F-4C06-E56D-33FE101CD804}"/>
              </a:ext>
            </a:extLst>
          </p:cNvPr>
          <p:cNvSpPr txBox="1"/>
          <p:nvPr/>
        </p:nvSpPr>
        <p:spPr>
          <a:xfrm rot="20287266">
            <a:off x="6085928" y="3858326"/>
            <a:ext cx="1220847" cy="646331"/>
          </a:xfrm>
          <a:prstGeom prst="rect">
            <a:avLst/>
          </a:prstGeom>
          <a:noFill/>
        </p:spPr>
        <p:txBody>
          <a:bodyPr wrap="none" rtlCol="0">
            <a:spAutoFit/>
          </a:bodyPr>
          <a:lstStyle/>
          <a:p>
            <a:pPr algn="ctr"/>
            <a:r>
              <a:rPr lang="en-SE" dirty="0">
                <a:solidFill>
                  <a:schemeClr val="accent2"/>
                </a:solidFill>
                <a:latin typeface="Chalkboard SE" panose="03050602040202020205" pitchFamily="66" charset="77"/>
              </a:rPr>
              <a:t>GSMA</a:t>
            </a:r>
            <a:br>
              <a:rPr lang="en-SE" dirty="0">
                <a:solidFill>
                  <a:schemeClr val="accent2"/>
                </a:solidFill>
                <a:latin typeface="Chalkboard SE" panose="03050602040202020205" pitchFamily="66" charset="77"/>
              </a:rPr>
            </a:br>
            <a:r>
              <a:rPr lang="en-SE" dirty="0">
                <a:solidFill>
                  <a:schemeClr val="accent2"/>
                </a:solidFill>
                <a:latin typeface="Chalkboard SE" panose="03050602040202020205" pitchFamily="66" charset="77"/>
              </a:rPr>
              <a:t>Prediction</a:t>
            </a:r>
          </a:p>
        </p:txBody>
      </p:sp>
      <p:sp>
        <p:nvSpPr>
          <p:cNvPr id="61" name="TextBox 60">
            <a:extLst>
              <a:ext uri="{FF2B5EF4-FFF2-40B4-BE49-F238E27FC236}">
                <a16:creationId xmlns:a16="http://schemas.microsoft.com/office/drawing/2014/main" id="{069A59A1-A359-EFC0-B905-BD5768E22C87}"/>
              </a:ext>
            </a:extLst>
          </p:cNvPr>
          <p:cNvSpPr txBox="1"/>
          <p:nvPr/>
        </p:nvSpPr>
        <p:spPr>
          <a:xfrm rot="20287266">
            <a:off x="2371573" y="3139190"/>
            <a:ext cx="2167132" cy="646331"/>
          </a:xfrm>
          <a:prstGeom prst="rect">
            <a:avLst/>
          </a:prstGeom>
          <a:noFill/>
        </p:spPr>
        <p:txBody>
          <a:bodyPr wrap="none" rtlCol="0">
            <a:spAutoFit/>
          </a:bodyPr>
          <a:lstStyle/>
          <a:p>
            <a:r>
              <a:rPr lang="en-SE" dirty="0">
                <a:solidFill>
                  <a:schemeClr val="accent2"/>
                </a:solidFill>
                <a:latin typeface="Chalkboard SE" panose="03050602040202020205" pitchFamily="66" charset="77"/>
              </a:rPr>
              <a:t>Mobile &amp; Internet </a:t>
            </a:r>
            <a:br>
              <a:rPr lang="en-SE" dirty="0">
                <a:solidFill>
                  <a:schemeClr val="accent2"/>
                </a:solidFill>
                <a:latin typeface="Chalkboard SE" panose="03050602040202020205" pitchFamily="66" charset="77"/>
              </a:rPr>
            </a:br>
            <a:r>
              <a:rPr lang="en-SE" dirty="0">
                <a:solidFill>
                  <a:schemeClr val="accent2"/>
                </a:solidFill>
                <a:latin typeface="Chalkboard SE" panose="03050602040202020205" pitchFamily="66" charset="77"/>
              </a:rPr>
              <a:t>connectivity</a:t>
            </a:r>
          </a:p>
        </p:txBody>
      </p:sp>
      <p:grpSp>
        <p:nvGrpSpPr>
          <p:cNvPr id="2" name="Group 1">
            <a:extLst>
              <a:ext uri="{FF2B5EF4-FFF2-40B4-BE49-F238E27FC236}">
                <a16:creationId xmlns:a16="http://schemas.microsoft.com/office/drawing/2014/main" id="{D31A52B9-A8D5-8073-F966-A10FF4FD3A10}"/>
              </a:ext>
            </a:extLst>
          </p:cNvPr>
          <p:cNvGrpSpPr/>
          <p:nvPr/>
        </p:nvGrpSpPr>
        <p:grpSpPr>
          <a:xfrm>
            <a:off x="2512688" y="1662410"/>
            <a:ext cx="5609392" cy="3192896"/>
            <a:chOff x="2512688" y="1259000"/>
            <a:chExt cx="5609392" cy="3192896"/>
          </a:xfrm>
        </p:grpSpPr>
        <p:sp>
          <p:nvSpPr>
            <p:cNvPr id="38" name="TextBox 37">
              <a:extLst>
                <a:ext uri="{FF2B5EF4-FFF2-40B4-BE49-F238E27FC236}">
                  <a16:creationId xmlns:a16="http://schemas.microsoft.com/office/drawing/2014/main" id="{8C5BFAF4-1A38-D126-E7AE-A5EBBC7CFAC2}"/>
                </a:ext>
              </a:extLst>
            </p:cNvPr>
            <p:cNvSpPr txBox="1"/>
            <p:nvPr/>
          </p:nvSpPr>
          <p:spPr>
            <a:xfrm rot="20287266">
              <a:off x="6901233" y="1259000"/>
              <a:ext cx="1220847" cy="646331"/>
            </a:xfrm>
            <a:prstGeom prst="rect">
              <a:avLst/>
            </a:prstGeom>
            <a:noFill/>
          </p:spPr>
          <p:txBody>
            <a:bodyPr wrap="none" rtlCol="0">
              <a:spAutoFit/>
            </a:bodyPr>
            <a:lstStyle/>
            <a:p>
              <a:pPr algn="ctr"/>
              <a:r>
                <a:rPr lang="en-SE" dirty="0">
                  <a:solidFill>
                    <a:schemeClr val="accent6"/>
                  </a:solidFill>
                  <a:latin typeface="Chalkboard SE" panose="03050602040202020205" pitchFamily="66" charset="77"/>
                </a:rPr>
                <a:t>Omdia</a:t>
              </a:r>
              <a:br>
                <a:rPr lang="en-SE" dirty="0">
                  <a:solidFill>
                    <a:schemeClr val="accent6"/>
                  </a:solidFill>
                  <a:latin typeface="Chalkboard SE" panose="03050602040202020205" pitchFamily="66" charset="77"/>
                </a:rPr>
              </a:br>
              <a:r>
                <a:rPr lang="en-SE" dirty="0">
                  <a:solidFill>
                    <a:schemeClr val="accent6"/>
                  </a:solidFill>
                  <a:latin typeface="Chalkboard SE" panose="03050602040202020205" pitchFamily="66" charset="77"/>
                </a:rPr>
                <a:t>Prediction</a:t>
              </a:r>
            </a:p>
          </p:txBody>
        </p:sp>
        <p:sp>
          <p:nvSpPr>
            <p:cNvPr id="56" name="Freeform 55">
              <a:extLst>
                <a:ext uri="{FF2B5EF4-FFF2-40B4-BE49-F238E27FC236}">
                  <a16:creationId xmlns:a16="http://schemas.microsoft.com/office/drawing/2014/main" id="{D54FD258-D673-28F0-4B23-B83E4CD6D6B0}"/>
                </a:ext>
              </a:extLst>
            </p:cNvPr>
            <p:cNvSpPr/>
            <p:nvPr/>
          </p:nvSpPr>
          <p:spPr>
            <a:xfrm>
              <a:off x="2512688" y="2144197"/>
              <a:ext cx="4389120" cy="2252312"/>
            </a:xfrm>
            <a:custGeom>
              <a:avLst/>
              <a:gdLst>
                <a:gd name="connsiteX0" fmla="*/ 0 w 3888607"/>
                <a:gd name="connsiteY0" fmla="*/ 1645920 h 1645920"/>
                <a:gd name="connsiteX1" fmla="*/ 3724977 w 3888607"/>
                <a:gd name="connsiteY1" fmla="*/ 0 h 1645920"/>
                <a:gd name="connsiteX2" fmla="*/ 3724977 w 3888607"/>
                <a:gd name="connsiteY2" fmla="*/ 0 h 1645920"/>
                <a:gd name="connsiteX3" fmla="*/ 3888607 w 3888607"/>
                <a:gd name="connsiteY3" fmla="*/ 654518 h 1645920"/>
                <a:gd name="connsiteX0" fmla="*/ 0 w 3888607"/>
                <a:gd name="connsiteY0" fmla="*/ 1645920 h 1645920"/>
                <a:gd name="connsiteX1" fmla="*/ 3724977 w 3888607"/>
                <a:gd name="connsiteY1" fmla="*/ 0 h 1645920"/>
                <a:gd name="connsiteX2" fmla="*/ 3888607 w 3888607"/>
                <a:gd name="connsiteY2" fmla="*/ 654518 h 1645920"/>
                <a:gd name="connsiteX0" fmla="*/ 0 w 3888607"/>
                <a:gd name="connsiteY0" fmla="*/ 991402 h 991402"/>
                <a:gd name="connsiteX1" fmla="*/ 3888607 w 3888607"/>
                <a:gd name="connsiteY1" fmla="*/ 0 h 991402"/>
                <a:gd name="connsiteX0" fmla="*/ 0 w 3272590"/>
                <a:gd name="connsiteY0" fmla="*/ 1568918 h 1568918"/>
                <a:gd name="connsiteX1" fmla="*/ 3272590 w 3272590"/>
                <a:gd name="connsiteY1" fmla="*/ 0 h 1568918"/>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89120"/>
                <a:gd name="connsiteY0" fmla="*/ 2252312 h 2252312"/>
                <a:gd name="connsiteX1" fmla="*/ 4389120 w 4389120"/>
                <a:gd name="connsiteY1" fmla="*/ 0 h 2252312"/>
              </a:gdLst>
              <a:ahLst/>
              <a:cxnLst>
                <a:cxn ang="0">
                  <a:pos x="connsiteX0" y="connsiteY0"/>
                </a:cxn>
                <a:cxn ang="0">
                  <a:pos x="connsiteX1" y="connsiteY1"/>
                </a:cxn>
              </a:cxnLst>
              <a:rect l="l" t="t" r="r" b="b"/>
              <a:pathLst>
                <a:path w="4389120" h="2252312">
                  <a:moveTo>
                    <a:pt x="0" y="2252312"/>
                  </a:moveTo>
                  <a:cubicBezTo>
                    <a:pt x="1851261" y="2034139"/>
                    <a:pt x="2970997" y="1276952"/>
                    <a:pt x="4389120" y="0"/>
                  </a:cubicBezTo>
                </a:path>
              </a:pathLst>
            </a:cu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2" name="TextBox 61">
              <a:extLst>
                <a:ext uri="{FF2B5EF4-FFF2-40B4-BE49-F238E27FC236}">
                  <a16:creationId xmlns:a16="http://schemas.microsoft.com/office/drawing/2014/main" id="{8D4E134C-42A8-3458-D8F4-D1BE154DE19A}"/>
                </a:ext>
              </a:extLst>
            </p:cNvPr>
            <p:cNvSpPr txBox="1"/>
            <p:nvPr/>
          </p:nvSpPr>
          <p:spPr>
            <a:xfrm rot="20287266">
              <a:off x="3327488" y="4082564"/>
              <a:ext cx="1504514" cy="369332"/>
            </a:xfrm>
            <a:prstGeom prst="rect">
              <a:avLst/>
            </a:prstGeom>
            <a:noFill/>
          </p:spPr>
          <p:txBody>
            <a:bodyPr wrap="none" rtlCol="0">
              <a:spAutoFit/>
            </a:bodyPr>
            <a:lstStyle/>
            <a:p>
              <a:r>
                <a:rPr lang="en-SE" dirty="0">
                  <a:solidFill>
                    <a:schemeClr val="accent6"/>
                  </a:solidFill>
                  <a:latin typeface="Chalkboard SE" panose="03050602040202020205" pitchFamily="66" charset="77"/>
                </a:rPr>
                <a:t>Data centers</a:t>
              </a:r>
            </a:p>
          </p:txBody>
        </p:sp>
        <p:sp>
          <p:nvSpPr>
            <p:cNvPr id="66" name="TextBox 65">
              <a:extLst>
                <a:ext uri="{FF2B5EF4-FFF2-40B4-BE49-F238E27FC236}">
                  <a16:creationId xmlns:a16="http://schemas.microsoft.com/office/drawing/2014/main" id="{4A526702-B89F-0793-C6D3-B0F6CDACD74E}"/>
                </a:ext>
              </a:extLst>
            </p:cNvPr>
            <p:cNvSpPr txBox="1"/>
            <p:nvPr/>
          </p:nvSpPr>
          <p:spPr>
            <a:xfrm>
              <a:off x="3879427" y="1866277"/>
              <a:ext cx="1515736" cy="369332"/>
            </a:xfrm>
            <a:prstGeom prst="rect">
              <a:avLst/>
            </a:prstGeom>
            <a:noFill/>
          </p:spPr>
          <p:txBody>
            <a:bodyPr wrap="none" rtlCol="0">
              <a:spAutoFit/>
            </a:bodyPr>
            <a:lstStyle/>
            <a:p>
              <a:r>
                <a:rPr lang="en-SE" dirty="0">
                  <a:solidFill>
                    <a:schemeClr val="accent6"/>
                  </a:solidFill>
                </a:rPr>
                <a:t>AI use growth</a:t>
              </a:r>
            </a:p>
          </p:txBody>
        </p:sp>
        <p:cxnSp>
          <p:nvCxnSpPr>
            <p:cNvPr id="67" name="Straight Arrow Connector 66">
              <a:extLst>
                <a:ext uri="{FF2B5EF4-FFF2-40B4-BE49-F238E27FC236}">
                  <a16:creationId xmlns:a16="http://schemas.microsoft.com/office/drawing/2014/main" id="{6715C577-2ECB-3064-E9E4-16413E140567}"/>
                </a:ext>
              </a:extLst>
            </p:cNvPr>
            <p:cNvCxnSpPr/>
            <p:nvPr/>
          </p:nvCxnSpPr>
          <p:spPr>
            <a:xfrm>
              <a:off x="5431063" y="2225321"/>
              <a:ext cx="710451" cy="41944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
        <p:nvSpPr>
          <p:cNvPr id="68" name="TextBox 67">
            <a:extLst>
              <a:ext uri="{FF2B5EF4-FFF2-40B4-BE49-F238E27FC236}">
                <a16:creationId xmlns:a16="http://schemas.microsoft.com/office/drawing/2014/main" id="{D6A8C687-FFA7-DFAD-F17E-4BFDA2A5C145}"/>
              </a:ext>
            </a:extLst>
          </p:cNvPr>
          <p:cNvSpPr txBox="1"/>
          <p:nvPr/>
        </p:nvSpPr>
        <p:spPr>
          <a:xfrm>
            <a:off x="0" y="6627168"/>
            <a:ext cx="5941050" cy="253916"/>
          </a:xfrm>
          <a:prstGeom prst="rect">
            <a:avLst/>
          </a:prstGeom>
          <a:noFill/>
        </p:spPr>
        <p:txBody>
          <a:bodyPr wrap="none" rtlCol="0">
            <a:spAutoFit/>
          </a:bodyPr>
          <a:lstStyle/>
          <a:p>
            <a:r>
              <a:rPr lang="en-GB" sz="1050" dirty="0"/>
              <a:t>Source: </a:t>
            </a:r>
            <a:r>
              <a:rPr lang="en-GB" sz="1050" dirty="0" err="1"/>
              <a:t>Omdia</a:t>
            </a:r>
            <a:r>
              <a:rPr lang="en-GB" sz="1050" dirty="0"/>
              <a:t> Analyst Summit 2025 and Mobile Infrastructure Investment Landscape, GSMA, 2025</a:t>
            </a:r>
          </a:p>
        </p:txBody>
      </p:sp>
      <p:sp>
        <p:nvSpPr>
          <p:cNvPr id="74" name="Right Arrow 73">
            <a:extLst>
              <a:ext uri="{FF2B5EF4-FFF2-40B4-BE49-F238E27FC236}">
                <a16:creationId xmlns:a16="http://schemas.microsoft.com/office/drawing/2014/main" id="{6B0065C2-62C1-4092-C995-CE941D9F7190}"/>
              </a:ext>
            </a:extLst>
          </p:cNvPr>
          <p:cNvSpPr/>
          <p:nvPr/>
        </p:nvSpPr>
        <p:spPr>
          <a:xfrm>
            <a:off x="1520637" y="5189761"/>
            <a:ext cx="7274011" cy="2044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5" name="Right Arrow 74">
            <a:extLst>
              <a:ext uri="{FF2B5EF4-FFF2-40B4-BE49-F238E27FC236}">
                <a16:creationId xmlns:a16="http://schemas.microsoft.com/office/drawing/2014/main" id="{16B55247-45C4-0F38-CA2C-EB79AEEAB99C}"/>
              </a:ext>
            </a:extLst>
          </p:cNvPr>
          <p:cNvSpPr/>
          <p:nvPr/>
        </p:nvSpPr>
        <p:spPr>
          <a:xfrm rot="16200000">
            <a:off x="-38945" y="3649899"/>
            <a:ext cx="3686175" cy="176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6" name="Picture Placeholder 2">
            <a:extLst>
              <a:ext uri="{FF2B5EF4-FFF2-40B4-BE49-F238E27FC236}">
                <a16:creationId xmlns:a16="http://schemas.microsoft.com/office/drawing/2014/main" id="{76436E1A-290E-4E16-FDEC-935AD50B12BE}"/>
              </a:ext>
            </a:extLst>
          </p:cNvPr>
          <p:cNvSpPr txBox="1">
            <a:spLocks/>
          </p:cNvSpPr>
          <p:nvPr/>
        </p:nvSpPr>
        <p:spPr bwMode="auto">
          <a:xfrm>
            <a:off x="11597223" y="6184423"/>
            <a:ext cx="443489" cy="566889"/>
          </a:xfrm>
          <a:prstGeom prst="rect">
            <a:avLst/>
          </a:prstGeom>
          <a:blipFill rotWithShape="1">
            <a:blip r:embed="rId3"/>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1801469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39909-884B-FFAB-8DF7-AC98CFBB36B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2CD83A9-5E0F-1762-B9F8-C8E5652CF945}"/>
              </a:ext>
            </a:extLst>
          </p:cNvPr>
          <p:cNvSpPr txBox="1"/>
          <p:nvPr/>
        </p:nvSpPr>
        <p:spPr>
          <a:xfrm rot="20287266">
            <a:off x="397756" y="1394233"/>
            <a:ext cx="1920654" cy="646331"/>
          </a:xfrm>
          <a:prstGeom prst="rect">
            <a:avLst/>
          </a:prstGeom>
          <a:noFill/>
        </p:spPr>
        <p:txBody>
          <a:bodyPr wrap="none" rtlCol="0">
            <a:spAutoFit/>
          </a:bodyPr>
          <a:lstStyle/>
          <a:p>
            <a:pPr algn="ctr"/>
            <a:r>
              <a:rPr lang="en-SE" dirty="0">
                <a:solidFill>
                  <a:schemeClr val="bg2">
                    <a:lumMod val="75000"/>
                  </a:schemeClr>
                </a:solidFill>
                <a:latin typeface="Chalkboard SE" panose="03050602040202020205" pitchFamily="66" charset="77"/>
              </a:rPr>
              <a:t>Investment size </a:t>
            </a:r>
            <a:br>
              <a:rPr lang="en-SE" dirty="0">
                <a:solidFill>
                  <a:schemeClr val="bg2">
                    <a:lumMod val="75000"/>
                  </a:schemeClr>
                </a:solidFill>
                <a:latin typeface="Chalkboard SE" panose="03050602040202020205" pitchFamily="66" charset="77"/>
              </a:rPr>
            </a:br>
            <a:r>
              <a:rPr lang="en-SE" dirty="0">
                <a:solidFill>
                  <a:schemeClr val="bg2">
                    <a:lumMod val="75000"/>
                  </a:schemeClr>
                </a:solidFill>
                <a:latin typeface="Chalkboard SE" panose="03050602040202020205" pitchFamily="66" charset="77"/>
              </a:rPr>
              <a:t>per year</a:t>
            </a:r>
          </a:p>
        </p:txBody>
      </p:sp>
      <p:sp>
        <p:nvSpPr>
          <p:cNvPr id="13" name="TextBox 12">
            <a:extLst>
              <a:ext uri="{FF2B5EF4-FFF2-40B4-BE49-F238E27FC236}">
                <a16:creationId xmlns:a16="http://schemas.microsoft.com/office/drawing/2014/main" id="{B46E183E-53C3-B588-E31D-B5AC0C460857}"/>
              </a:ext>
            </a:extLst>
          </p:cNvPr>
          <p:cNvSpPr txBox="1"/>
          <p:nvPr/>
        </p:nvSpPr>
        <p:spPr>
          <a:xfrm>
            <a:off x="3524201" y="5402024"/>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2018</a:t>
            </a:r>
          </a:p>
        </p:txBody>
      </p:sp>
      <p:sp>
        <p:nvSpPr>
          <p:cNvPr id="14" name="TextBox 13">
            <a:extLst>
              <a:ext uri="{FF2B5EF4-FFF2-40B4-BE49-F238E27FC236}">
                <a16:creationId xmlns:a16="http://schemas.microsoft.com/office/drawing/2014/main" id="{46D30849-945E-ABD9-CE6F-FEE5E5623196}"/>
              </a:ext>
            </a:extLst>
          </p:cNvPr>
          <p:cNvSpPr txBox="1"/>
          <p:nvPr/>
        </p:nvSpPr>
        <p:spPr>
          <a:xfrm>
            <a:off x="4876423" y="5401313"/>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2020</a:t>
            </a:r>
          </a:p>
        </p:txBody>
      </p:sp>
      <p:sp>
        <p:nvSpPr>
          <p:cNvPr id="15" name="TextBox 14">
            <a:extLst>
              <a:ext uri="{FF2B5EF4-FFF2-40B4-BE49-F238E27FC236}">
                <a16:creationId xmlns:a16="http://schemas.microsoft.com/office/drawing/2014/main" id="{C22DD802-80D1-0A0B-D467-637D557E55CD}"/>
              </a:ext>
            </a:extLst>
          </p:cNvPr>
          <p:cNvSpPr txBox="1"/>
          <p:nvPr/>
        </p:nvSpPr>
        <p:spPr>
          <a:xfrm>
            <a:off x="6228645" y="5401313"/>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2022</a:t>
            </a:r>
          </a:p>
        </p:txBody>
      </p:sp>
      <p:sp>
        <p:nvSpPr>
          <p:cNvPr id="17" name="TextBox 16">
            <a:extLst>
              <a:ext uri="{FF2B5EF4-FFF2-40B4-BE49-F238E27FC236}">
                <a16:creationId xmlns:a16="http://schemas.microsoft.com/office/drawing/2014/main" id="{59B7A54F-B51C-7969-6744-C7A6BF013DB9}"/>
              </a:ext>
            </a:extLst>
          </p:cNvPr>
          <p:cNvSpPr txBox="1"/>
          <p:nvPr/>
        </p:nvSpPr>
        <p:spPr>
          <a:xfrm>
            <a:off x="2171979" y="5401313"/>
            <a:ext cx="698717"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2016</a:t>
            </a:r>
          </a:p>
        </p:txBody>
      </p:sp>
      <p:sp>
        <p:nvSpPr>
          <p:cNvPr id="40" name="TextBox 39">
            <a:extLst>
              <a:ext uri="{FF2B5EF4-FFF2-40B4-BE49-F238E27FC236}">
                <a16:creationId xmlns:a16="http://schemas.microsoft.com/office/drawing/2014/main" id="{51C500CD-AA9A-1596-F375-9B7D1F970213}"/>
              </a:ext>
            </a:extLst>
          </p:cNvPr>
          <p:cNvSpPr txBox="1"/>
          <p:nvPr/>
        </p:nvSpPr>
        <p:spPr>
          <a:xfrm>
            <a:off x="914015" y="4319978"/>
            <a:ext cx="800219"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 B$</a:t>
            </a:r>
          </a:p>
        </p:txBody>
      </p:sp>
      <p:sp>
        <p:nvSpPr>
          <p:cNvPr id="41" name="TextBox 40">
            <a:extLst>
              <a:ext uri="{FF2B5EF4-FFF2-40B4-BE49-F238E27FC236}">
                <a16:creationId xmlns:a16="http://schemas.microsoft.com/office/drawing/2014/main" id="{F1CCE895-2179-8B4F-A484-802216A9AC78}"/>
              </a:ext>
            </a:extLst>
          </p:cNvPr>
          <p:cNvSpPr txBox="1"/>
          <p:nvPr/>
        </p:nvSpPr>
        <p:spPr>
          <a:xfrm>
            <a:off x="903717" y="3638176"/>
            <a:ext cx="800219"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40 B$</a:t>
            </a:r>
          </a:p>
        </p:txBody>
      </p:sp>
      <p:sp>
        <p:nvSpPr>
          <p:cNvPr id="42" name="TextBox 41">
            <a:extLst>
              <a:ext uri="{FF2B5EF4-FFF2-40B4-BE49-F238E27FC236}">
                <a16:creationId xmlns:a16="http://schemas.microsoft.com/office/drawing/2014/main" id="{F3ECCC46-06C3-9239-A4D4-8C862FF27230}"/>
              </a:ext>
            </a:extLst>
          </p:cNvPr>
          <p:cNvSpPr txBox="1"/>
          <p:nvPr/>
        </p:nvSpPr>
        <p:spPr>
          <a:xfrm>
            <a:off x="906044" y="2978576"/>
            <a:ext cx="800219"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60 B$</a:t>
            </a:r>
          </a:p>
        </p:txBody>
      </p:sp>
      <p:sp>
        <p:nvSpPr>
          <p:cNvPr id="43" name="TextBox 42">
            <a:extLst>
              <a:ext uri="{FF2B5EF4-FFF2-40B4-BE49-F238E27FC236}">
                <a16:creationId xmlns:a16="http://schemas.microsoft.com/office/drawing/2014/main" id="{8D25359E-F44A-AADA-1FD4-2FB40C0B86C3}"/>
              </a:ext>
            </a:extLst>
          </p:cNvPr>
          <p:cNvSpPr txBox="1"/>
          <p:nvPr/>
        </p:nvSpPr>
        <p:spPr>
          <a:xfrm>
            <a:off x="914015" y="2307875"/>
            <a:ext cx="712054"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80B$</a:t>
            </a:r>
          </a:p>
        </p:txBody>
      </p:sp>
      <p:sp>
        <p:nvSpPr>
          <p:cNvPr id="51" name="Title 11">
            <a:extLst>
              <a:ext uri="{FF2B5EF4-FFF2-40B4-BE49-F238E27FC236}">
                <a16:creationId xmlns:a16="http://schemas.microsoft.com/office/drawing/2014/main" id="{A6D93C0E-3039-8BC0-08A9-B73A28E42AA4}"/>
              </a:ext>
            </a:extLst>
          </p:cNvPr>
          <p:cNvSpPr txBox="1">
            <a:spLocks/>
          </p:cNvSpPr>
          <p:nvPr/>
        </p:nvSpPr>
        <p:spPr bwMode="auto">
          <a:xfrm>
            <a:off x="346498" y="384570"/>
            <a:ext cx="11499003"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Data </a:t>
            </a:r>
            <a:r>
              <a:rPr lang="en-GB" sz="3200" b="1" dirty="0" err="1">
                <a:solidFill>
                  <a:srgbClr val="0070C0"/>
                </a:solidFill>
                <a:latin typeface="Arial" panose="020B0604020202020204" pitchFamily="34" charset="0"/>
                <a:cs typeface="Arial" panose="020B0604020202020204" pitchFamily="34" charset="0"/>
              </a:rPr>
              <a:t>centers</a:t>
            </a:r>
            <a:r>
              <a:rPr lang="en-GB" sz="3200" b="1" dirty="0">
                <a:solidFill>
                  <a:srgbClr val="0070C0"/>
                </a:solidFill>
                <a:latin typeface="Arial" panose="020B0604020202020204" pitchFamily="34" charset="0"/>
                <a:cs typeface="Arial" panose="020B0604020202020204" pitchFamily="34" charset="0"/>
              </a:rPr>
              <a:t> vs Office construction investment sizes</a:t>
            </a:r>
          </a:p>
        </p:txBody>
      </p:sp>
      <p:sp>
        <p:nvSpPr>
          <p:cNvPr id="61" name="TextBox 60">
            <a:extLst>
              <a:ext uri="{FF2B5EF4-FFF2-40B4-BE49-F238E27FC236}">
                <a16:creationId xmlns:a16="http://schemas.microsoft.com/office/drawing/2014/main" id="{2C1B6C1F-3989-100D-0A03-6EB61B701CDB}"/>
              </a:ext>
            </a:extLst>
          </p:cNvPr>
          <p:cNvSpPr txBox="1"/>
          <p:nvPr/>
        </p:nvSpPr>
        <p:spPr>
          <a:xfrm rot="20287266">
            <a:off x="2721968" y="2429389"/>
            <a:ext cx="2715552" cy="369332"/>
          </a:xfrm>
          <a:prstGeom prst="rect">
            <a:avLst/>
          </a:prstGeom>
          <a:noFill/>
        </p:spPr>
        <p:txBody>
          <a:bodyPr wrap="none" rtlCol="0">
            <a:spAutoFit/>
          </a:bodyPr>
          <a:lstStyle/>
          <a:p>
            <a:r>
              <a:rPr lang="en-SE" dirty="0">
                <a:solidFill>
                  <a:schemeClr val="accent2"/>
                </a:solidFill>
                <a:latin typeface="Chalkboard SE" panose="03050602040202020205" pitchFamily="66" charset="77"/>
              </a:rPr>
              <a:t>Office construction USA</a:t>
            </a:r>
          </a:p>
        </p:txBody>
      </p:sp>
      <p:grpSp>
        <p:nvGrpSpPr>
          <p:cNvPr id="5" name="Group 4">
            <a:extLst>
              <a:ext uri="{FF2B5EF4-FFF2-40B4-BE49-F238E27FC236}">
                <a16:creationId xmlns:a16="http://schemas.microsoft.com/office/drawing/2014/main" id="{7387F996-CCD2-E39A-4EF0-D3DB945F13ED}"/>
              </a:ext>
            </a:extLst>
          </p:cNvPr>
          <p:cNvGrpSpPr/>
          <p:nvPr/>
        </p:nvGrpSpPr>
        <p:grpSpPr>
          <a:xfrm>
            <a:off x="1909565" y="3694995"/>
            <a:ext cx="6394463" cy="1427250"/>
            <a:chOff x="1909565" y="3291585"/>
            <a:chExt cx="6394463" cy="1427250"/>
          </a:xfrm>
        </p:grpSpPr>
        <p:sp>
          <p:nvSpPr>
            <p:cNvPr id="56" name="Freeform 55">
              <a:extLst>
                <a:ext uri="{FF2B5EF4-FFF2-40B4-BE49-F238E27FC236}">
                  <a16:creationId xmlns:a16="http://schemas.microsoft.com/office/drawing/2014/main" id="{CE0BA1DA-7447-6110-6C95-E75513EAE6B6}"/>
                </a:ext>
              </a:extLst>
            </p:cNvPr>
            <p:cNvSpPr/>
            <p:nvPr/>
          </p:nvSpPr>
          <p:spPr>
            <a:xfrm>
              <a:off x="1909565" y="3333075"/>
              <a:ext cx="6394463" cy="1385760"/>
            </a:xfrm>
            <a:custGeom>
              <a:avLst/>
              <a:gdLst>
                <a:gd name="connsiteX0" fmla="*/ 0 w 3888607"/>
                <a:gd name="connsiteY0" fmla="*/ 1645920 h 1645920"/>
                <a:gd name="connsiteX1" fmla="*/ 3724977 w 3888607"/>
                <a:gd name="connsiteY1" fmla="*/ 0 h 1645920"/>
                <a:gd name="connsiteX2" fmla="*/ 3724977 w 3888607"/>
                <a:gd name="connsiteY2" fmla="*/ 0 h 1645920"/>
                <a:gd name="connsiteX3" fmla="*/ 3888607 w 3888607"/>
                <a:gd name="connsiteY3" fmla="*/ 654518 h 1645920"/>
                <a:gd name="connsiteX0" fmla="*/ 0 w 3888607"/>
                <a:gd name="connsiteY0" fmla="*/ 1645920 h 1645920"/>
                <a:gd name="connsiteX1" fmla="*/ 3724977 w 3888607"/>
                <a:gd name="connsiteY1" fmla="*/ 0 h 1645920"/>
                <a:gd name="connsiteX2" fmla="*/ 3888607 w 3888607"/>
                <a:gd name="connsiteY2" fmla="*/ 654518 h 1645920"/>
                <a:gd name="connsiteX0" fmla="*/ 0 w 3888607"/>
                <a:gd name="connsiteY0" fmla="*/ 991402 h 991402"/>
                <a:gd name="connsiteX1" fmla="*/ 3888607 w 3888607"/>
                <a:gd name="connsiteY1" fmla="*/ 0 h 991402"/>
                <a:gd name="connsiteX0" fmla="*/ 0 w 3272590"/>
                <a:gd name="connsiteY0" fmla="*/ 1568918 h 1568918"/>
                <a:gd name="connsiteX1" fmla="*/ 3272590 w 3272590"/>
                <a:gd name="connsiteY1" fmla="*/ 0 h 1568918"/>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Lst>
              <a:ahLst/>
              <a:cxnLst>
                <a:cxn ang="0">
                  <a:pos x="connsiteX0" y="connsiteY0"/>
                </a:cxn>
                <a:cxn ang="0">
                  <a:pos x="connsiteX1" y="connsiteY1"/>
                </a:cxn>
              </a:cxnLst>
              <a:rect l="l" t="t" r="r" b="b"/>
              <a:pathLst>
                <a:path w="4389120" h="2252312">
                  <a:moveTo>
                    <a:pt x="0" y="2252312"/>
                  </a:moveTo>
                  <a:cubicBezTo>
                    <a:pt x="3675792" y="2189672"/>
                    <a:pt x="3868666" y="2261992"/>
                    <a:pt x="4389120" y="0"/>
                  </a:cubicBezTo>
                </a:path>
              </a:pathLst>
            </a:cu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2" name="TextBox 61">
              <a:extLst>
                <a:ext uri="{FF2B5EF4-FFF2-40B4-BE49-F238E27FC236}">
                  <a16:creationId xmlns:a16="http://schemas.microsoft.com/office/drawing/2014/main" id="{4C12C1C8-EF7F-F6FB-9BFF-35743C3AE818}"/>
                </a:ext>
              </a:extLst>
            </p:cNvPr>
            <p:cNvSpPr txBox="1"/>
            <p:nvPr/>
          </p:nvSpPr>
          <p:spPr>
            <a:xfrm>
              <a:off x="3524201" y="4180590"/>
              <a:ext cx="2030299" cy="369332"/>
            </a:xfrm>
            <a:prstGeom prst="rect">
              <a:avLst/>
            </a:prstGeom>
            <a:noFill/>
          </p:spPr>
          <p:txBody>
            <a:bodyPr wrap="none" rtlCol="0">
              <a:spAutoFit/>
            </a:bodyPr>
            <a:lstStyle/>
            <a:p>
              <a:r>
                <a:rPr lang="en-SE" dirty="0">
                  <a:solidFill>
                    <a:schemeClr val="accent6"/>
                  </a:solidFill>
                  <a:latin typeface="Chalkboard SE" panose="03050602040202020205" pitchFamily="66" charset="77"/>
                </a:rPr>
                <a:t>Data centers USA</a:t>
              </a:r>
            </a:p>
          </p:txBody>
        </p:sp>
        <p:sp>
          <p:nvSpPr>
            <p:cNvPr id="66" name="TextBox 65">
              <a:extLst>
                <a:ext uri="{FF2B5EF4-FFF2-40B4-BE49-F238E27FC236}">
                  <a16:creationId xmlns:a16="http://schemas.microsoft.com/office/drawing/2014/main" id="{A4DEED2D-0449-6B3F-55DC-B0EBD5F718B3}"/>
                </a:ext>
              </a:extLst>
            </p:cNvPr>
            <p:cNvSpPr txBox="1"/>
            <p:nvPr/>
          </p:nvSpPr>
          <p:spPr>
            <a:xfrm>
              <a:off x="5586874" y="3291585"/>
              <a:ext cx="1515736" cy="369332"/>
            </a:xfrm>
            <a:prstGeom prst="rect">
              <a:avLst/>
            </a:prstGeom>
            <a:noFill/>
          </p:spPr>
          <p:txBody>
            <a:bodyPr wrap="none" rtlCol="0">
              <a:spAutoFit/>
            </a:bodyPr>
            <a:lstStyle/>
            <a:p>
              <a:r>
                <a:rPr lang="en-SE" dirty="0">
                  <a:solidFill>
                    <a:schemeClr val="accent6"/>
                  </a:solidFill>
                </a:rPr>
                <a:t>AI use growth</a:t>
              </a:r>
            </a:p>
          </p:txBody>
        </p:sp>
        <p:cxnSp>
          <p:nvCxnSpPr>
            <p:cNvPr id="67" name="Straight Arrow Connector 66">
              <a:extLst>
                <a:ext uri="{FF2B5EF4-FFF2-40B4-BE49-F238E27FC236}">
                  <a16:creationId xmlns:a16="http://schemas.microsoft.com/office/drawing/2014/main" id="{561FC9B6-6CE7-D177-B5F9-EA7D33EFA768}"/>
                </a:ext>
              </a:extLst>
            </p:cNvPr>
            <p:cNvCxnSpPr>
              <a:cxnSpLocks/>
              <a:stCxn id="66" idx="3"/>
            </p:cNvCxnSpPr>
            <p:nvPr/>
          </p:nvCxnSpPr>
          <p:spPr>
            <a:xfrm>
              <a:off x="7102610" y="3476251"/>
              <a:ext cx="701560" cy="44031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
        <p:nvSpPr>
          <p:cNvPr id="68" name="TextBox 67">
            <a:extLst>
              <a:ext uri="{FF2B5EF4-FFF2-40B4-BE49-F238E27FC236}">
                <a16:creationId xmlns:a16="http://schemas.microsoft.com/office/drawing/2014/main" id="{D1076F59-CB3C-2103-3086-F400DF06532D}"/>
              </a:ext>
            </a:extLst>
          </p:cNvPr>
          <p:cNvSpPr txBox="1"/>
          <p:nvPr/>
        </p:nvSpPr>
        <p:spPr>
          <a:xfrm>
            <a:off x="0" y="6627168"/>
            <a:ext cx="2103461" cy="253916"/>
          </a:xfrm>
          <a:prstGeom prst="rect">
            <a:avLst/>
          </a:prstGeom>
          <a:noFill/>
        </p:spPr>
        <p:txBody>
          <a:bodyPr wrap="none" rtlCol="0">
            <a:spAutoFit/>
          </a:bodyPr>
          <a:lstStyle/>
          <a:p>
            <a:r>
              <a:rPr lang="en-GB" sz="1050" dirty="0"/>
              <a:t>Source: US Census Bureau, 2025</a:t>
            </a:r>
          </a:p>
        </p:txBody>
      </p:sp>
      <p:sp>
        <p:nvSpPr>
          <p:cNvPr id="74" name="Right Arrow 73">
            <a:extLst>
              <a:ext uri="{FF2B5EF4-FFF2-40B4-BE49-F238E27FC236}">
                <a16:creationId xmlns:a16="http://schemas.microsoft.com/office/drawing/2014/main" id="{59D4F5BB-E693-5F0E-B827-368E54B3C7F4}"/>
              </a:ext>
            </a:extLst>
          </p:cNvPr>
          <p:cNvSpPr/>
          <p:nvPr/>
        </p:nvSpPr>
        <p:spPr>
          <a:xfrm>
            <a:off x="1520637" y="5189761"/>
            <a:ext cx="7274011" cy="2044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5" name="Right Arrow 74">
            <a:extLst>
              <a:ext uri="{FF2B5EF4-FFF2-40B4-BE49-F238E27FC236}">
                <a16:creationId xmlns:a16="http://schemas.microsoft.com/office/drawing/2014/main" id="{2B6BBCA2-F7CF-BE2C-DEDE-E40B8A450881}"/>
              </a:ext>
            </a:extLst>
          </p:cNvPr>
          <p:cNvSpPr/>
          <p:nvPr/>
        </p:nvSpPr>
        <p:spPr>
          <a:xfrm rot="16200000">
            <a:off x="-38945" y="3649899"/>
            <a:ext cx="3686175" cy="176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6" name="Picture Placeholder 2">
            <a:extLst>
              <a:ext uri="{FF2B5EF4-FFF2-40B4-BE49-F238E27FC236}">
                <a16:creationId xmlns:a16="http://schemas.microsoft.com/office/drawing/2014/main" id="{AEA95D9E-DC10-250D-3544-9C64E5DC9758}"/>
              </a:ext>
            </a:extLst>
          </p:cNvPr>
          <p:cNvSpPr txBox="1">
            <a:spLocks/>
          </p:cNvSpPr>
          <p:nvPr/>
        </p:nvSpPr>
        <p:spPr bwMode="auto">
          <a:xfrm>
            <a:off x="11597223" y="6184423"/>
            <a:ext cx="443489" cy="566889"/>
          </a:xfrm>
          <a:prstGeom prst="rect">
            <a:avLst/>
          </a:prstGeom>
          <a:blipFill rotWithShape="1">
            <a:blip r:embed="rId3"/>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2" name="TextBox 1">
            <a:extLst>
              <a:ext uri="{FF2B5EF4-FFF2-40B4-BE49-F238E27FC236}">
                <a16:creationId xmlns:a16="http://schemas.microsoft.com/office/drawing/2014/main" id="{D7F2DC8A-0FBA-D823-4D87-B7768E9D02CC}"/>
              </a:ext>
            </a:extLst>
          </p:cNvPr>
          <p:cNvSpPr txBox="1"/>
          <p:nvPr/>
        </p:nvSpPr>
        <p:spPr>
          <a:xfrm>
            <a:off x="7451862" y="5401313"/>
            <a:ext cx="704616"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2024</a:t>
            </a:r>
          </a:p>
        </p:txBody>
      </p:sp>
      <p:sp>
        <p:nvSpPr>
          <p:cNvPr id="3" name="TextBox 2">
            <a:extLst>
              <a:ext uri="{FF2B5EF4-FFF2-40B4-BE49-F238E27FC236}">
                <a16:creationId xmlns:a16="http://schemas.microsoft.com/office/drawing/2014/main" id="{06085B3B-8BDB-5E3C-16E3-92DA4403E1C7}"/>
              </a:ext>
            </a:extLst>
          </p:cNvPr>
          <p:cNvSpPr txBox="1"/>
          <p:nvPr/>
        </p:nvSpPr>
        <p:spPr>
          <a:xfrm>
            <a:off x="8795298" y="5394226"/>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2026</a:t>
            </a:r>
          </a:p>
        </p:txBody>
      </p:sp>
      <p:sp>
        <p:nvSpPr>
          <p:cNvPr id="4" name="Freeform 3">
            <a:extLst>
              <a:ext uri="{FF2B5EF4-FFF2-40B4-BE49-F238E27FC236}">
                <a16:creationId xmlns:a16="http://schemas.microsoft.com/office/drawing/2014/main" id="{7AA34766-38CF-0A6C-260F-74C7CBB8C32B}"/>
              </a:ext>
            </a:extLst>
          </p:cNvPr>
          <p:cNvSpPr/>
          <p:nvPr/>
        </p:nvSpPr>
        <p:spPr>
          <a:xfrm flipV="1">
            <a:off x="1933537" y="2637074"/>
            <a:ext cx="6349225" cy="1477364"/>
          </a:xfrm>
          <a:custGeom>
            <a:avLst/>
            <a:gdLst>
              <a:gd name="connsiteX0" fmla="*/ 0 w 3888607"/>
              <a:gd name="connsiteY0" fmla="*/ 1645920 h 1645920"/>
              <a:gd name="connsiteX1" fmla="*/ 3724977 w 3888607"/>
              <a:gd name="connsiteY1" fmla="*/ 0 h 1645920"/>
              <a:gd name="connsiteX2" fmla="*/ 3724977 w 3888607"/>
              <a:gd name="connsiteY2" fmla="*/ 0 h 1645920"/>
              <a:gd name="connsiteX3" fmla="*/ 3888607 w 3888607"/>
              <a:gd name="connsiteY3" fmla="*/ 654518 h 1645920"/>
              <a:gd name="connsiteX0" fmla="*/ 0 w 3888607"/>
              <a:gd name="connsiteY0" fmla="*/ 1645920 h 1645920"/>
              <a:gd name="connsiteX1" fmla="*/ 3724977 w 3888607"/>
              <a:gd name="connsiteY1" fmla="*/ 0 h 1645920"/>
              <a:gd name="connsiteX2" fmla="*/ 3888607 w 3888607"/>
              <a:gd name="connsiteY2" fmla="*/ 654518 h 1645920"/>
              <a:gd name="connsiteX0" fmla="*/ 0 w 3888607"/>
              <a:gd name="connsiteY0" fmla="*/ 991402 h 991402"/>
              <a:gd name="connsiteX1" fmla="*/ 3888607 w 3888607"/>
              <a:gd name="connsiteY1" fmla="*/ 0 h 991402"/>
              <a:gd name="connsiteX0" fmla="*/ 0 w 3272590"/>
              <a:gd name="connsiteY0" fmla="*/ 1568918 h 1568918"/>
              <a:gd name="connsiteX1" fmla="*/ 3272590 w 3272590"/>
              <a:gd name="connsiteY1" fmla="*/ 0 h 1568918"/>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98746"/>
              <a:gd name="connsiteY0" fmla="*/ 2415941 h 2415941"/>
              <a:gd name="connsiteX1" fmla="*/ 4398746 w 4398746"/>
              <a:gd name="connsiteY1" fmla="*/ 0 h 2415941"/>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 name="connsiteX0" fmla="*/ 0 w 4389120"/>
              <a:gd name="connsiteY0" fmla="*/ 2252312 h 2252312"/>
              <a:gd name="connsiteX1" fmla="*/ 4389120 w 4389120"/>
              <a:gd name="connsiteY1" fmla="*/ 0 h 2252312"/>
              <a:gd name="connsiteX0" fmla="*/ 0 w 4389120"/>
              <a:gd name="connsiteY0" fmla="*/ 2252312 h 4111590"/>
              <a:gd name="connsiteX1" fmla="*/ 4389120 w 4389120"/>
              <a:gd name="connsiteY1" fmla="*/ 0 h 4111590"/>
              <a:gd name="connsiteX0" fmla="*/ 0 w 4622660"/>
              <a:gd name="connsiteY0" fmla="*/ 0 h 2909969"/>
              <a:gd name="connsiteX1" fmla="*/ 4622660 w 4622660"/>
              <a:gd name="connsiteY1" fmla="*/ 859924 h 2909969"/>
              <a:gd name="connsiteX0" fmla="*/ 0 w 4622660"/>
              <a:gd name="connsiteY0" fmla="*/ 0 h 5479973"/>
              <a:gd name="connsiteX1" fmla="*/ 4622660 w 4622660"/>
              <a:gd name="connsiteY1" fmla="*/ 859924 h 5479973"/>
              <a:gd name="connsiteX0" fmla="*/ 0 w 4323437"/>
              <a:gd name="connsiteY0" fmla="*/ 0 h 5758335"/>
              <a:gd name="connsiteX1" fmla="*/ 4323437 w 4323437"/>
              <a:gd name="connsiteY1" fmla="*/ 1637985 h 5758335"/>
              <a:gd name="connsiteX0" fmla="*/ 0 w 4323437"/>
              <a:gd name="connsiteY0" fmla="*/ 0 h 6165318"/>
              <a:gd name="connsiteX1" fmla="*/ 4323437 w 4323437"/>
              <a:gd name="connsiteY1" fmla="*/ 1637985 h 6165318"/>
              <a:gd name="connsiteX0" fmla="*/ 0 w 4309005"/>
              <a:gd name="connsiteY0" fmla="*/ 0 h 6337473"/>
              <a:gd name="connsiteX1" fmla="*/ 4309005 w 4309005"/>
              <a:gd name="connsiteY1" fmla="*/ 2048481 h 6337473"/>
            </a:gdLst>
            <a:ahLst/>
            <a:cxnLst>
              <a:cxn ang="0">
                <a:pos x="connsiteX0" y="connsiteY0"/>
              </a:cxn>
              <a:cxn ang="0">
                <a:pos x="connsiteX1" y="connsiteY1"/>
              </a:cxn>
            </a:cxnLst>
            <a:rect l="l" t="t" r="r" b="b"/>
            <a:pathLst>
              <a:path w="4309005" h="6337473">
                <a:moveTo>
                  <a:pt x="0" y="0"/>
                </a:moveTo>
                <a:cubicBezTo>
                  <a:pt x="2245360" y="10473572"/>
                  <a:pt x="3971004" y="5607237"/>
                  <a:pt x="4309005" y="2048481"/>
                </a:cubicBezTo>
              </a:path>
            </a:pathLst>
          </a:custGeom>
          <a:noFill/>
          <a:ln w="571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6" name="Group 5">
            <a:extLst>
              <a:ext uri="{FF2B5EF4-FFF2-40B4-BE49-F238E27FC236}">
                <a16:creationId xmlns:a16="http://schemas.microsoft.com/office/drawing/2014/main" id="{4910551D-0214-E446-AAD7-3692BC753B36}"/>
              </a:ext>
            </a:extLst>
          </p:cNvPr>
          <p:cNvGrpSpPr/>
          <p:nvPr/>
        </p:nvGrpSpPr>
        <p:grpSpPr>
          <a:xfrm>
            <a:off x="8385981" y="3428894"/>
            <a:ext cx="2582595" cy="646331"/>
            <a:chOff x="8385981" y="3025484"/>
            <a:chExt cx="2582595" cy="646331"/>
          </a:xfrm>
        </p:grpSpPr>
        <p:sp>
          <p:nvSpPr>
            <p:cNvPr id="37" name="TextBox 36">
              <a:extLst>
                <a:ext uri="{FF2B5EF4-FFF2-40B4-BE49-F238E27FC236}">
                  <a16:creationId xmlns:a16="http://schemas.microsoft.com/office/drawing/2014/main" id="{89EB9662-DB18-CB11-8C18-846E6D6533A5}"/>
                </a:ext>
              </a:extLst>
            </p:cNvPr>
            <p:cNvSpPr txBox="1"/>
            <p:nvPr/>
          </p:nvSpPr>
          <p:spPr>
            <a:xfrm>
              <a:off x="8670952" y="3025484"/>
              <a:ext cx="2297624" cy="646331"/>
            </a:xfrm>
            <a:prstGeom prst="rect">
              <a:avLst/>
            </a:prstGeom>
            <a:noFill/>
          </p:spPr>
          <p:txBody>
            <a:bodyPr wrap="square" rtlCol="0">
              <a:spAutoFit/>
            </a:bodyPr>
            <a:lstStyle/>
            <a:p>
              <a:r>
                <a:rPr lang="en-SE" dirty="0">
                  <a:solidFill>
                    <a:schemeClr val="accent4">
                      <a:lumMod val="75000"/>
                    </a:schemeClr>
                  </a:solidFill>
                  <a:latin typeface="Chalkboard SE" panose="03050602040202020205" pitchFamily="66" charset="77"/>
                </a:rPr>
                <a:t>Data center = Office construction</a:t>
              </a:r>
            </a:p>
          </p:txBody>
        </p:sp>
        <p:sp>
          <p:nvSpPr>
            <p:cNvPr id="11" name="TextBox 10">
              <a:extLst>
                <a:ext uri="{FF2B5EF4-FFF2-40B4-BE49-F238E27FC236}">
                  <a16:creationId xmlns:a16="http://schemas.microsoft.com/office/drawing/2014/main" id="{E870DF62-EB85-8EA8-7F09-01226FB5C6D3}"/>
                </a:ext>
              </a:extLst>
            </p:cNvPr>
            <p:cNvSpPr txBox="1"/>
            <p:nvPr/>
          </p:nvSpPr>
          <p:spPr>
            <a:xfrm>
              <a:off x="8385981" y="3148409"/>
              <a:ext cx="464730" cy="369332"/>
            </a:xfrm>
            <a:prstGeom prst="rect">
              <a:avLst/>
            </a:prstGeom>
            <a:noFill/>
          </p:spPr>
          <p:txBody>
            <a:bodyPr wrap="square" rtlCol="0">
              <a:spAutoFit/>
            </a:bodyPr>
            <a:lstStyle/>
            <a:p>
              <a:r>
                <a:rPr lang="en-SE" dirty="0">
                  <a:solidFill>
                    <a:schemeClr val="accent4">
                      <a:lumMod val="75000"/>
                    </a:schemeClr>
                  </a:solidFill>
                  <a:latin typeface="Chalkboard SE" panose="03050602040202020205" pitchFamily="66" charset="77"/>
                  <a:sym typeface="Wingdings" pitchFamily="2" charset="2"/>
                </a:rPr>
                <a:t></a:t>
              </a:r>
              <a:endParaRPr lang="en-SE" dirty="0">
                <a:solidFill>
                  <a:schemeClr val="accent4">
                    <a:lumMod val="75000"/>
                  </a:schemeClr>
                </a:solidFill>
                <a:latin typeface="Chalkboard SE" panose="03050602040202020205" pitchFamily="66" charset="77"/>
              </a:endParaRPr>
            </a:p>
          </p:txBody>
        </p:sp>
      </p:grpSp>
    </p:spTree>
    <p:extLst>
      <p:ext uri="{BB962C8B-B14F-4D97-AF65-F5344CB8AC3E}">
        <p14:creationId xmlns:p14="http://schemas.microsoft.com/office/powerpoint/2010/main" val="2973769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15" descr="DDoS Defense for Hosting Providers"/>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p:blipFill>
        <p:spPr bwMode="auto">
          <a:xfrm>
            <a:off x="4653847" y="2789869"/>
            <a:ext cx="1595831" cy="1604297"/>
          </a:xfrm>
          <a:prstGeom prst="rect">
            <a:avLst/>
          </a:prstGeom>
          <a:noFill/>
          <a:ln>
            <a:noFill/>
          </a:ln>
        </p:spPr>
      </p:pic>
      <p:sp>
        <p:nvSpPr>
          <p:cNvPr id="7" name="Right Arrow 3"/>
          <p:cNvSpPr>
            <a:spLocks noChangeArrowheads="1"/>
          </p:cNvSpPr>
          <p:nvPr/>
        </p:nvSpPr>
        <p:spPr bwMode="auto">
          <a:xfrm>
            <a:off x="2247136" y="3121008"/>
            <a:ext cx="2363067" cy="1222304"/>
          </a:xfrm>
          <a:prstGeom prst="rightArrow">
            <a:avLst>
              <a:gd name="adj1" fmla="val 50000"/>
              <a:gd name="adj2" fmla="val 50055"/>
            </a:avLst>
          </a:prstGeom>
          <a:solidFill>
            <a:schemeClr val="hlink"/>
          </a:solidFill>
          <a:ln w="3175" algn="ctr">
            <a:solidFill>
              <a:schemeClr val="accent6"/>
            </a:solidFill>
            <a:round/>
            <a:headEnd/>
            <a:tailEnd/>
          </a:ln>
        </p:spPr>
        <p:txBody>
          <a:bodyPr lIns="0" tIns="0" rIns="0" bIns="0" anchor="ctr"/>
          <a:lstStyle>
            <a:defPPr>
              <a:defRPr lang="nl-NL"/>
            </a:defPPr>
            <a:lvl1pPr marL="0" algn="l" defTabSz="1219170">
              <a:defRPr sz="2400">
                <a:solidFill>
                  <a:schemeClr val="tx1"/>
                </a:solidFill>
                <a:latin typeface="+mn-lt"/>
                <a:ea typeface="+mn-ea"/>
              </a:defRPr>
            </a:lvl1pPr>
            <a:lvl2pPr marL="609585" algn="l" defTabSz="1219170">
              <a:defRPr sz="2400">
                <a:solidFill>
                  <a:schemeClr val="tx1"/>
                </a:solidFill>
                <a:latin typeface="+mn-lt"/>
                <a:ea typeface="+mn-ea"/>
              </a:defRPr>
            </a:lvl2pPr>
            <a:lvl3pPr marL="1219170" algn="l" defTabSz="1219170">
              <a:defRPr sz="2400">
                <a:solidFill>
                  <a:schemeClr val="tx1"/>
                </a:solidFill>
                <a:latin typeface="+mn-lt"/>
                <a:ea typeface="+mn-ea"/>
              </a:defRPr>
            </a:lvl3pPr>
            <a:lvl4pPr marL="1828754" algn="l" defTabSz="1219170">
              <a:defRPr sz="2400">
                <a:solidFill>
                  <a:schemeClr val="tx1"/>
                </a:solidFill>
                <a:latin typeface="+mn-lt"/>
                <a:ea typeface="+mn-ea"/>
              </a:defRPr>
            </a:lvl4pPr>
            <a:lvl5pPr marL="2438339" algn="l" defTabSz="1219170">
              <a:defRPr sz="2400">
                <a:solidFill>
                  <a:schemeClr val="tx1"/>
                </a:solidFill>
                <a:latin typeface="+mn-lt"/>
                <a:ea typeface="+mn-ea"/>
              </a:defRPr>
            </a:lvl5pPr>
            <a:lvl6pPr marL="3047924" algn="l" defTabSz="1219170">
              <a:defRPr sz="2400">
                <a:solidFill>
                  <a:schemeClr val="tx1"/>
                </a:solidFill>
                <a:latin typeface="+mn-lt"/>
                <a:ea typeface="+mn-ea"/>
              </a:defRPr>
            </a:lvl6pPr>
            <a:lvl7pPr marL="3657509" algn="l" defTabSz="1219170">
              <a:defRPr sz="2400">
                <a:solidFill>
                  <a:schemeClr val="tx1"/>
                </a:solidFill>
                <a:latin typeface="+mn-lt"/>
                <a:ea typeface="+mn-ea"/>
              </a:defRPr>
            </a:lvl7pPr>
            <a:lvl8pPr marL="4267093" algn="l" defTabSz="1219170">
              <a:defRPr sz="2400">
                <a:solidFill>
                  <a:schemeClr val="tx1"/>
                </a:solidFill>
                <a:latin typeface="+mn-lt"/>
                <a:ea typeface="+mn-ea"/>
              </a:defRPr>
            </a:lvl8pPr>
            <a:lvl9pPr marL="4876678" algn="l" defTabSz="1219170">
              <a:defRPr sz="2400">
                <a:solidFill>
                  <a:schemeClr val="tx1"/>
                </a:solidFill>
                <a:latin typeface="+mn-lt"/>
                <a:ea typeface="+mn-ea"/>
              </a:defRPr>
            </a:lvl9pPr>
          </a:lstStyle>
          <a:p>
            <a:pPr algn="ctr">
              <a:defRPr/>
            </a:pPr>
            <a:r>
              <a:rPr lang="en-GB" sz="3199"/>
              <a:t> </a:t>
            </a:r>
            <a:r>
              <a:rPr lang="en-GB" sz="3199" b="1">
                <a:solidFill>
                  <a:schemeClr val="bg1"/>
                </a:solidFill>
              </a:rPr>
              <a:t>Electricity</a:t>
            </a:r>
            <a:endParaRPr/>
          </a:p>
        </p:txBody>
      </p:sp>
      <p:sp>
        <p:nvSpPr>
          <p:cNvPr id="13" name="TextBox 13"/>
          <p:cNvSpPr>
            <a:spLocks/>
          </p:cNvSpPr>
          <p:nvPr/>
        </p:nvSpPr>
        <p:spPr bwMode="auto">
          <a:xfrm>
            <a:off x="0" y="6596390"/>
            <a:ext cx="11198704" cy="261610"/>
          </a:xfrm>
          <a:prstGeom prst="rect">
            <a:avLst/>
          </a:prstGeom>
          <a:noFill/>
        </p:spPr>
        <p:txBody>
          <a:bodyPr wrap="square">
            <a:spAutoFit/>
          </a:bodyPr>
          <a:lstStyle/>
          <a:p>
            <a:pPr algn="l">
              <a:defRPr/>
            </a:pPr>
            <a:r>
              <a:rPr lang="en-GB" sz="1050" dirty="0"/>
              <a:t>Based on: Rolf </a:t>
            </a:r>
            <a:r>
              <a:rPr lang="en-GB" sz="1050" dirty="0" err="1"/>
              <a:t>Landauer</a:t>
            </a:r>
            <a:r>
              <a:rPr lang="en-GB" sz="1050" dirty="0"/>
              <a:t>, “Irreversibility and Heat Generation in the Computing Process,” </a:t>
            </a:r>
            <a:r>
              <a:rPr lang="en-GB" sz="1050" dirty="0">
                <a:hlinkClick r:id="rId5">
                  <a:extLst>
                    <a:ext uri="{A12FA001-AC4F-418D-AE19-62706E023703}">
                      <ahyp:hlinkClr xmlns:ahyp="http://schemas.microsoft.com/office/drawing/2018/hyperlinkcolor" val="tx"/>
                    </a:ext>
                  </a:extLst>
                </a:hlinkClick>
              </a:rPr>
              <a:t>IBM J Res. Dev. 5, 183 (1961)</a:t>
            </a:r>
            <a:r>
              <a:rPr lang="en-GB" sz="1050" dirty="0"/>
              <a:t>.</a:t>
            </a:r>
            <a:endParaRPr sz="1050" dirty="0"/>
          </a:p>
        </p:txBody>
      </p:sp>
      <p:sp>
        <p:nvSpPr>
          <p:cNvPr id="14" name="Platshållare för bild 2">
            <a:extLst>
              <a:ext uri="{FF2B5EF4-FFF2-40B4-BE49-F238E27FC236}">
                <a16:creationId xmlns:a16="http://schemas.microsoft.com/office/drawing/2014/main" id="{2D802868-3483-3443-BBD4-A11930A5B4E8}"/>
              </a:ext>
            </a:extLst>
          </p:cNvPr>
          <p:cNvSpPr>
            <a:spLocks noGrp="1"/>
          </p:cNvSpPr>
          <p:nvPr/>
        </p:nvSpPr>
        <p:spPr>
          <a:xfrm>
            <a:off x="11641739" y="6123128"/>
            <a:ext cx="391006" cy="507956"/>
          </a:xfrm>
          <a:prstGeom prst="rect">
            <a:avLst/>
          </a:prstGeom>
          <a:blipFill rotWithShape="1">
            <a:blip r:embed="rId6" cstate="screen">
              <a:extLst>
                <a:ext uri="{28A0092B-C50C-407E-A947-70E740481C1C}">
                  <a14:useLocalDpi xmlns:a14="http://schemas.microsoft.com/office/drawing/2010/main"/>
                </a:ext>
              </a:extLst>
            </a:blip>
            <a:stretch>
              <a:fillRect/>
            </a:stretch>
          </a:blipFill>
        </p:spPr>
        <p:txBody>
          <a:bodyPr vert="horz" lIns="0" tIns="0" rIns="0" bIns="0" rtlCol="0">
            <a:normAutofit/>
          </a:bodyPr>
          <a:lstStyle/>
          <a:p>
            <a:endParaRPr lang="en-US" sz="2041"/>
          </a:p>
        </p:txBody>
      </p:sp>
      <p:sp>
        <p:nvSpPr>
          <p:cNvPr id="2" name="Picture Placeholder 2">
            <a:extLst>
              <a:ext uri="{FF2B5EF4-FFF2-40B4-BE49-F238E27FC236}">
                <a16:creationId xmlns:a16="http://schemas.microsoft.com/office/drawing/2014/main" id="{D685B6B8-534E-7265-250D-3D429B39C957}"/>
              </a:ext>
            </a:extLst>
          </p:cNvPr>
          <p:cNvSpPr txBox="1">
            <a:spLocks/>
          </p:cNvSpPr>
          <p:nvPr/>
        </p:nvSpPr>
        <p:spPr>
          <a:xfrm>
            <a:off x="11597223" y="6184423"/>
            <a:ext cx="443489" cy="566889"/>
          </a:xfrm>
          <a:prstGeom prst="rect">
            <a:avLst/>
          </a:prstGeom>
          <a:blipFill rotWithShape="1">
            <a:blip r:embed="rId7"/>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3" name="Title 11">
            <a:extLst>
              <a:ext uri="{FF2B5EF4-FFF2-40B4-BE49-F238E27FC236}">
                <a16:creationId xmlns:a16="http://schemas.microsoft.com/office/drawing/2014/main" id="{1F2A40F9-6700-ACF8-9482-1F27C30C777C}"/>
              </a:ext>
            </a:extLst>
          </p:cNvPr>
          <p:cNvSpPr txBox="1">
            <a:spLocks/>
          </p:cNvSpPr>
          <p:nvPr/>
        </p:nvSpPr>
        <p:spPr>
          <a:xfrm>
            <a:off x="407943" y="452190"/>
            <a:ext cx="11089332" cy="803207"/>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Data </a:t>
            </a:r>
            <a:r>
              <a:rPr lang="en-GB" sz="3200" b="1" dirty="0" err="1">
                <a:solidFill>
                  <a:srgbClr val="0070C0"/>
                </a:solidFill>
                <a:latin typeface="Arial" panose="020B0604020202020204" pitchFamily="34" charset="0"/>
                <a:cs typeface="Arial" panose="020B0604020202020204" pitchFamily="34" charset="0"/>
              </a:rPr>
              <a:t>centers</a:t>
            </a:r>
            <a:r>
              <a:rPr lang="en-GB" sz="3200" b="1" dirty="0">
                <a:solidFill>
                  <a:srgbClr val="0070C0"/>
                </a:solidFill>
                <a:latin typeface="Arial" panose="020B0604020202020204" pitchFamily="34" charset="0"/>
                <a:cs typeface="Arial" panose="020B0604020202020204" pitchFamily="34" charset="0"/>
              </a:rPr>
              <a:t> in energy terms</a:t>
            </a:r>
          </a:p>
          <a:p>
            <a:endParaRPr lang="en-GB" sz="3200" b="1" dirty="0">
              <a:solidFill>
                <a:srgbClr val="0070C0"/>
              </a:solidFill>
              <a:latin typeface="Arial" panose="020B0604020202020204" pitchFamily="34" charset="0"/>
              <a:cs typeface="Arial" panose="020B0604020202020204" pitchFamily="34" charset="0"/>
            </a:endParaRPr>
          </a:p>
          <a:p>
            <a:endParaRPr lang="en-GB" sz="3200" b="1" dirty="0">
              <a:solidFill>
                <a:srgbClr val="0070C0"/>
              </a:solidFill>
              <a:latin typeface="Arial" panose="020B0604020202020204" pitchFamily="34" charset="0"/>
              <a:cs typeface="Arial" panose="020B0604020202020204" pitchFamily="34" charset="0"/>
            </a:endParaRPr>
          </a:p>
          <a:p>
            <a:endParaRPr lang="en-GB" sz="3200" b="1" dirty="0">
              <a:solidFill>
                <a:srgbClr val="0070C0"/>
              </a:solidFill>
              <a:latin typeface="Arial" panose="020B0604020202020204" pitchFamily="34" charset="0"/>
              <a:cs typeface="Arial" panose="020B0604020202020204" pitchFamily="34" charset="0"/>
            </a:endParaRPr>
          </a:p>
        </p:txBody>
      </p:sp>
      <p:pic>
        <p:nvPicPr>
          <p:cNvPr id="15" name="Graphic 14" descr="High voltage outline">
            <a:extLst>
              <a:ext uri="{FF2B5EF4-FFF2-40B4-BE49-F238E27FC236}">
                <a16:creationId xmlns:a16="http://schemas.microsoft.com/office/drawing/2014/main" id="{0CF3E40C-0EFA-6FA8-F6C8-74182F98F5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7610" y="2824351"/>
            <a:ext cx="1815882" cy="1815882"/>
          </a:xfrm>
          <a:prstGeom prst="rect">
            <a:avLst/>
          </a:prstGeom>
        </p:spPr>
      </p:pic>
      <p:grpSp>
        <p:nvGrpSpPr>
          <p:cNvPr id="5" name="Group 4">
            <a:extLst>
              <a:ext uri="{FF2B5EF4-FFF2-40B4-BE49-F238E27FC236}">
                <a16:creationId xmlns:a16="http://schemas.microsoft.com/office/drawing/2014/main" id="{148FE150-B225-7855-3853-422D7FD07A49}"/>
              </a:ext>
            </a:extLst>
          </p:cNvPr>
          <p:cNvGrpSpPr/>
          <p:nvPr/>
        </p:nvGrpSpPr>
        <p:grpSpPr>
          <a:xfrm>
            <a:off x="6800891" y="54580"/>
            <a:ext cx="4476709" cy="3568965"/>
            <a:chOff x="6800891" y="54580"/>
            <a:chExt cx="4476709" cy="3568965"/>
          </a:xfrm>
        </p:grpSpPr>
        <p:sp>
          <p:nvSpPr>
            <p:cNvPr id="10" name="TextBox 1"/>
            <p:cNvSpPr>
              <a:spLocks/>
            </p:cNvSpPr>
            <p:nvPr/>
          </p:nvSpPr>
          <p:spPr bwMode="auto">
            <a:xfrm>
              <a:off x="7862163" y="1255382"/>
              <a:ext cx="3415437" cy="830997"/>
            </a:xfrm>
            <a:prstGeom prst="rect">
              <a:avLst/>
            </a:prstGeom>
            <a:noFill/>
          </p:spPr>
          <p:txBody>
            <a:bodyPr wrap="square" rtlCol="0">
              <a:spAutoFit/>
            </a:bodyPr>
            <a:lstStyle>
              <a:defPPr>
                <a:defRPr lang="nl-NL"/>
              </a:defPPr>
              <a:lvl1pPr marL="0" algn="l" defTabSz="1219170">
                <a:defRPr sz="2400">
                  <a:solidFill>
                    <a:schemeClr val="tx1"/>
                  </a:solidFill>
                  <a:latin typeface="+mn-lt"/>
                  <a:ea typeface="+mn-ea"/>
                </a:defRPr>
              </a:lvl1pPr>
              <a:lvl2pPr marL="609585" algn="l" defTabSz="1219170">
                <a:defRPr sz="2400">
                  <a:solidFill>
                    <a:schemeClr val="tx1"/>
                  </a:solidFill>
                  <a:latin typeface="+mn-lt"/>
                  <a:ea typeface="+mn-ea"/>
                </a:defRPr>
              </a:lvl2pPr>
              <a:lvl3pPr marL="1219170" algn="l" defTabSz="1219170">
                <a:defRPr sz="2400">
                  <a:solidFill>
                    <a:schemeClr val="tx1"/>
                  </a:solidFill>
                  <a:latin typeface="+mn-lt"/>
                  <a:ea typeface="+mn-ea"/>
                </a:defRPr>
              </a:lvl3pPr>
              <a:lvl4pPr marL="1828754" algn="l" defTabSz="1219170">
                <a:defRPr sz="2400">
                  <a:solidFill>
                    <a:schemeClr val="tx1"/>
                  </a:solidFill>
                  <a:latin typeface="+mn-lt"/>
                  <a:ea typeface="+mn-ea"/>
                </a:defRPr>
              </a:lvl4pPr>
              <a:lvl5pPr marL="2438339" algn="l" defTabSz="1219170">
                <a:defRPr sz="2400">
                  <a:solidFill>
                    <a:schemeClr val="tx1"/>
                  </a:solidFill>
                  <a:latin typeface="+mn-lt"/>
                  <a:ea typeface="+mn-ea"/>
                </a:defRPr>
              </a:lvl5pPr>
              <a:lvl6pPr marL="3047924" algn="l" defTabSz="1219170">
                <a:defRPr sz="2400">
                  <a:solidFill>
                    <a:schemeClr val="tx1"/>
                  </a:solidFill>
                  <a:latin typeface="+mn-lt"/>
                  <a:ea typeface="+mn-ea"/>
                </a:defRPr>
              </a:lvl6pPr>
              <a:lvl7pPr marL="3657509" algn="l" defTabSz="1219170">
                <a:defRPr sz="2400">
                  <a:solidFill>
                    <a:schemeClr val="tx1"/>
                  </a:solidFill>
                  <a:latin typeface="+mn-lt"/>
                  <a:ea typeface="+mn-ea"/>
                </a:defRPr>
              </a:lvl7pPr>
              <a:lvl8pPr marL="4267093" algn="l" defTabSz="1219170">
                <a:defRPr sz="2400">
                  <a:solidFill>
                    <a:schemeClr val="tx1"/>
                  </a:solidFill>
                  <a:latin typeface="+mn-lt"/>
                  <a:ea typeface="+mn-ea"/>
                </a:defRPr>
              </a:lvl8pPr>
              <a:lvl9pPr marL="4876678" algn="l" defTabSz="1219170">
                <a:defRPr sz="2400">
                  <a:solidFill>
                    <a:schemeClr val="tx1"/>
                  </a:solidFill>
                  <a:latin typeface="+mn-lt"/>
                  <a:ea typeface="+mn-ea"/>
                </a:defRPr>
              </a:lvl9pPr>
            </a:lstStyle>
            <a:p>
              <a:pPr>
                <a:defRPr/>
              </a:pPr>
              <a:r>
                <a:rPr lang="en-GB" dirty="0">
                  <a:solidFill>
                    <a:schemeClr val="accent6">
                      <a:lumMod val="75000"/>
                    </a:schemeClr>
                  </a:solidFill>
                </a:rPr>
                <a:t>0.03% of input power is in the data stream.</a:t>
              </a:r>
              <a:endParaRPr sz="1800" dirty="0">
                <a:solidFill>
                  <a:schemeClr val="accent6">
                    <a:lumMod val="75000"/>
                  </a:schemeClr>
                </a:solidFill>
              </a:endParaRPr>
            </a:p>
          </p:txBody>
        </p:sp>
        <p:sp>
          <p:nvSpPr>
            <p:cNvPr id="16" name="TextBox 9">
              <a:extLst>
                <a:ext uri="{FF2B5EF4-FFF2-40B4-BE49-F238E27FC236}">
                  <a16:creationId xmlns:a16="http://schemas.microsoft.com/office/drawing/2014/main" id="{1F19457F-F5A6-0A49-0AF9-40B51B830699}"/>
                </a:ext>
              </a:extLst>
            </p:cNvPr>
            <p:cNvSpPr>
              <a:spLocks/>
            </p:cNvSpPr>
            <p:nvPr/>
          </p:nvSpPr>
          <p:spPr bwMode="auto">
            <a:xfrm rot="18774531">
              <a:off x="5247241" y="1608230"/>
              <a:ext cx="3568965" cy="461665"/>
            </a:xfrm>
            <a:prstGeom prst="rect">
              <a:avLst/>
            </a:prstGeom>
            <a:noFill/>
          </p:spPr>
          <p:txBody>
            <a:bodyPr wrap="square" rtlCol="0">
              <a:spAutoFit/>
            </a:bodyPr>
            <a:lstStyle>
              <a:defPPr>
                <a:defRPr lang="nl-NL"/>
              </a:defPPr>
              <a:lvl1pPr marL="0" algn="l" defTabSz="1219170">
                <a:defRPr sz="2400">
                  <a:solidFill>
                    <a:schemeClr val="tx1"/>
                  </a:solidFill>
                  <a:latin typeface="+mn-lt"/>
                  <a:ea typeface="+mn-ea"/>
                </a:defRPr>
              </a:lvl1pPr>
              <a:lvl2pPr marL="609585" algn="l" defTabSz="1219170">
                <a:defRPr sz="2400">
                  <a:solidFill>
                    <a:schemeClr val="tx1"/>
                  </a:solidFill>
                  <a:latin typeface="+mn-lt"/>
                  <a:ea typeface="+mn-ea"/>
                </a:defRPr>
              </a:lvl2pPr>
              <a:lvl3pPr marL="1219170" algn="l" defTabSz="1219170">
                <a:defRPr sz="2400">
                  <a:solidFill>
                    <a:schemeClr val="tx1"/>
                  </a:solidFill>
                  <a:latin typeface="+mn-lt"/>
                  <a:ea typeface="+mn-ea"/>
                </a:defRPr>
              </a:lvl3pPr>
              <a:lvl4pPr marL="1828754" algn="l" defTabSz="1219170">
                <a:defRPr sz="2400">
                  <a:solidFill>
                    <a:schemeClr val="tx1"/>
                  </a:solidFill>
                  <a:latin typeface="+mn-lt"/>
                  <a:ea typeface="+mn-ea"/>
                </a:defRPr>
              </a:lvl4pPr>
              <a:lvl5pPr marL="2438339" algn="l" defTabSz="1219170">
                <a:defRPr sz="2400">
                  <a:solidFill>
                    <a:schemeClr val="tx1"/>
                  </a:solidFill>
                  <a:latin typeface="+mn-lt"/>
                  <a:ea typeface="+mn-ea"/>
                </a:defRPr>
              </a:lvl5pPr>
              <a:lvl6pPr marL="3047924" algn="l" defTabSz="1219170">
                <a:defRPr sz="2400">
                  <a:solidFill>
                    <a:schemeClr val="tx1"/>
                  </a:solidFill>
                  <a:latin typeface="+mn-lt"/>
                  <a:ea typeface="+mn-ea"/>
                </a:defRPr>
              </a:lvl6pPr>
              <a:lvl7pPr marL="3657509" algn="l" defTabSz="1219170">
                <a:defRPr sz="2400">
                  <a:solidFill>
                    <a:schemeClr val="tx1"/>
                  </a:solidFill>
                  <a:latin typeface="+mn-lt"/>
                  <a:ea typeface="+mn-ea"/>
                </a:defRPr>
              </a:lvl7pPr>
              <a:lvl8pPr marL="4267093" algn="l" defTabSz="1219170">
                <a:defRPr sz="2400">
                  <a:solidFill>
                    <a:schemeClr val="tx1"/>
                  </a:solidFill>
                  <a:latin typeface="+mn-lt"/>
                  <a:ea typeface="+mn-ea"/>
                </a:defRPr>
              </a:lvl8pPr>
              <a:lvl9pPr marL="4876678" algn="l" defTabSz="1219170">
                <a:defRPr sz="2400">
                  <a:solidFill>
                    <a:schemeClr val="tx1"/>
                  </a:solidFill>
                  <a:latin typeface="+mn-lt"/>
                  <a:ea typeface="+mn-ea"/>
                </a:defRPr>
              </a:lvl9pPr>
            </a:lstStyle>
            <a:p>
              <a:pPr>
                <a:defRPr/>
              </a:pPr>
              <a:r>
                <a:rPr lang="en-GB" b="1" dirty="0">
                  <a:solidFill>
                    <a:schemeClr val="accent6"/>
                  </a:solidFill>
                </a:rPr>
                <a:t>01100011101001101011</a:t>
              </a:r>
              <a:endParaRPr sz="1800" b="1" dirty="0">
                <a:solidFill>
                  <a:schemeClr val="accent6"/>
                </a:solidFill>
              </a:endParaRPr>
            </a:p>
          </p:txBody>
        </p:sp>
      </p:grpSp>
      <p:grpSp>
        <p:nvGrpSpPr>
          <p:cNvPr id="9" name="Group 8">
            <a:extLst>
              <a:ext uri="{FF2B5EF4-FFF2-40B4-BE49-F238E27FC236}">
                <a16:creationId xmlns:a16="http://schemas.microsoft.com/office/drawing/2014/main" id="{5D2EDEC4-8075-BDCB-33A7-9B06FA72705E}"/>
              </a:ext>
            </a:extLst>
          </p:cNvPr>
          <p:cNvGrpSpPr/>
          <p:nvPr/>
        </p:nvGrpSpPr>
        <p:grpSpPr>
          <a:xfrm>
            <a:off x="6587247" y="2824351"/>
            <a:ext cx="4743061" cy="2550194"/>
            <a:chOff x="6587247" y="2824351"/>
            <a:chExt cx="4743061" cy="2550194"/>
          </a:xfrm>
        </p:grpSpPr>
        <p:sp>
          <p:nvSpPr>
            <p:cNvPr id="8" name="Right Arrow 4"/>
            <p:cNvSpPr>
              <a:spLocks noChangeArrowheads="1"/>
            </p:cNvSpPr>
            <p:nvPr/>
          </p:nvSpPr>
          <p:spPr bwMode="auto">
            <a:xfrm>
              <a:off x="6587247" y="3121006"/>
              <a:ext cx="2930839" cy="1145019"/>
            </a:xfrm>
            <a:prstGeom prst="rightArrow">
              <a:avLst>
                <a:gd name="adj1" fmla="val 50000"/>
                <a:gd name="adj2" fmla="val 49963"/>
              </a:avLst>
            </a:prstGeom>
            <a:solidFill>
              <a:srgbClr val="FF0000"/>
            </a:solidFill>
            <a:ln w="3175" algn="ctr">
              <a:solidFill>
                <a:srgbClr val="FF0000"/>
              </a:solidFill>
              <a:round/>
              <a:headEnd/>
              <a:tailEnd/>
            </a:ln>
          </p:spPr>
          <p:txBody>
            <a:bodyPr lIns="0" tIns="0" rIns="0" bIns="0" anchor="ctr"/>
            <a:lstStyle>
              <a:defPPr>
                <a:defRPr lang="nl-NL"/>
              </a:defPPr>
              <a:lvl1pPr marL="0" algn="l" defTabSz="1219170">
                <a:defRPr sz="2400">
                  <a:solidFill>
                    <a:schemeClr val="tx1"/>
                  </a:solidFill>
                  <a:latin typeface="+mn-lt"/>
                  <a:ea typeface="+mn-ea"/>
                </a:defRPr>
              </a:lvl1pPr>
              <a:lvl2pPr marL="609585" algn="l" defTabSz="1219170">
                <a:defRPr sz="2400">
                  <a:solidFill>
                    <a:schemeClr val="tx1"/>
                  </a:solidFill>
                  <a:latin typeface="+mn-lt"/>
                  <a:ea typeface="+mn-ea"/>
                </a:defRPr>
              </a:lvl2pPr>
              <a:lvl3pPr marL="1219170" algn="l" defTabSz="1219170">
                <a:defRPr sz="2400">
                  <a:solidFill>
                    <a:schemeClr val="tx1"/>
                  </a:solidFill>
                  <a:latin typeface="+mn-lt"/>
                  <a:ea typeface="+mn-ea"/>
                </a:defRPr>
              </a:lvl3pPr>
              <a:lvl4pPr marL="1828754" algn="l" defTabSz="1219170">
                <a:defRPr sz="2400">
                  <a:solidFill>
                    <a:schemeClr val="tx1"/>
                  </a:solidFill>
                  <a:latin typeface="+mn-lt"/>
                  <a:ea typeface="+mn-ea"/>
                </a:defRPr>
              </a:lvl4pPr>
              <a:lvl5pPr marL="2438339" algn="l" defTabSz="1219170">
                <a:defRPr sz="2400">
                  <a:solidFill>
                    <a:schemeClr val="tx1"/>
                  </a:solidFill>
                  <a:latin typeface="+mn-lt"/>
                  <a:ea typeface="+mn-ea"/>
                </a:defRPr>
              </a:lvl5pPr>
              <a:lvl6pPr marL="3047924" algn="l" defTabSz="1219170">
                <a:defRPr sz="2400">
                  <a:solidFill>
                    <a:schemeClr val="tx1"/>
                  </a:solidFill>
                  <a:latin typeface="+mn-lt"/>
                  <a:ea typeface="+mn-ea"/>
                </a:defRPr>
              </a:lvl6pPr>
              <a:lvl7pPr marL="3657509" algn="l" defTabSz="1219170">
                <a:defRPr sz="2400">
                  <a:solidFill>
                    <a:schemeClr val="tx1"/>
                  </a:solidFill>
                  <a:latin typeface="+mn-lt"/>
                  <a:ea typeface="+mn-ea"/>
                </a:defRPr>
              </a:lvl7pPr>
              <a:lvl8pPr marL="4267093" algn="l" defTabSz="1219170">
                <a:defRPr sz="2400">
                  <a:solidFill>
                    <a:schemeClr val="tx1"/>
                  </a:solidFill>
                  <a:latin typeface="+mn-lt"/>
                  <a:ea typeface="+mn-ea"/>
                </a:defRPr>
              </a:lvl8pPr>
              <a:lvl9pPr marL="4876678" algn="l" defTabSz="1219170">
                <a:defRPr sz="2400">
                  <a:solidFill>
                    <a:schemeClr val="tx1"/>
                  </a:solidFill>
                  <a:latin typeface="+mn-lt"/>
                  <a:ea typeface="+mn-ea"/>
                </a:defRPr>
              </a:lvl9pPr>
            </a:lstStyle>
            <a:p>
              <a:pPr algn="ctr">
                <a:defRPr/>
              </a:pPr>
              <a:r>
                <a:rPr lang="en-GB" sz="3199" b="1" dirty="0">
                  <a:solidFill>
                    <a:schemeClr val="bg1"/>
                  </a:solidFill>
                </a:rPr>
                <a:t>Excess Heat</a:t>
              </a:r>
              <a:endParaRPr dirty="0"/>
            </a:p>
          </p:txBody>
        </p:sp>
        <p:sp>
          <p:nvSpPr>
            <p:cNvPr id="11" name="TextBox 9"/>
            <p:cNvSpPr>
              <a:spLocks/>
            </p:cNvSpPr>
            <p:nvPr/>
          </p:nvSpPr>
          <p:spPr bwMode="auto">
            <a:xfrm>
              <a:off x="7182426" y="4543548"/>
              <a:ext cx="3568965" cy="830997"/>
            </a:xfrm>
            <a:prstGeom prst="rect">
              <a:avLst/>
            </a:prstGeom>
            <a:noFill/>
          </p:spPr>
          <p:txBody>
            <a:bodyPr wrap="square" rtlCol="0">
              <a:spAutoFit/>
            </a:bodyPr>
            <a:lstStyle>
              <a:defPPr>
                <a:defRPr lang="nl-NL"/>
              </a:defPPr>
              <a:lvl1pPr marL="0" algn="l" defTabSz="1219170">
                <a:defRPr sz="2400">
                  <a:solidFill>
                    <a:schemeClr val="tx1"/>
                  </a:solidFill>
                  <a:latin typeface="+mn-lt"/>
                  <a:ea typeface="+mn-ea"/>
                </a:defRPr>
              </a:lvl1pPr>
              <a:lvl2pPr marL="609585" algn="l" defTabSz="1219170">
                <a:defRPr sz="2400">
                  <a:solidFill>
                    <a:schemeClr val="tx1"/>
                  </a:solidFill>
                  <a:latin typeface="+mn-lt"/>
                  <a:ea typeface="+mn-ea"/>
                </a:defRPr>
              </a:lvl2pPr>
              <a:lvl3pPr marL="1219170" algn="l" defTabSz="1219170">
                <a:defRPr sz="2400">
                  <a:solidFill>
                    <a:schemeClr val="tx1"/>
                  </a:solidFill>
                  <a:latin typeface="+mn-lt"/>
                  <a:ea typeface="+mn-ea"/>
                </a:defRPr>
              </a:lvl3pPr>
              <a:lvl4pPr marL="1828754" algn="l" defTabSz="1219170">
                <a:defRPr sz="2400">
                  <a:solidFill>
                    <a:schemeClr val="tx1"/>
                  </a:solidFill>
                  <a:latin typeface="+mn-lt"/>
                  <a:ea typeface="+mn-ea"/>
                </a:defRPr>
              </a:lvl4pPr>
              <a:lvl5pPr marL="2438339" algn="l" defTabSz="1219170">
                <a:defRPr sz="2400">
                  <a:solidFill>
                    <a:schemeClr val="tx1"/>
                  </a:solidFill>
                  <a:latin typeface="+mn-lt"/>
                  <a:ea typeface="+mn-ea"/>
                </a:defRPr>
              </a:lvl5pPr>
              <a:lvl6pPr marL="3047924" algn="l" defTabSz="1219170">
                <a:defRPr sz="2400">
                  <a:solidFill>
                    <a:schemeClr val="tx1"/>
                  </a:solidFill>
                  <a:latin typeface="+mn-lt"/>
                  <a:ea typeface="+mn-ea"/>
                </a:defRPr>
              </a:lvl6pPr>
              <a:lvl7pPr marL="3657509" algn="l" defTabSz="1219170">
                <a:defRPr sz="2400">
                  <a:solidFill>
                    <a:schemeClr val="tx1"/>
                  </a:solidFill>
                  <a:latin typeface="+mn-lt"/>
                  <a:ea typeface="+mn-ea"/>
                </a:defRPr>
              </a:lvl7pPr>
              <a:lvl8pPr marL="4267093" algn="l" defTabSz="1219170">
                <a:defRPr sz="2400">
                  <a:solidFill>
                    <a:schemeClr val="tx1"/>
                  </a:solidFill>
                  <a:latin typeface="+mn-lt"/>
                  <a:ea typeface="+mn-ea"/>
                </a:defRPr>
              </a:lvl8pPr>
              <a:lvl9pPr marL="4876678" algn="l" defTabSz="1219170">
                <a:defRPr sz="2400">
                  <a:solidFill>
                    <a:schemeClr val="tx1"/>
                  </a:solidFill>
                  <a:latin typeface="+mn-lt"/>
                  <a:ea typeface="+mn-ea"/>
                </a:defRPr>
              </a:lvl9pPr>
            </a:lstStyle>
            <a:p>
              <a:pPr>
                <a:defRPr/>
              </a:pPr>
              <a:r>
                <a:rPr lang="en-GB" dirty="0"/>
                <a:t>99.97% of input power is in the thermal stream.</a:t>
              </a:r>
              <a:endParaRPr sz="1800" dirty="0"/>
            </a:p>
          </p:txBody>
        </p:sp>
        <p:pic>
          <p:nvPicPr>
            <p:cNvPr id="18" name="Graphic 17" descr="High temperature outline">
              <a:extLst>
                <a:ext uri="{FF2B5EF4-FFF2-40B4-BE49-F238E27FC236}">
                  <a16:creationId xmlns:a16="http://schemas.microsoft.com/office/drawing/2014/main" id="{3F3DADDE-2BD1-0033-E7E5-38DEB701E4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18086" y="2824351"/>
              <a:ext cx="1812222" cy="1812222"/>
            </a:xfrm>
            <a:prstGeom prst="rect">
              <a:avLst/>
            </a:prstGeom>
          </p:spPr>
        </p:pic>
      </p:grpSp>
    </p:spTree>
    <p:extLst>
      <p:ext uri="{BB962C8B-B14F-4D97-AF65-F5344CB8AC3E}">
        <p14:creationId xmlns:p14="http://schemas.microsoft.com/office/powerpoint/2010/main" val="1566929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96FF354-D9BC-6788-467C-00979808D53C}"/>
              </a:ext>
            </a:extLst>
          </p:cNvPr>
          <p:cNvSpPr/>
          <p:nvPr/>
        </p:nvSpPr>
        <p:spPr bwMode="auto">
          <a:xfrm>
            <a:off x="2969799" y="5451348"/>
            <a:ext cx="4143473" cy="930152"/>
          </a:xfrm>
          <a:prstGeom prst="rect">
            <a:avLst/>
          </a:prstGeom>
          <a:solidFill>
            <a:schemeClr val="tx2">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err="1"/>
              <a:t>Facility</a:t>
            </a:r>
            <a:endParaRPr lang="sv-SE" sz="2041" dirty="0"/>
          </a:p>
          <a:p>
            <a:pPr algn="ctr"/>
            <a:r>
              <a:rPr lang="sv-SE" sz="2041" dirty="0"/>
              <a:t>(</a:t>
            </a:r>
            <a:r>
              <a:rPr lang="sv-SE" sz="2041" dirty="0" err="1"/>
              <a:t>cooling</a:t>
            </a:r>
            <a:r>
              <a:rPr lang="sv-SE" sz="2041" dirty="0"/>
              <a:t>, </a:t>
            </a:r>
            <a:r>
              <a:rPr lang="sv-SE" sz="2041" dirty="0" err="1"/>
              <a:t>power</a:t>
            </a:r>
            <a:r>
              <a:rPr lang="sv-SE" sz="2041" dirty="0"/>
              <a:t> distribution, </a:t>
            </a:r>
            <a:r>
              <a:rPr lang="sv-SE" sz="2041" dirty="0" err="1"/>
              <a:t>lights</a:t>
            </a:r>
            <a:r>
              <a:rPr lang="sv-SE" sz="2041" dirty="0"/>
              <a:t>)</a:t>
            </a:r>
          </a:p>
        </p:txBody>
      </p:sp>
      <p:sp>
        <p:nvSpPr>
          <p:cNvPr id="11" name="Höger klammerparentes 10">
            <a:extLst>
              <a:ext uri="{FF2B5EF4-FFF2-40B4-BE49-F238E27FC236}">
                <a16:creationId xmlns:a16="http://schemas.microsoft.com/office/drawing/2014/main" id="{EFD66C7C-6216-7888-9F8C-ABE639264A73}"/>
              </a:ext>
            </a:extLst>
          </p:cNvPr>
          <p:cNvSpPr/>
          <p:nvPr/>
        </p:nvSpPr>
        <p:spPr>
          <a:xfrm>
            <a:off x="7868130" y="1546613"/>
            <a:ext cx="408180" cy="3902471"/>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2041"/>
          </a:p>
        </p:txBody>
      </p:sp>
      <p:sp>
        <p:nvSpPr>
          <p:cNvPr id="12" name="textruta 11">
            <a:extLst>
              <a:ext uri="{FF2B5EF4-FFF2-40B4-BE49-F238E27FC236}">
                <a16:creationId xmlns:a16="http://schemas.microsoft.com/office/drawing/2014/main" id="{D3FFCD35-5965-8028-0F08-53F3DAD6DEA4}"/>
              </a:ext>
            </a:extLst>
          </p:cNvPr>
          <p:cNvSpPr txBox="1"/>
          <p:nvPr/>
        </p:nvSpPr>
        <p:spPr>
          <a:xfrm>
            <a:off x="8562766" y="5719910"/>
            <a:ext cx="1318872" cy="406385"/>
          </a:xfrm>
          <a:prstGeom prst="rect">
            <a:avLst/>
          </a:prstGeom>
          <a:noFill/>
          <a:ln>
            <a:noFill/>
          </a:ln>
        </p:spPr>
        <p:txBody>
          <a:bodyPr rot="0" spcFirstLastPara="0" vertOverflow="overflow" horzOverflow="overflow" vert="horz" wrap="square" lIns="91433" tIns="45716" rIns="91433" bIns="45716" numCol="1" spcCol="0" rtlCol="0" fromWordArt="0" anchor="t" anchorCtr="0" forceAA="0" compatLnSpc="1">
            <a:prstTxWarp prst="textNoShape">
              <a:avLst/>
            </a:prstTxWarp>
            <a:spAutoFit/>
          </a:bodyPr>
          <a:lstStyle/>
          <a:p>
            <a:pPr algn="l"/>
            <a:r>
              <a:rPr lang="sv-SE" sz="2041" dirty="0"/>
              <a:t>10-20%</a:t>
            </a:r>
          </a:p>
        </p:txBody>
      </p:sp>
      <p:sp>
        <p:nvSpPr>
          <p:cNvPr id="13" name="Rektangel 12">
            <a:extLst>
              <a:ext uri="{FF2B5EF4-FFF2-40B4-BE49-F238E27FC236}">
                <a16:creationId xmlns:a16="http://schemas.microsoft.com/office/drawing/2014/main" id="{F3AB2C7E-B869-6CE3-5F06-BAEFD18147E3}"/>
              </a:ext>
            </a:extLst>
          </p:cNvPr>
          <p:cNvSpPr/>
          <p:nvPr/>
        </p:nvSpPr>
        <p:spPr bwMode="auto">
          <a:xfrm>
            <a:off x="2969796" y="1548878"/>
            <a:ext cx="4143471" cy="3902471"/>
          </a:xfrm>
          <a:prstGeom prst="rect">
            <a:avLst/>
          </a:prstGeom>
          <a:solidFill>
            <a:schemeClr val="tx2">
              <a:lumMod val="60000"/>
              <a:lumOff val="4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r>
              <a:rPr lang="sv-SE" sz="2800"/>
              <a:t>Data </a:t>
            </a:r>
            <a:r>
              <a:rPr lang="sv-SE" sz="2800" err="1"/>
              <a:t>Processing</a:t>
            </a:r>
            <a:endParaRPr lang="sv-SE" sz="2800"/>
          </a:p>
          <a:p>
            <a:pPr algn="ctr"/>
            <a:r>
              <a:rPr lang="sv-SE" sz="2041"/>
              <a:t>(IT Software and hardware)</a:t>
            </a:r>
          </a:p>
        </p:txBody>
      </p:sp>
      <p:sp>
        <p:nvSpPr>
          <p:cNvPr id="15" name="Höger klammerparentes 14">
            <a:extLst>
              <a:ext uri="{FF2B5EF4-FFF2-40B4-BE49-F238E27FC236}">
                <a16:creationId xmlns:a16="http://schemas.microsoft.com/office/drawing/2014/main" id="{308518B3-7258-DEE8-87E4-2F2075053376}"/>
              </a:ext>
            </a:extLst>
          </p:cNvPr>
          <p:cNvSpPr/>
          <p:nvPr/>
        </p:nvSpPr>
        <p:spPr>
          <a:xfrm>
            <a:off x="7904412" y="5449083"/>
            <a:ext cx="408180" cy="904975"/>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2041"/>
          </a:p>
        </p:txBody>
      </p:sp>
      <p:sp>
        <p:nvSpPr>
          <p:cNvPr id="16" name="textruta 15">
            <a:extLst>
              <a:ext uri="{FF2B5EF4-FFF2-40B4-BE49-F238E27FC236}">
                <a16:creationId xmlns:a16="http://schemas.microsoft.com/office/drawing/2014/main" id="{0F1DC48D-6DA1-612D-017B-90F3F6019602}"/>
              </a:ext>
            </a:extLst>
          </p:cNvPr>
          <p:cNvSpPr txBox="1"/>
          <p:nvPr/>
        </p:nvSpPr>
        <p:spPr>
          <a:xfrm>
            <a:off x="8562766" y="3294638"/>
            <a:ext cx="1318872" cy="406385"/>
          </a:xfrm>
          <a:prstGeom prst="rect">
            <a:avLst/>
          </a:prstGeom>
          <a:noFill/>
          <a:ln>
            <a:noFill/>
          </a:ln>
        </p:spPr>
        <p:txBody>
          <a:bodyPr rot="0" spcFirstLastPara="0" vertOverflow="overflow" horzOverflow="overflow" vert="horz" wrap="square" lIns="91433" tIns="45716" rIns="91433" bIns="45716" numCol="1" spcCol="0" rtlCol="0" fromWordArt="0" anchor="t" anchorCtr="0" forceAA="0" compatLnSpc="1">
            <a:prstTxWarp prst="textNoShape">
              <a:avLst/>
            </a:prstTxWarp>
            <a:spAutoFit/>
          </a:bodyPr>
          <a:lstStyle/>
          <a:p>
            <a:pPr algn="l"/>
            <a:r>
              <a:rPr lang="sv-SE" sz="2041"/>
              <a:t>80-90%</a:t>
            </a:r>
          </a:p>
        </p:txBody>
      </p:sp>
      <p:sp>
        <p:nvSpPr>
          <p:cNvPr id="4" name="Title 11">
            <a:extLst>
              <a:ext uri="{FF2B5EF4-FFF2-40B4-BE49-F238E27FC236}">
                <a16:creationId xmlns:a16="http://schemas.microsoft.com/office/drawing/2014/main" id="{7777225C-0017-AE8B-B553-C0408B721D78}"/>
              </a:ext>
            </a:extLst>
          </p:cNvPr>
          <p:cNvSpPr txBox="1">
            <a:spLocks/>
          </p:cNvSpPr>
          <p:nvPr/>
        </p:nvSpPr>
        <p:spPr>
          <a:xfrm>
            <a:off x="407943" y="452190"/>
            <a:ext cx="11089332" cy="904975"/>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pPr fontAlgn="auto">
              <a:spcAft>
                <a:spcPts val="0"/>
              </a:spcAft>
            </a:pPr>
            <a:r>
              <a:rPr lang="en-US" sz="3200" b="1" dirty="0">
                <a:solidFill>
                  <a:srgbClr val="0070C0"/>
                </a:solidFill>
                <a:latin typeface="Arial" panose="020B0604020202020204" pitchFamily="34" charset="0"/>
                <a:cs typeface="Arial" panose="020B0604020202020204" pitchFamily="34" charset="0"/>
              </a:rPr>
              <a:t>Where do the energy go? 99,97% becomes heat </a:t>
            </a:r>
          </a:p>
          <a:p>
            <a:pPr fontAlgn="auto">
              <a:spcAft>
                <a:spcPts val="0"/>
              </a:spcAft>
            </a:pPr>
            <a:r>
              <a:rPr lang="en-US" sz="2352" b="1" dirty="0">
                <a:solidFill>
                  <a:srgbClr val="0070C0"/>
                </a:solidFill>
                <a:latin typeface="Arial" panose="020B0604020202020204" pitchFamily="34" charset="0"/>
                <a:cs typeface="Arial" panose="020B0604020202020204" pitchFamily="34" charset="0"/>
              </a:rPr>
              <a:t>(illustration)</a:t>
            </a:r>
            <a:endParaRPr lang="en-GB" sz="2352" b="1" dirty="0">
              <a:solidFill>
                <a:srgbClr val="0070C0"/>
              </a:solidFill>
              <a:latin typeface="Arial" panose="020B0604020202020204" pitchFamily="34" charset="0"/>
              <a:cs typeface="Arial" panose="020B0604020202020204" pitchFamily="34" charset="0"/>
            </a:endParaRPr>
          </a:p>
        </p:txBody>
      </p:sp>
      <p:sp>
        <p:nvSpPr>
          <p:cNvPr id="2" name="Picture Placeholder 2">
            <a:extLst>
              <a:ext uri="{FF2B5EF4-FFF2-40B4-BE49-F238E27FC236}">
                <a16:creationId xmlns:a16="http://schemas.microsoft.com/office/drawing/2014/main" id="{9AF04781-5F23-48F1-F939-21350553A2A3}"/>
              </a:ext>
            </a:extLst>
          </p:cNvPr>
          <p:cNvSpPr txBox="1">
            <a:spLocks/>
          </p:cNvSpPr>
          <p:nvPr/>
        </p:nvSpPr>
        <p:spPr bwMode="auto">
          <a:xfrm>
            <a:off x="11597223" y="6184423"/>
            <a:ext cx="443489" cy="566889"/>
          </a:xfrm>
          <a:prstGeom prst="rect">
            <a:avLst/>
          </a:prstGeom>
          <a:blipFill rotWithShape="1">
            <a:blip r:embed="rId3"/>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Tree>
    <p:extLst>
      <p:ext uri="{BB962C8B-B14F-4D97-AF65-F5344CB8AC3E}">
        <p14:creationId xmlns:p14="http://schemas.microsoft.com/office/powerpoint/2010/main" val="229921638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4FDFA-5617-1E7A-30A2-633BC1C4D30F}"/>
            </a:ext>
          </a:extLst>
        </p:cNvPr>
        <p:cNvGrpSpPr/>
        <p:nvPr/>
      </p:nvGrpSpPr>
      <p:grpSpPr>
        <a:xfrm>
          <a:off x="0" y="0"/>
          <a:ext cx="0" cy="0"/>
          <a:chOff x="0" y="0"/>
          <a:chExt cx="0" cy="0"/>
        </a:xfrm>
      </p:grpSpPr>
      <p:sp>
        <p:nvSpPr>
          <p:cNvPr id="6" name="Right Arrow 5">
            <a:extLst>
              <a:ext uri="{FF2B5EF4-FFF2-40B4-BE49-F238E27FC236}">
                <a16:creationId xmlns:a16="http://schemas.microsoft.com/office/drawing/2014/main" id="{897E8F8E-3459-9C7D-E1C6-AB9BC9BF78ED}"/>
              </a:ext>
            </a:extLst>
          </p:cNvPr>
          <p:cNvSpPr/>
          <p:nvPr/>
        </p:nvSpPr>
        <p:spPr>
          <a:xfrm>
            <a:off x="1520637" y="5189761"/>
            <a:ext cx="7274011" cy="2044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ight Arrow 6">
            <a:extLst>
              <a:ext uri="{FF2B5EF4-FFF2-40B4-BE49-F238E27FC236}">
                <a16:creationId xmlns:a16="http://schemas.microsoft.com/office/drawing/2014/main" id="{3E891F54-C773-AC5D-0AF9-CBB7DCD2E694}"/>
              </a:ext>
            </a:extLst>
          </p:cNvPr>
          <p:cNvSpPr/>
          <p:nvPr/>
        </p:nvSpPr>
        <p:spPr>
          <a:xfrm rot="16200000">
            <a:off x="-38945" y="3649899"/>
            <a:ext cx="3686175" cy="176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TextBox 7">
            <a:extLst>
              <a:ext uri="{FF2B5EF4-FFF2-40B4-BE49-F238E27FC236}">
                <a16:creationId xmlns:a16="http://schemas.microsoft.com/office/drawing/2014/main" id="{C3E41CF0-5948-88D8-9D7A-C401AC3D626D}"/>
              </a:ext>
            </a:extLst>
          </p:cNvPr>
          <p:cNvSpPr txBox="1"/>
          <p:nvPr/>
        </p:nvSpPr>
        <p:spPr>
          <a:xfrm rot="20287266">
            <a:off x="635014" y="1695261"/>
            <a:ext cx="1247906"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Electricity</a:t>
            </a:r>
          </a:p>
        </p:txBody>
      </p:sp>
      <p:sp>
        <p:nvSpPr>
          <p:cNvPr id="11" name="Freeform 10">
            <a:extLst>
              <a:ext uri="{FF2B5EF4-FFF2-40B4-BE49-F238E27FC236}">
                <a16:creationId xmlns:a16="http://schemas.microsoft.com/office/drawing/2014/main" id="{C36F63AC-7235-CF8F-B1D3-37208E52817F}"/>
              </a:ext>
            </a:extLst>
          </p:cNvPr>
          <p:cNvSpPr/>
          <p:nvPr/>
        </p:nvSpPr>
        <p:spPr>
          <a:xfrm>
            <a:off x="2085365" y="3077472"/>
            <a:ext cx="5529263" cy="2071490"/>
          </a:xfrm>
          <a:custGeom>
            <a:avLst/>
            <a:gdLst>
              <a:gd name="connsiteX0" fmla="*/ 0 w 7514484"/>
              <a:gd name="connsiteY0" fmla="*/ 2586037 h 2586037"/>
              <a:gd name="connsiteX1" fmla="*/ 2928937 w 7514484"/>
              <a:gd name="connsiteY1" fmla="*/ 1685925 h 2586037"/>
              <a:gd name="connsiteX2" fmla="*/ 2928937 w 7514484"/>
              <a:gd name="connsiteY2" fmla="*/ 1685925 h 2586037"/>
              <a:gd name="connsiteX3" fmla="*/ 6179343 w 7514484"/>
              <a:gd name="connsiteY3" fmla="*/ 1628775 h 2586037"/>
              <a:gd name="connsiteX4" fmla="*/ 7365206 w 7514484"/>
              <a:gd name="connsiteY4" fmla="*/ 292894 h 2586037"/>
              <a:gd name="connsiteX5" fmla="*/ 7458075 w 7514484"/>
              <a:gd name="connsiteY5" fmla="*/ 0 h 2586037"/>
              <a:gd name="connsiteX0" fmla="*/ 0 w 8171709"/>
              <a:gd name="connsiteY0" fmla="*/ 3100387 h 3100387"/>
              <a:gd name="connsiteX1" fmla="*/ 3586162 w 8171709"/>
              <a:gd name="connsiteY1" fmla="*/ 1685925 h 3100387"/>
              <a:gd name="connsiteX2" fmla="*/ 3586162 w 8171709"/>
              <a:gd name="connsiteY2" fmla="*/ 1685925 h 3100387"/>
              <a:gd name="connsiteX3" fmla="*/ 6836568 w 8171709"/>
              <a:gd name="connsiteY3" fmla="*/ 1628775 h 3100387"/>
              <a:gd name="connsiteX4" fmla="*/ 8022431 w 8171709"/>
              <a:gd name="connsiteY4" fmla="*/ 292894 h 3100387"/>
              <a:gd name="connsiteX5" fmla="*/ 8115300 w 8171709"/>
              <a:gd name="connsiteY5" fmla="*/ 0 h 3100387"/>
              <a:gd name="connsiteX0" fmla="*/ 0 w 8171709"/>
              <a:gd name="connsiteY0" fmla="*/ 3100387 h 3100387"/>
              <a:gd name="connsiteX1" fmla="*/ 3586162 w 8171709"/>
              <a:gd name="connsiteY1" fmla="*/ 1685925 h 3100387"/>
              <a:gd name="connsiteX2" fmla="*/ 3586162 w 8171709"/>
              <a:gd name="connsiteY2" fmla="*/ 1685925 h 3100387"/>
              <a:gd name="connsiteX3" fmla="*/ 6836568 w 8171709"/>
              <a:gd name="connsiteY3" fmla="*/ 1628775 h 3100387"/>
              <a:gd name="connsiteX4" fmla="*/ 8022431 w 8171709"/>
              <a:gd name="connsiteY4" fmla="*/ 292894 h 3100387"/>
              <a:gd name="connsiteX5" fmla="*/ 8115300 w 8171709"/>
              <a:gd name="connsiteY5" fmla="*/ 0 h 3100387"/>
              <a:gd name="connsiteX0" fmla="*/ 0 w 8171709"/>
              <a:gd name="connsiteY0" fmla="*/ 3100387 h 3100387"/>
              <a:gd name="connsiteX1" fmla="*/ 3586162 w 8171709"/>
              <a:gd name="connsiteY1" fmla="*/ 1685925 h 3100387"/>
              <a:gd name="connsiteX2" fmla="*/ 2864643 w 8171709"/>
              <a:gd name="connsiteY2" fmla="*/ 1800225 h 3100387"/>
              <a:gd name="connsiteX3" fmla="*/ 6836568 w 8171709"/>
              <a:gd name="connsiteY3" fmla="*/ 1628775 h 3100387"/>
              <a:gd name="connsiteX4" fmla="*/ 8022431 w 8171709"/>
              <a:gd name="connsiteY4" fmla="*/ 292894 h 3100387"/>
              <a:gd name="connsiteX5" fmla="*/ 8115300 w 8171709"/>
              <a:gd name="connsiteY5" fmla="*/ 0 h 3100387"/>
              <a:gd name="connsiteX0" fmla="*/ 0 w 8171709"/>
              <a:gd name="connsiteY0" fmla="*/ 3100387 h 3100387"/>
              <a:gd name="connsiteX1" fmla="*/ 3586162 w 8171709"/>
              <a:gd name="connsiteY1" fmla="*/ 1685925 h 3100387"/>
              <a:gd name="connsiteX2" fmla="*/ 4171951 w 8171709"/>
              <a:gd name="connsiteY2" fmla="*/ 1507331 h 3100387"/>
              <a:gd name="connsiteX3" fmla="*/ 2864643 w 8171709"/>
              <a:gd name="connsiteY3" fmla="*/ 1800225 h 3100387"/>
              <a:gd name="connsiteX4" fmla="*/ 6836568 w 8171709"/>
              <a:gd name="connsiteY4" fmla="*/ 1628775 h 3100387"/>
              <a:gd name="connsiteX5" fmla="*/ 8022431 w 8171709"/>
              <a:gd name="connsiteY5" fmla="*/ 292894 h 3100387"/>
              <a:gd name="connsiteX6" fmla="*/ 8115300 w 8171709"/>
              <a:gd name="connsiteY6" fmla="*/ 0 h 3100387"/>
              <a:gd name="connsiteX0" fmla="*/ 0 w 8171709"/>
              <a:gd name="connsiteY0" fmla="*/ 3100387 h 3100387"/>
              <a:gd name="connsiteX1" fmla="*/ 3586162 w 8171709"/>
              <a:gd name="connsiteY1" fmla="*/ 1685925 h 3100387"/>
              <a:gd name="connsiteX2" fmla="*/ 2864643 w 8171709"/>
              <a:gd name="connsiteY2" fmla="*/ 1800225 h 3100387"/>
              <a:gd name="connsiteX3" fmla="*/ 6836568 w 8171709"/>
              <a:gd name="connsiteY3" fmla="*/ 1628775 h 3100387"/>
              <a:gd name="connsiteX4" fmla="*/ 8022431 w 8171709"/>
              <a:gd name="connsiteY4" fmla="*/ 292894 h 3100387"/>
              <a:gd name="connsiteX5" fmla="*/ 8115300 w 8171709"/>
              <a:gd name="connsiteY5" fmla="*/ 0 h 3100387"/>
              <a:gd name="connsiteX0" fmla="*/ 0 w 8171709"/>
              <a:gd name="connsiteY0" fmla="*/ 3100387 h 3100387"/>
              <a:gd name="connsiteX1" fmla="*/ 2864643 w 8171709"/>
              <a:gd name="connsiteY1" fmla="*/ 1800225 h 3100387"/>
              <a:gd name="connsiteX2" fmla="*/ 6836568 w 8171709"/>
              <a:gd name="connsiteY2" fmla="*/ 1628775 h 3100387"/>
              <a:gd name="connsiteX3" fmla="*/ 8022431 w 8171709"/>
              <a:gd name="connsiteY3" fmla="*/ 292894 h 3100387"/>
              <a:gd name="connsiteX4" fmla="*/ 8115300 w 8171709"/>
              <a:gd name="connsiteY4" fmla="*/ 0 h 3100387"/>
              <a:gd name="connsiteX0" fmla="*/ 0 w 8171709"/>
              <a:gd name="connsiteY0" fmla="*/ 3100387 h 3100387"/>
              <a:gd name="connsiteX1" fmla="*/ 2864643 w 8171709"/>
              <a:gd name="connsiteY1" fmla="*/ 1800225 h 3100387"/>
              <a:gd name="connsiteX2" fmla="*/ 5200649 w 8171709"/>
              <a:gd name="connsiteY2" fmla="*/ 1593057 h 3100387"/>
              <a:gd name="connsiteX3" fmla="*/ 8022431 w 8171709"/>
              <a:gd name="connsiteY3" fmla="*/ 292894 h 3100387"/>
              <a:gd name="connsiteX4" fmla="*/ 8115300 w 8171709"/>
              <a:gd name="connsiteY4" fmla="*/ 0 h 3100387"/>
              <a:gd name="connsiteX0" fmla="*/ 0 w 8115300"/>
              <a:gd name="connsiteY0" fmla="*/ 3100387 h 3100387"/>
              <a:gd name="connsiteX1" fmla="*/ 2864643 w 8115300"/>
              <a:gd name="connsiteY1" fmla="*/ 1800225 h 3100387"/>
              <a:gd name="connsiteX2" fmla="*/ 5200649 w 8115300"/>
              <a:gd name="connsiteY2" fmla="*/ 1593057 h 3100387"/>
              <a:gd name="connsiteX3" fmla="*/ 8115300 w 8115300"/>
              <a:gd name="connsiteY3" fmla="*/ 0 h 3100387"/>
              <a:gd name="connsiteX0" fmla="*/ 0 w 8115300"/>
              <a:gd name="connsiteY0" fmla="*/ 3100387 h 3100387"/>
              <a:gd name="connsiteX1" fmla="*/ 2864643 w 8115300"/>
              <a:gd name="connsiteY1" fmla="*/ 1800225 h 3100387"/>
              <a:gd name="connsiteX2" fmla="*/ 5200649 w 8115300"/>
              <a:gd name="connsiteY2" fmla="*/ 1593057 h 3100387"/>
              <a:gd name="connsiteX3" fmla="*/ 8115300 w 8115300"/>
              <a:gd name="connsiteY3" fmla="*/ 0 h 3100387"/>
              <a:gd name="connsiteX0" fmla="*/ 0 w 7236618"/>
              <a:gd name="connsiteY0" fmla="*/ 2536031 h 2536031"/>
              <a:gd name="connsiteX1" fmla="*/ 2864643 w 7236618"/>
              <a:gd name="connsiteY1" fmla="*/ 1235869 h 2536031"/>
              <a:gd name="connsiteX2" fmla="*/ 5200649 w 7236618"/>
              <a:gd name="connsiteY2" fmla="*/ 1028701 h 2536031"/>
              <a:gd name="connsiteX3" fmla="*/ 7236618 w 7236618"/>
              <a:gd name="connsiteY3" fmla="*/ 0 h 2536031"/>
              <a:gd name="connsiteX0" fmla="*/ 0 w 7236618"/>
              <a:gd name="connsiteY0" fmla="*/ 2536031 h 2536031"/>
              <a:gd name="connsiteX1" fmla="*/ 1935956 w 7236618"/>
              <a:gd name="connsiteY1" fmla="*/ 1435894 h 2536031"/>
              <a:gd name="connsiteX2" fmla="*/ 5200649 w 7236618"/>
              <a:gd name="connsiteY2" fmla="*/ 1028701 h 2536031"/>
              <a:gd name="connsiteX3" fmla="*/ 7236618 w 7236618"/>
              <a:gd name="connsiteY3" fmla="*/ 0 h 2536031"/>
              <a:gd name="connsiteX0" fmla="*/ 0 w 7283814"/>
              <a:gd name="connsiteY0" fmla="*/ 2371725 h 2371725"/>
              <a:gd name="connsiteX1" fmla="*/ 1983152 w 7283814"/>
              <a:gd name="connsiteY1" fmla="*/ 1435894 h 2371725"/>
              <a:gd name="connsiteX2" fmla="*/ 5247845 w 7283814"/>
              <a:gd name="connsiteY2" fmla="*/ 1028701 h 2371725"/>
              <a:gd name="connsiteX3" fmla="*/ 7283814 w 7283814"/>
              <a:gd name="connsiteY3" fmla="*/ 0 h 2371725"/>
              <a:gd name="connsiteX0" fmla="*/ 0 w 7283814"/>
              <a:gd name="connsiteY0" fmla="*/ 2371725 h 2371725"/>
              <a:gd name="connsiteX1" fmla="*/ 1983152 w 7283814"/>
              <a:gd name="connsiteY1" fmla="*/ 1435894 h 2371725"/>
              <a:gd name="connsiteX2" fmla="*/ 3603874 w 7283814"/>
              <a:gd name="connsiteY2" fmla="*/ 1214438 h 2371725"/>
              <a:gd name="connsiteX3" fmla="*/ 7283814 w 7283814"/>
              <a:gd name="connsiteY3" fmla="*/ 0 h 2371725"/>
              <a:gd name="connsiteX0" fmla="*/ 0 w 5309476"/>
              <a:gd name="connsiteY0" fmla="*/ 2064544 h 2064544"/>
              <a:gd name="connsiteX1" fmla="*/ 1983152 w 5309476"/>
              <a:gd name="connsiteY1" fmla="*/ 1128713 h 2064544"/>
              <a:gd name="connsiteX2" fmla="*/ 3603874 w 5309476"/>
              <a:gd name="connsiteY2" fmla="*/ 907257 h 2064544"/>
              <a:gd name="connsiteX3" fmla="*/ 5309476 w 5309476"/>
              <a:gd name="connsiteY3" fmla="*/ 0 h 2064544"/>
              <a:gd name="connsiteX0" fmla="*/ 0 w 5309476"/>
              <a:gd name="connsiteY0" fmla="*/ 2064544 h 2064544"/>
              <a:gd name="connsiteX1" fmla="*/ 1983152 w 5309476"/>
              <a:gd name="connsiteY1" fmla="*/ 1128713 h 2064544"/>
              <a:gd name="connsiteX2" fmla="*/ 3603874 w 5309476"/>
              <a:gd name="connsiteY2" fmla="*/ 907257 h 2064544"/>
              <a:gd name="connsiteX3" fmla="*/ 5309476 w 5309476"/>
              <a:gd name="connsiteY3" fmla="*/ 0 h 2064544"/>
              <a:gd name="connsiteX0" fmla="*/ 0 w 5309476"/>
              <a:gd name="connsiteY0" fmla="*/ 2064544 h 2064544"/>
              <a:gd name="connsiteX1" fmla="*/ 1983152 w 5309476"/>
              <a:gd name="connsiteY1" fmla="*/ 1128713 h 2064544"/>
              <a:gd name="connsiteX2" fmla="*/ 3603874 w 5309476"/>
              <a:gd name="connsiteY2" fmla="*/ 907257 h 2064544"/>
              <a:gd name="connsiteX3" fmla="*/ 5309476 w 5309476"/>
              <a:gd name="connsiteY3" fmla="*/ 0 h 2064544"/>
              <a:gd name="connsiteX0" fmla="*/ 0 w 5309476"/>
              <a:gd name="connsiteY0" fmla="*/ 2064544 h 2064544"/>
              <a:gd name="connsiteX1" fmla="*/ 1983152 w 5309476"/>
              <a:gd name="connsiteY1" fmla="*/ 1128713 h 2064544"/>
              <a:gd name="connsiteX2" fmla="*/ 3603874 w 5309476"/>
              <a:gd name="connsiteY2" fmla="*/ 907257 h 2064544"/>
              <a:gd name="connsiteX3" fmla="*/ 5309476 w 5309476"/>
              <a:gd name="connsiteY3" fmla="*/ 0 h 2064544"/>
              <a:gd name="connsiteX0" fmla="*/ 0 w 5403867"/>
              <a:gd name="connsiteY0" fmla="*/ 1893094 h 1893094"/>
              <a:gd name="connsiteX1" fmla="*/ 1983152 w 5403867"/>
              <a:gd name="connsiteY1" fmla="*/ 957263 h 1893094"/>
              <a:gd name="connsiteX2" fmla="*/ 3603874 w 5403867"/>
              <a:gd name="connsiteY2" fmla="*/ 735807 h 1893094"/>
              <a:gd name="connsiteX3" fmla="*/ 5403867 w 5403867"/>
              <a:gd name="connsiteY3" fmla="*/ 0 h 1893094"/>
              <a:gd name="connsiteX0" fmla="*/ 0 w 5403867"/>
              <a:gd name="connsiteY0" fmla="*/ 1893094 h 1893094"/>
              <a:gd name="connsiteX1" fmla="*/ 1983152 w 5403867"/>
              <a:gd name="connsiteY1" fmla="*/ 957263 h 1893094"/>
              <a:gd name="connsiteX2" fmla="*/ 3603874 w 5403867"/>
              <a:gd name="connsiteY2" fmla="*/ 735807 h 1893094"/>
              <a:gd name="connsiteX3" fmla="*/ 5403867 w 5403867"/>
              <a:gd name="connsiteY3" fmla="*/ 0 h 1893094"/>
              <a:gd name="connsiteX0" fmla="*/ 0 w 5403867"/>
              <a:gd name="connsiteY0" fmla="*/ 1893094 h 1893094"/>
              <a:gd name="connsiteX1" fmla="*/ 1983152 w 5403867"/>
              <a:gd name="connsiteY1" fmla="*/ 957263 h 1893094"/>
              <a:gd name="connsiteX2" fmla="*/ 3603874 w 5403867"/>
              <a:gd name="connsiteY2" fmla="*/ 735807 h 1893094"/>
              <a:gd name="connsiteX3" fmla="*/ 5403867 w 5403867"/>
              <a:gd name="connsiteY3" fmla="*/ 0 h 1893094"/>
              <a:gd name="connsiteX0" fmla="*/ 0 w 5403867"/>
              <a:gd name="connsiteY0" fmla="*/ 1893094 h 1893094"/>
              <a:gd name="connsiteX1" fmla="*/ 1912358 w 5403867"/>
              <a:gd name="connsiteY1" fmla="*/ 1028700 h 1893094"/>
              <a:gd name="connsiteX2" fmla="*/ 3603874 w 5403867"/>
              <a:gd name="connsiteY2" fmla="*/ 735807 h 1893094"/>
              <a:gd name="connsiteX3" fmla="*/ 5403867 w 5403867"/>
              <a:gd name="connsiteY3" fmla="*/ 0 h 1893094"/>
              <a:gd name="connsiteX0" fmla="*/ 0 w 5403867"/>
              <a:gd name="connsiteY0" fmla="*/ 1893094 h 1893094"/>
              <a:gd name="connsiteX1" fmla="*/ 1747174 w 5403867"/>
              <a:gd name="connsiteY1" fmla="*/ 1014413 h 1893094"/>
              <a:gd name="connsiteX2" fmla="*/ 3603874 w 5403867"/>
              <a:gd name="connsiteY2" fmla="*/ 735807 h 1893094"/>
              <a:gd name="connsiteX3" fmla="*/ 5403867 w 5403867"/>
              <a:gd name="connsiteY3" fmla="*/ 0 h 1893094"/>
              <a:gd name="connsiteX0" fmla="*/ 0 w 5403867"/>
              <a:gd name="connsiteY0" fmla="*/ 1893094 h 1893094"/>
              <a:gd name="connsiteX1" fmla="*/ 1692113 w 5403867"/>
              <a:gd name="connsiteY1" fmla="*/ 1164432 h 1893094"/>
              <a:gd name="connsiteX2" fmla="*/ 3603874 w 5403867"/>
              <a:gd name="connsiteY2" fmla="*/ 735807 h 1893094"/>
              <a:gd name="connsiteX3" fmla="*/ 5403867 w 5403867"/>
              <a:gd name="connsiteY3" fmla="*/ 0 h 1893094"/>
              <a:gd name="connsiteX0" fmla="*/ 0 w 5403867"/>
              <a:gd name="connsiteY0" fmla="*/ 1893094 h 1893094"/>
              <a:gd name="connsiteX1" fmla="*/ 1692113 w 5403867"/>
              <a:gd name="connsiteY1" fmla="*/ 1164432 h 1893094"/>
              <a:gd name="connsiteX2" fmla="*/ 3651068 w 5403867"/>
              <a:gd name="connsiteY2" fmla="*/ 892969 h 1893094"/>
              <a:gd name="connsiteX3" fmla="*/ 5403867 w 5403867"/>
              <a:gd name="connsiteY3" fmla="*/ 0 h 1893094"/>
              <a:gd name="connsiteX0" fmla="*/ 0 w 5403867"/>
              <a:gd name="connsiteY0" fmla="*/ 1893094 h 1893094"/>
              <a:gd name="connsiteX1" fmla="*/ 1692113 w 5403867"/>
              <a:gd name="connsiteY1" fmla="*/ 1164432 h 1893094"/>
              <a:gd name="connsiteX2" fmla="*/ 3666801 w 5403867"/>
              <a:gd name="connsiteY2" fmla="*/ 1028701 h 1893094"/>
              <a:gd name="connsiteX3" fmla="*/ 5403867 w 5403867"/>
              <a:gd name="connsiteY3" fmla="*/ 0 h 1893094"/>
              <a:gd name="connsiteX0" fmla="*/ 0 w 5403867"/>
              <a:gd name="connsiteY0" fmla="*/ 1893094 h 1893094"/>
              <a:gd name="connsiteX1" fmla="*/ 1692113 w 5403867"/>
              <a:gd name="connsiteY1" fmla="*/ 1164432 h 1893094"/>
              <a:gd name="connsiteX2" fmla="*/ 3698264 w 5403867"/>
              <a:gd name="connsiteY2" fmla="*/ 971551 h 1893094"/>
              <a:gd name="connsiteX3" fmla="*/ 5403867 w 5403867"/>
              <a:gd name="connsiteY3" fmla="*/ 0 h 1893094"/>
              <a:gd name="connsiteX0" fmla="*/ 0 w 5403867"/>
              <a:gd name="connsiteY0" fmla="*/ 1893094 h 1893094"/>
              <a:gd name="connsiteX1" fmla="*/ 1660650 w 5403867"/>
              <a:gd name="connsiteY1" fmla="*/ 1221582 h 1893094"/>
              <a:gd name="connsiteX2" fmla="*/ 3698264 w 5403867"/>
              <a:gd name="connsiteY2" fmla="*/ 971551 h 1893094"/>
              <a:gd name="connsiteX3" fmla="*/ 5403867 w 5403867"/>
              <a:gd name="connsiteY3" fmla="*/ 0 h 1893094"/>
              <a:gd name="connsiteX0" fmla="*/ 0 w 5380270"/>
              <a:gd name="connsiteY0" fmla="*/ 1571626 h 1571626"/>
              <a:gd name="connsiteX1" fmla="*/ 1637053 w 5380270"/>
              <a:gd name="connsiteY1" fmla="*/ 1221582 h 1571626"/>
              <a:gd name="connsiteX2" fmla="*/ 3674667 w 5380270"/>
              <a:gd name="connsiteY2" fmla="*/ 971551 h 1571626"/>
              <a:gd name="connsiteX3" fmla="*/ 5380270 w 5380270"/>
              <a:gd name="connsiteY3" fmla="*/ 0 h 1571626"/>
              <a:gd name="connsiteX0" fmla="*/ 0 w 5380270"/>
              <a:gd name="connsiteY0" fmla="*/ 1571626 h 1571626"/>
              <a:gd name="connsiteX1" fmla="*/ 1637053 w 5380270"/>
              <a:gd name="connsiteY1" fmla="*/ 1221582 h 1571626"/>
              <a:gd name="connsiteX2" fmla="*/ 3674667 w 5380270"/>
              <a:gd name="connsiteY2" fmla="*/ 971551 h 1571626"/>
              <a:gd name="connsiteX3" fmla="*/ 5380270 w 5380270"/>
              <a:gd name="connsiteY3" fmla="*/ 0 h 1571626"/>
              <a:gd name="connsiteX0" fmla="*/ 0 w 5380270"/>
              <a:gd name="connsiteY0" fmla="*/ 1571626 h 1571626"/>
              <a:gd name="connsiteX1" fmla="*/ 1637053 w 5380270"/>
              <a:gd name="connsiteY1" fmla="*/ 1221582 h 1571626"/>
              <a:gd name="connsiteX2" fmla="*/ 3674667 w 5380270"/>
              <a:gd name="connsiteY2" fmla="*/ 971551 h 1571626"/>
              <a:gd name="connsiteX3" fmla="*/ 5380270 w 5380270"/>
              <a:gd name="connsiteY3" fmla="*/ 0 h 1571626"/>
              <a:gd name="connsiteX0" fmla="*/ 0 w 5380270"/>
              <a:gd name="connsiteY0" fmla="*/ 1571626 h 1571626"/>
              <a:gd name="connsiteX1" fmla="*/ 1637053 w 5380270"/>
              <a:gd name="connsiteY1" fmla="*/ 1221582 h 1571626"/>
              <a:gd name="connsiteX2" fmla="*/ 3674667 w 5380270"/>
              <a:gd name="connsiteY2" fmla="*/ 971551 h 1571626"/>
              <a:gd name="connsiteX3" fmla="*/ 5380270 w 5380270"/>
              <a:gd name="connsiteY3" fmla="*/ 0 h 1571626"/>
              <a:gd name="connsiteX0" fmla="*/ 0 w 5380270"/>
              <a:gd name="connsiteY0" fmla="*/ 1571626 h 1571626"/>
              <a:gd name="connsiteX1" fmla="*/ 1637053 w 5380270"/>
              <a:gd name="connsiteY1" fmla="*/ 1221582 h 1571626"/>
              <a:gd name="connsiteX2" fmla="*/ 3674667 w 5380270"/>
              <a:gd name="connsiteY2" fmla="*/ 971551 h 1571626"/>
              <a:gd name="connsiteX3" fmla="*/ 5380270 w 5380270"/>
              <a:gd name="connsiteY3" fmla="*/ 0 h 1571626"/>
              <a:gd name="connsiteX0" fmla="*/ 0 w 5380270"/>
              <a:gd name="connsiteY0" fmla="*/ 1571626 h 1571626"/>
              <a:gd name="connsiteX1" fmla="*/ 1629187 w 5380270"/>
              <a:gd name="connsiteY1" fmla="*/ 1259452 h 1571626"/>
              <a:gd name="connsiteX2" fmla="*/ 3674667 w 5380270"/>
              <a:gd name="connsiteY2" fmla="*/ 971551 h 1571626"/>
              <a:gd name="connsiteX3" fmla="*/ 5380270 w 5380270"/>
              <a:gd name="connsiteY3" fmla="*/ 0 h 1571626"/>
              <a:gd name="connsiteX0" fmla="*/ 0 w 5380270"/>
              <a:gd name="connsiteY0" fmla="*/ 1571626 h 1571626"/>
              <a:gd name="connsiteX1" fmla="*/ 1629187 w 5380270"/>
              <a:gd name="connsiteY1" fmla="*/ 1259452 h 1571626"/>
              <a:gd name="connsiteX2" fmla="*/ 3674667 w 5380270"/>
              <a:gd name="connsiteY2" fmla="*/ 971551 h 1571626"/>
              <a:gd name="connsiteX3" fmla="*/ 5380270 w 5380270"/>
              <a:gd name="connsiteY3" fmla="*/ 0 h 1571626"/>
              <a:gd name="connsiteX0" fmla="*/ 0 w 5380270"/>
              <a:gd name="connsiteY0" fmla="*/ 1571626 h 1571626"/>
              <a:gd name="connsiteX1" fmla="*/ 1629187 w 5380270"/>
              <a:gd name="connsiteY1" fmla="*/ 1259452 h 1571626"/>
              <a:gd name="connsiteX2" fmla="*/ 3674667 w 5380270"/>
              <a:gd name="connsiteY2" fmla="*/ 971551 h 1571626"/>
              <a:gd name="connsiteX3" fmla="*/ 5380270 w 5380270"/>
              <a:gd name="connsiteY3" fmla="*/ 0 h 1571626"/>
              <a:gd name="connsiteX0" fmla="*/ 0 w 5380270"/>
              <a:gd name="connsiteY0" fmla="*/ 1571626 h 1571626"/>
              <a:gd name="connsiteX1" fmla="*/ 1629187 w 5380270"/>
              <a:gd name="connsiteY1" fmla="*/ 1259452 h 1571626"/>
              <a:gd name="connsiteX2" fmla="*/ 3674667 w 5380270"/>
              <a:gd name="connsiteY2" fmla="*/ 1025651 h 1571626"/>
              <a:gd name="connsiteX3" fmla="*/ 5380270 w 5380270"/>
              <a:gd name="connsiteY3" fmla="*/ 0 h 1571626"/>
              <a:gd name="connsiteX0" fmla="*/ 0 w 5380270"/>
              <a:gd name="connsiteY0" fmla="*/ 1571626 h 1571626"/>
              <a:gd name="connsiteX1" fmla="*/ 1629187 w 5380270"/>
              <a:gd name="connsiteY1" fmla="*/ 1367654 h 1571626"/>
              <a:gd name="connsiteX2" fmla="*/ 3674667 w 5380270"/>
              <a:gd name="connsiteY2" fmla="*/ 1025651 h 1571626"/>
              <a:gd name="connsiteX3" fmla="*/ 5380270 w 5380270"/>
              <a:gd name="connsiteY3" fmla="*/ 0 h 1571626"/>
              <a:gd name="connsiteX0" fmla="*/ 0 w 5317343"/>
              <a:gd name="connsiteY0" fmla="*/ 1717698 h 1717698"/>
              <a:gd name="connsiteX1" fmla="*/ 1566260 w 5317343"/>
              <a:gd name="connsiteY1" fmla="*/ 1367654 h 1717698"/>
              <a:gd name="connsiteX2" fmla="*/ 3611740 w 5317343"/>
              <a:gd name="connsiteY2" fmla="*/ 1025651 h 1717698"/>
              <a:gd name="connsiteX3" fmla="*/ 5317343 w 5317343"/>
              <a:gd name="connsiteY3" fmla="*/ 0 h 1717698"/>
              <a:gd name="connsiteX0" fmla="*/ 0 w 5317343"/>
              <a:gd name="connsiteY0" fmla="*/ 1717698 h 1717698"/>
              <a:gd name="connsiteX1" fmla="*/ 1566260 w 5317343"/>
              <a:gd name="connsiteY1" fmla="*/ 1367654 h 1717698"/>
              <a:gd name="connsiteX2" fmla="*/ 3611740 w 5317343"/>
              <a:gd name="connsiteY2" fmla="*/ 1025651 h 1717698"/>
              <a:gd name="connsiteX3" fmla="*/ 5317343 w 5317343"/>
              <a:gd name="connsiteY3" fmla="*/ 0 h 1717698"/>
              <a:gd name="connsiteX0" fmla="*/ 0 w 5317343"/>
              <a:gd name="connsiteY0" fmla="*/ 1717698 h 1717698"/>
              <a:gd name="connsiteX1" fmla="*/ 1566260 w 5317343"/>
              <a:gd name="connsiteY1" fmla="*/ 1367654 h 1717698"/>
              <a:gd name="connsiteX2" fmla="*/ 3611740 w 5317343"/>
              <a:gd name="connsiteY2" fmla="*/ 1025651 h 1717698"/>
              <a:gd name="connsiteX3" fmla="*/ 5317343 w 5317343"/>
              <a:gd name="connsiteY3" fmla="*/ 0 h 1717698"/>
              <a:gd name="connsiteX0" fmla="*/ 0 w 5317343"/>
              <a:gd name="connsiteY0" fmla="*/ 1717698 h 1717698"/>
              <a:gd name="connsiteX1" fmla="*/ 1566260 w 5317343"/>
              <a:gd name="connsiteY1" fmla="*/ 1367654 h 1717698"/>
              <a:gd name="connsiteX2" fmla="*/ 3611740 w 5317343"/>
              <a:gd name="connsiteY2" fmla="*/ 1025651 h 1717698"/>
              <a:gd name="connsiteX3" fmla="*/ 5317343 w 5317343"/>
              <a:gd name="connsiteY3" fmla="*/ 0 h 1717698"/>
              <a:gd name="connsiteX0" fmla="*/ 0 w 5317343"/>
              <a:gd name="connsiteY0" fmla="*/ 1717698 h 1717698"/>
              <a:gd name="connsiteX1" fmla="*/ 1566260 w 5317343"/>
              <a:gd name="connsiteY1" fmla="*/ 1367654 h 1717698"/>
              <a:gd name="connsiteX2" fmla="*/ 3611740 w 5317343"/>
              <a:gd name="connsiteY2" fmla="*/ 1025651 h 1717698"/>
              <a:gd name="connsiteX3" fmla="*/ 5317343 w 5317343"/>
              <a:gd name="connsiteY3" fmla="*/ 0 h 1717698"/>
              <a:gd name="connsiteX0" fmla="*/ 0 w 5317343"/>
              <a:gd name="connsiteY0" fmla="*/ 1717698 h 1717698"/>
              <a:gd name="connsiteX1" fmla="*/ 1566260 w 5317343"/>
              <a:gd name="connsiteY1" fmla="*/ 1367654 h 1717698"/>
              <a:gd name="connsiteX2" fmla="*/ 3611740 w 5317343"/>
              <a:gd name="connsiteY2" fmla="*/ 1025651 h 1717698"/>
              <a:gd name="connsiteX3" fmla="*/ 5317343 w 5317343"/>
              <a:gd name="connsiteY3" fmla="*/ 0 h 1717698"/>
              <a:gd name="connsiteX0" fmla="*/ 0 w 5317343"/>
              <a:gd name="connsiteY0" fmla="*/ 1717698 h 1717698"/>
              <a:gd name="connsiteX1" fmla="*/ 1566260 w 5317343"/>
              <a:gd name="connsiteY1" fmla="*/ 1367654 h 1717698"/>
              <a:gd name="connsiteX2" fmla="*/ 3611740 w 5317343"/>
              <a:gd name="connsiteY2" fmla="*/ 1025651 h 1717698"/>
              <a:gd name="connsiteX3" fmla="*/ 5317343 w 5317343"/>
              <a:gd name="connsiteY3" fmla="*/ 0 h 1717698"/>
              <a:gd name="connsiteX0" fmla="*/ 0 w 5317343"/>
              <a:gd name="connsiteY0" fmla="*/ 1717698 h 1717698"/>
              <a:gd name="connsiteX1" fmla="*/ 1566260 w 5317343"/>
              <a:gd name="connsiteY1" fmla="*/ 1367654 h 1717698"/>
              <a:gd name="connsiteX2" fmla="*/ 3611740 w 5317343"/>
              <a:gd name="connsiteY2" fmla="*/ 1025651 h 1717698"/>
              <a:gd name="connsiteX3" fmla="*/ 5317343 w 5317343"/>
              <a:gd name="connsiteY3" fmla="*/ 0 h 1717698"/>
              <a:gd name="connsiteX0" fmla="*/ 0 w 5317343"/>
              <a:gd name="connsiteY0" fmla="*/ 1717698 h 1717698"/>
              <a:gd name="connsiteX1" fmla="*/ 1566260 w 5317343"/>
              <a:gd name="connsiteY1" fmla="*/ 1367654 h 1717698"/>
              <a:gd name="connsiteX2" fmla="*/ 3611740 w 5317343"/>
              <a:gd name="connsiteY2" fmla="*/ 1025651 h 1717698"/>
              <a:gd name="connsiteX3" fmla="*/ 5317343 w 5317343"/>
              <a:gd name="connsiteY3" fmla="*/ 0 h 1717698"/>
              <a:gd name="connsiteX0" fmla="*/ 0 w 6119665"/>
              <a:gd name="connsiteY0" fmla="*/ 1750158 h 1750158"/>
              <a:gd name="connsiteX1" fmla="*/ 2368582 w 6119665"/>
              <a:gd name="connsiteY1" fmla="*/ 1367654 h 1750158"/>
              <a:gd name="connsiteX2" fmla="*/ 4414062 w 6119665"/>
              <a:gd name="connsiteY2" fmla="*/ 1025651 h 1750158"/>
              <a:gd name="connsiteX3" fmla="*/ 6119665 w 6119665"/>
              <a:gd name="connsiteY3" fmla="*/ 0 h 1750158"/>
              <a:gd name="connsiteX0" fmla="*/ 0 w 6119665"/>
              <a:gd name="connsiteY0" fmla="*/ 1750158 h 1750158"/>
              <a:gd name="connsiteX1" fmla="*/ 2368582 w 6119665"/>
              <a:gd name="connsiteY1" fmla="*/ 1367654 h 1750158"/>
              <a:gd name="connsiteX2" fmla="*/ 4414062 w 6119665"/>
              <a:gd name="connsiteY2" fmla="*/ 1025651 h 1750158"/>
              <a:gd name="connsiteX3" fmla="*/ 6119665 w 6119665"/>
              <a:gd name="connsiteY3" fmla="*/ 0 h 1750158"/>
              <a:gd name="connsiteX0" fmla="*/ 0 w 6119665"/>
              <a:gd name="connsiteY0" fmla="*/ 1750158 h 1750158"/>
              <a:gd name="connsiteX1" fmla="*/ 2368582 w 6119665"/>
              <a:gd name="connsiteY1" fmla="*/ 1367654 h 1750158"/>
              <a:gd name="connsiteX2" fmla="*/ 4414062 w 6119665"/>
              <a:gd name="connsiteY2" fmla="*/ 1025651 h 1750158"/>
              <a:gd name="connsiteX3" fmla="*/ 6119665 w 6119665"/>
              <a:gd name="connsiteY3" fmla="*/ 0 h 1750158"/>
              <a:gd name="connsiteX0" fmla="*/ 0 w 6119665"/>
              <a:gd name="connsiteY0" fmla="*/ 1750158 h 1750158"/>
              <a:gd name="connsiteX1" fmla="*/ 2392179 w 6119665"/>
              <a:gd name="connsiteY1" fmla="*/ 1281093 h 1750158"/>
              <a:gd name="connsiteX2" fmla="*/ 4414062 w 6119665"/>
              <a:gd name="connsiteY2" fmla="*/ 1025651 h 1750158"/>
              <a:gd name="connsiteX3" fmla="*/ 6119665 w 6119665"/>
              <a:gd name="connsiteY3" fmla="*/ 0 h 1750158"/>
              <a:gd name="connsiteX0" fmla="*/ 0 w 6088201"/>
              <a:gd name="connsiteY0" fmla="*/ 1631137 h 1631137"/>
              <a:gd name="connsiteX1" fmla="*/ 2360715 w 6088201"/>
              <a:gd name="connsiteY1" fmla="*/ 1281093 h 1631137"/>
              <a:gd name="connsiteX2" fmla="*/ 4382598 w 6088201"/>
              <a:gd name="connsiteY2" fmla="*/ 1025651 h 1631137"/>
              <a:gd name="connsiteX3" fmla="*/ 6088201 w 6088201"/>
              <a:gd name="connsiteY3" fmla="*/ 0 h 1631137"/>
            </a:gdLst>
            <a:ahLst/>
            <a:cxnLst>
              <a:cxn ang="0">
                <a:pos x="connsiteX0" y="connsiteY0"/>
              </a:cxn>
              <a:cxn ang="0">
                <a:pos x="connsiteX1" y="connsiteY1"/>
              </a:cxn>
              <a:cxn ang="0">
                <a:pos x="connsiteX2" y="connsiteY2"/>
              </a:cxn>
              <a:cxn ang="0">
                <a:pos x="connsiteX3" y="connsiteY3"/>
              </a:cxn>
            </a:cxnLst>
            <a:rect l="l" t="t" r="r" b="b"/>
            <a:pathLst>
              <a:path w="6088201" h="1631137">
                <a:moveTo>
                  <a:pt x="0" y="1631137"/>
                </a:moveTo>
                <a:cubicBezTo>
                  <a:pt x="1249670" y="1327183"/>
                  <a:pt x="1701107" y="1335007"/>
                  <a:pt x="2360715" y="1281093"/>
                </a:cubicBezTo>
                <a:cubicBezTo>
                  <a:pt x="3618133" y="1228705"/>
                  <a:pt x="3761350" y="1239166"/>
                  <a:pt x="4382598" y="1025651"/>
                </a:cubicBezTo>
                <a:cubicBezTo>
                  <a:pt x="5003846" y="812136"/>
                  <a:pt x="5375116" y="439463"/>
                  <a:pt x="6088201" y="0"/>
                </a:cubicBezTo>
              </a:path>
            </a:pathLst>
          </a:cu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TextBox 12">
            <a:extLst>
              <a:ext uri="{FF2B5EF4-FFF2-40B4-BE49-F238E27FC236}">
                <a16:creationId xmlns:a16="http://schemas.microsoft.com/office/drawing/2014/main" id="{B1D4B639-34DB-D4E1-54E7-28B266B39F6D}"/>
              </a:ext>
            </a:extLst>
          </p:cNvPr>
          <p:cNvSpPr txBox="1"/>
          <p:nvPr/>
        </p:nvSpPr>
        <p:spPr>
          <a:xfrm>
            <a:off x="3668974" y="5405145"/>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2010</a:t>
            </a:r>
          </a:p>
        </p:txBody>
      </p:sp>
      <p:sp>
        <p:nvSpPr>
          <p:cNvPr id="14" name="TextBox 13">
            <a:extLst>
              <a:ext uri="{FF2B5EF4-FFF2-40B4-BE49-F238E27FC236}">
                <a16:creationId xmlns:a16="http://schemas.microsoft.com/office/drawing/2014/main" id="{869EA8E8-08D3-A6F6-EEE5-4F441E46E5B3}"/>
              </a:ext>
            </a:extLst>
          </p:cNvPr>
          <p:cNvSpPr txBox="1"/>
          <p:nvPr/>
        </p:nvSpPr>
        <p:spPr>
          <a:xfrm>
            <a:off x="5053879" y="5405145"/>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2020</a:t>
            </a:r>
          </a:p>
        </p:txBody>
      </p:sp>
      <p:sp>
        <p:nvSpPr>
          <p:cNvPr id="15" name="TextBox 14">
            <a:extLst>
              <a:ext uri="{FF2B5EF4-FFF2-40B4-BE49-F238E27FC236}">
                <a16:creationId xmlns:a16="http://schemas.microsoft.com/office/drawing/2014/main" id="{20D3EA94-4287-8EDA-FF62-DC57AAD68B1E}"/>
              </a:ext>
            </a:extLst>
          </p:cNvPr>
          <p:cNvSpPr txBox="1"/>
          <p:nvPr/>
        </p:nvSpPr>
        <p:spPr>
          <a:xfrm>
            <a:off x="6440441" y="5405145"/>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2030</a:t>
            </a:r>
          </a:p>
        </p:txBody>
      </p:sp>
      <p:sp>
        <p:nvSpPr>
          <p:cNvPr id="16" name="TextBox 15">
            <a:extLst>
              <a:ext uri="{FF2B5EF4-FFF2-40B4-BE49-F238E27FC236}">
                <a16:creationId xmlns:a16="http://schemas.microsoft.com/office/drawing/2014/main" id="{A6F0720D-7620-F73B-C6FC-C1F56989433A}"/>
              </a:ext>
            </a:extLst>
          </p:cNvPr>
          <p:cNvSpPr txBox="1"/>
          <p:nvPr/>
        </p:nvSpPr>
        <p:spPr>
          <a:xfrm>
            <a:off x="7792663" y="5405145"/>
            <a:ext cx="710451"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2040</a:t>
            </a:r>
          </a:p>
        </p:txBody>
      </p:sp>
      <p:sp>
        <p:nvSpPr>
          <p:cNvPr id="17" name="TextBox 16">
            <a:extLst>
              <a:ext uri="{FF2B5EF4-FFF2-40B4-BE49-F238E27FC236}">
                <a16:creationId xmlns:a16="http://schemas.microsoft.com/office/drawing/2014/main" id="{24E90881-D3A5-604B-2E2D-3F89DC807D98}"/>
              </a:ext>
            </a:extLst>
          </p:cNvPr>
          <p:cNvSpPr txBox="1"/>
          <p:nvPr/>
        </p:nvSpPr>
        <p:spPr>
          <a:xfrm>
            <a:off x="2309571" y="5405145"/>
            <a:ext cx="717632"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2000</a:t>
            </a:r>
          </a:p>
        </p:txBody>
      </p:sp>
      <p:grpSp>
        <p:nvGrpSpPr>
          <p:cNvPr id="21" name="Group 20">
            <a:extLst>
              <a:ext uri="{FF2B5EF4-FFF2-40B4-BE49-F238E27FC236}">
                <a16:creationId xmlns:a16="http://schemas.microsoft.com/office/drawing/2014/main" id="{6644AD6B-C735-D94F-7325-A3B3DFD9C0CD}"/>
              </a:ext>
            </a:extLst>
          </p:cNvPr>
          <p:cNvGrpSpPr/>
          <p:nvPr/>
        </p:nvGrpSpPr>
        <p:grpSpPr>
          <a:xfrm>
            <a:off x="5979319" y="3873803"/>
            <a:ext cx="3295607" cy="671513"/>
            <a:chOff x="5979319" y="3470393"/>
            <a:chExt cx="3295607" cy="671513"/>
          </a:xfrm>
        </p:grpSpPr>
        <p:sp>
          <p:nvSpPr>
            <p:cNvPr id="18" name="Right Brace 17">
              <a:extLst>
                <a:ext uri="{FF2B5EF4-FFF2-40B4-BE49-F238E27FC236}">
                  <a16:creationId xmlns:a16="http://schemas.microsoft.com/office/drawing/2014/main" id="{5BBB583A-030B-17A1-0B88-9149B0AFA988}"/>
                </a:ext>
              </a:extLst>
            </p:cNvPr>
            <p:cNvSpPr/>
            <p:nvPr/>
          </p:nvSpPr>
          <p:spPr>
            <a:xfrm>
              <a:off x="7221581" y="3470393"/>
              <a:ext cx="200017" cy="671513"/>
            </a:xfrm>
            <a:prstGeom prst="rightBrace">
              <a:avLst>
                <a:gd name="adj1" fmla="val 21431"/>
                <a:gd name="adj2" fmla="val 50000"/>
              </a:avLst>
            </a:prstGeom>
            <a:ln w="57150">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SE"/>
            </a:p>
          </p:txBody>
        </p:sp>
        <p:cxnSp>
          <p:nvCxnSpPr>
            <p:cNvPr id="20" name="Straight Connector 19">
              <a:extLst>
                <a:ext uri="{FF2B5EF4-FFF2-40B4-BE49-F238E27FC236}">
                  <a16:creationId xmlns:a16="http://schemas.microsoft.com/office/drawing/2014/main" id="{F0B69CA7-35A0-C70C-1974-041EC9F1D0AD}"/>
                </a:ext>
              </a:extLst>
            </p:cNvPr>
            <p:cNvCxnSpPr>
              <a:cxnSpLocks/>
              <a:endCxn id="18" idx="2"/>
            </p:cNvCxnSpPr>
            <p:nvPr/>
          </p:nvCxnSpPr>
          <p:spPr>
            <a:xfrm>
              <a:off x="5979319" y="4136548"/>
              <a:ext cx="1242262" cy="5358"/>
            </a:xfrm>
            <a:prstGeom prst="line">
              <a:avLst/>
            </a:prstGeom>
            <a:ln>
              <a:solidFill>
                <a:schemeClr val="accent1">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9103FA2-B9DC-0C7A-5863-EB9C3B813C0E}"/>
                </a:ext>
              </a:extLst>
            </p:cNvPr>
            <p:cNvCxnSpPr>
              <a:cxnSpLocks/>
            </p:cNvCxnSpPr>
            <p:nvPr/>
          </p:nvCxnSpPr>
          <p:spPr>
            <a:xfrm>
              <a:off x="6812241" y="3470393"/>
              <a:ext cx="385762" cy="4763"/>
            </a:xfrm>
            <a:prstGeom prst="line">
              <a:avLst/>
            </a:prstGeom>
            <a:ln>
              <a:solidFill>
                <a:schemeClr val="accent1">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DDB0553D-F7F1-9E1E-0B4B-8193587DBC1F}"/>
                </a:ext>
              </a:extLst>
            </p:cNvPr>
            <p:cNvSpPr txBox="1"/>
            <p:nvPr/>
          </p:nvSpPr>
          <p:spPr>
            <a:xfrm>
              <a:off x="7421598" y="3623788"/>
              <a:ext cx="1853328" cy="369332"/>
            </a:xfrm>
            <a:prstGeom prst="rect">
              <a:avLst/>
            </a:prstGeom>
            <a:noFill/>
          </p:spPr>
          <p:txBody>
            <a:bodyPr wrap="none" rtlCol="0">
              <a:spAutoFit/>
            </a:bodyPr>
            <a:lstStyle/>
            <a:p>
              <a:r>
                <a:rPr lang="en-GB" dirty="0">
                  <a:solidFill>
                    <a:schemeClr val="accent4">
                      <a:lumMod val="75000"/>
                    </a:schemeClr>
                  </a:solidFill>
                  <a:latin typeface="Chalkboard SE" panose="03050602040202020205" pitchFamily="66" charset="77"/>
                </a:rPr>
                <a:t>X</a:t>
              </a:r>
              <a:r>
                <a:rPr lang="en-SE" dirty="0">
                  <a:solidFill>
                    <a:schemeClr val="accent4">
                      <a:lumMod val="75000"/>
                    </a:schemeClr>
                  </a:solidFill>
                  <a:latin typeface="Chalkboard SE" panose="03050602040202020205" pitchFamily="66" charset="77"/>
                </a:rPr>
                <a:t>2 in five years</a:t>
              </a:r>
            </a:p>
          </p:txBody>
        </p:sp>
      </p:grpSp>
      <p:sp>
        <p:nvSpPr>
          <p:cNvPr id="38" name="TextBox 37">
            <a:extLst>
              <a:ext uri="{FF2B5EF4-FFF2-40B4-BE49-F238E27FC236}">
                <a16:creationId xmlns:a16="http://schemas.microsoft.com/office/drawing/2014/main" id="{30D6EC0D-D2DE-9BE1-DDCB-49E66A014FE6}"/>
              </a:ext>
            </a:extLst>
          </p:cNvPr>
          <p:cNvSpPr txBox="1"/>
          <p:nvPr/>
        </p:nvSpPr>
        <p:spPr>
          <a:xfrm rot="20287266">
            <a:off x="7703796" y="2469840"/>
            <a:ext cx="1674305" cy="369332"/>
          </a:xfrm>
          <a:prstGeom prst="rect">
            <a:avLst/>
          </a:prstGeom>
          <a:noFill/>
        </p:spPr>
        <p:txBody>
          <a:bodyPr wrap="none" rtlCol="0">
            <a:spAutoFit/>
          </a:bodyPr>
          <a:lstStyle/>
          <a:p>
            <a:r>
              <a:rPr lang="en-SE" dirty="0">
                <a:solidFill>
                  <a:schemeClr val="accent6"/>
                </a:solidFill>
                <a:latin typeface="Chalkboard SE" panose="03050602040202020205" pitchFamily="66" charset="77"/>
              </a:rPr>
              <a:t>IEA prediction</a:t>
            </a:r>
          </a:p>
        </p:txBody>
      </p:sp>
      <p:sp>
        <p:nvSpPr>
          <p:cNvPr id="5" name="TextBox 4">
            <a:extLst>
              <a:ext uri="{FF2B5EF4-FFF2-40B4-BE49-F238E27FC236}">
                <a16:creationId xmlns:a16="http://schemas.microsoft.com/office/drawing/2014/main" id="{699C7338-0C84-660C-3CD3-7B187D316FEA}"/>
              </a:ext>
            </a:extLst>
          </p:cNvPr>
          <p:cNvSpPr txBox="1"/>
          <p:nvPr/>
        </p:nvSpPr>
        <p:spPr>
          <a:xfrm>
            <a:off x="5776252" y="5405145"/>
            <a:ext cx="617926" cy="369332"/>
          </a:xfrm>
          <a:prstGeom prst="rect">
            <a:avLst/>
          </a:prstGeom>
          <a:noFill/>
        </p:spPr>
        <p:txBody>
          <a:bodyPr wrap="none" rtlCol="0">
            <a:spAutoFit/>
          </a:bodyPr>
          <a:lstStyle/>
          <a:p>
            <a:r>
              <a:rPr lang="en-SE" dirty="0">
                <a:solidFill>
                  <a:schemeClr val="bg2">
                    <a:lumMod val="90000"/>
                  </a:schemeClr>
                </a:solidFill>
                <a:latin typeface="Chalkboard SE" panose="03050602040202020205" pitchFamily="66" charset="77"/>
              </a:rPr>
              <a:t>Now</a:t>
            </a:r>
          </a:p>
        </p:txBody>
      </p:sp>
      <p:sp>
        <p:nvSpPr>
          <p:cNvPr id="10" name="TextBox 9">
            <a:extLst>
              <a:ext uri="{FF2B5EF4-FFF2-40B4-BE49-F238E27FC236}">
                <a16:creationId xmlns:a16="http://schemas.microsoft.com/office/drawing/2014/main" id="{9A56AD15-4702-E1A4-0F2C-D927866C110B}"/>
              </a:ext>
            </a:extLst>
          </p:cNvPr>
          <p:cNvSpPr txBox="1"/>
          <p:nvPr/>
        </p:nvSpPr>
        <p:spPr>
          <a:xfrm>
            <a:off x="566572" y="4364840"/>
            <a:ext cx="1135760"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500 TWh</a:t>
            </a:r>
          </a:p>
        </p:txBody>
      </p:sp>
      <p:sp>
        <p:nvSpPr>
          <p:cNvPr id="12" name="TextBox 11">
            <a:extLst>
              <a:ext uri="{FF2B5EF4-FFF2-40B4-BE49-F238E27FC236}">
                <a16:creationId xmlns:a16="http://schemas.microsoft.com/office/drawing/2014/main" id="{4881486D-743D-AEDC-88D6-29E3966AFC08}"/>
              </a:ext>
            </a:extLst>
          </p:cNvPr>
          <p:cNvSpPr txBox="1"/>
          <p:nvPr/>
        </p:nvSpPr>
        <p:spPr>
          <a:xfrm>
            <a:off x="462458" y="3693101"/>
            <a:ext cx="1270797"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1000 TWh</a:t>
            </a:r>
          </a:p>
        </p:txBody>
      </p:sp>
      <p:sp>
        <p:nvSpPr>
          <p:cNvPr id="19" name="TextBox 18">
            <a:extLst>
              <a:ext uri="{FF2B5EF4-FFF2-40B4-BE49-F238E27FC236}">
                <a16:creationId xmlns:a16="http://schemas.microsoft.com/office/drawing/2014/main" id="{67375AC5-3844-56BC-AD4B-B5EC50B9B385}"/>
              </a:ext>
            </a:extLst>
          </p:cNvPr>
          <p:cNvSpPr txBox="1"/>
          <p:nvPr/>
        </p:nvSpPr>
        <p:spPr>
          <a:xfrm>
            <a:off x="431535" y="3011814"/>
            <a:ext cx="1267206" cy="369332"/>
          </a:xfrm>
          <a:prstGeom prst="rect">
            <a:avLst/>
          </a:prstGeom>
          <a:noFill/>
        </p:spPr>
        <p:txBody>
          <a:bodyPr wrap="none" rtlCol="0">
            <a:spAutoFit/>
          </a:bodyPr>
          <a:lstStyle/>
          <a:p>
            <a:r>
              <a:rPr lang="en-SE" dirty="0">
                <a:solidFill>
                  <a:schemeClr val="bg2">
                    <a:lumMod val="75000"/>
                  </a:schemeClr>
                </a:solidFill>
                <a:latin typeface="Chalkboard SE" panose="03050602040202020205" pitchFamily="66" charset="77"/>
              </a:rPr>
              <a:t>1500 TWh</a:t>
            </a:r>
          </a:p>
        </p:txBody>
      </p:sp>
      <p:sp>
        <p:nvSpPr>
          <p:cNvPr id="25" name="Title 11">
            <a:extLst>
              <a:ext uri="{FF2B5EF4-FFF2-40B4-BE49-F238E27FC236}">
                <a16:creationId xmlns:a16="http://schemas.microsoft.com/office/drawing/2014/main" id="{6743E919-B01F-9D5D-2DDA-75CE4CCFB193}"/>
              </a:ext>
            </a:extLst>
          </p:cNvPr>
          <p:cNvSpPr txBox="1">
            <a:spLocks/>
          </p:cNvSpPr>
          <p:nvPr/>
        </p:nvSpPr>
        <p:spPr bwMode="auto">
          <a:xfrm>
            <a:off x="346499" y="384570"/>
            <a:ext cx="9431066" cy="683098"/>
          </a:xfrm>
          <a:prstGeom prst="rect">
            <a:avLst/>
          </a:prstGeom>
        </p:spPr>
        <p:txBody>
          <a:bodyPr vert="horz" lIns="0" tIns="0" rIns="0" bIns="0" rtlCol="0" anchor="t" anchorCtr="0">
            <a:normAutofit/>
          </a:bodyPr>
          <a:lstStyle>
            <a:defPPr>
              <a:defRPr lang="en-US"/>
            </a:defPPr>
            <a:lvl1pPr algn="l" defTabSz="609585" rtl="0" eaLnBrk="0" fontAlgn="base" hangingPunct="0">
              <a:spcBef>
                <a:spcPct val="0"/>
              </a:spcBef>
              <a:spcAft>
                <a:spcPct val="0"/>
              </a:spcAft>
              <a:defRPr kern="1200">
                <a:solidFill>
                  <a:schemeClr val="tx1"/>
                </a:solidFill>
                <a:latin typeface="Lato"/>
                <a:ea typeface="+mn-ea"/>
                <a:cs typeface="+mn-cs"/>
              </a:defRPr>
            </a:lvl1pPr>
            <a:lvl2pPr marL="609585" algn="l" defTabSz="609585" rtl="0" eaLnBrk="0" fontAlgn="base" hangingPunct="0">
              <a:spcBef>
                <a:spcPct val="0"/>
              </a:spcBef>
              <a:spcAft>
                <a:spcPct val="0"/>
              </a:spcAft>
              <a:defRPr kern="1200">
                <a:solidFill>
                  <a:schemeClr val="tx1"/>
                </a:solidFill>
                <a:latin typeface="Lato"/>
                <a:ea typeface="+mn-ea"/>
                <a:cs typeface="+mn-cs"/>
              </a:defRPr>
            </a:lvl2pPr>
            <a:lvl3pPr marL="1219170" algn="l" defTabSz="609585" rtl="0" eaLnBrk="0" fontAlgn="base" hangingPunct="0">
              <a:spcBef>
                <a:spcPct val="0"/>
              </a:spcBef>
              <a:spcAft>
                <a:spcPct val="0"/>
              </a:spcAft>
              <a:defRPr kern="1200">
                <a:solidFill>
                  <a:schemeClr val="tx1"/>
                </a:solidFill>
                <a:latin typeface="Lato"/>
                <a:ea typeface="+mn-ea"/>
                <a:cs typeface="+mn-cs"/>
              </a:defRPr>
            </a:lvl3pPr>
            <a:lvl4pPr marL="1828754" algn="l" defTabSz="609585" rtl="0" eaLnBrk="0" fontAlgn="base" hangingPunct="0">
              <a:spcBef>
                <a:spcPct val="0"/>
              </a:spcBef>
              <a:spcAft>
                <a:spcPct val="0"/>
              </a:spcAft>
              <a:defRPr kern="1200">
                <a:solidFill>
                  <a:schemeClr val="tx1"/>
                </a:solidFill>
                <a:latin typeface="Lato"/>
                <a:ea typeface="+mn-ea"/>
                <a:cs typeface="+mn-cs"/>
              </a:defRPr>
            </a:lvl4pPr>
            <a:lvl5pPr marL="2438339" algn="l" defTabSz="609585" rtl="0" eaLnBrk="0" fontAlgn="base" hangingPunct="0">
              <a:spcBef>
                <a:spcPct val="0"/>
              </a:spcBef>
              <a:spcAft>
                <a:spcPct val="0"/>
              </a:spcAft>
              <a:defRPr kern="1200">
                <a:solidFill>
                  <a:schemeClr val="tx1"/>
                </a:solidFill>
                <a:latin typeface="Lato"/>
                <a:ea typeface="+mn-ea"/>
                <a:cs typeface="+mn-cs"/>
              </a:defRPr>
            </a:lvl5pPr>
            <a:lvl6pPr marL="3047924" algn="l" defTabSz="1219170" rtl="0" eaLnBrk="1" latinLnBrk="0" hangingPunct="1">
              <a:defRPr kern="1200">
                <a:solidFill>
                  <a:schemeClr val="tx1"/>
                </a:solidFill>
                <a:latin typeface="Lato"/>
                <a:ea typeface="+mn-ea"/>
                <a:cs typeface="+mn-cs"/>
              </a:defRPr>
            </a:lvl6pPr>
            <a:lvl7pPr marL="3657509" algn="l" defTabSz="1219170" rtl="0" eaLnBrk="1" latinLnBrk="0" hangingPunct="1">
              <a:defRPr kern="1200">
                <a:solidFill>
                  <a:schemeClr val="tx1"/>
                </a:solidFill>
                <a:latin typeface="Lato"/>
                <a:ea typeface="+mn-ea"/>
                <a:cs typeface="+mn-cs"/>
              </a:defRPr>
            </a:lvl7pPr>
            <a:lvl8pPr marL="4267093" algn="l" defTabSz="1219170" rtl="0" eaLnBrk="1" latinLnBrk="0" hangingPunct="1">
              <a:defRPr kern="1200">
                <a:solidFill>
                  <a:schemeClr val="tx1"/>
                </a:solidFill>
                <a:latin typeface="Lato"/>
                <a:ea typeface="+mn-ea"/>
                <a:cs typeface="+mn-cs"/>
              </a:defRPr>
            </a:lvl8pPr>
            <a:lvl9pPr marL="4876678" algn="l" defTabSz="1219170" rtl="0" eaLnBrk="1" latinLnBrk="0" hangingPunct="1">
              <a:defRPr kern="1200">
                <a:solidFill>
                  <a:schemeClr val="tx1"/>
                </a:solidFill>
                <a:latin typeface="Lato"/>
                <a:ea typeface="+mn-ea"/>
                <a:cs typeface="+mn-cs"/>
              </a:defRPr>
            </a:lvl9pPr>
          </a:lstStyle>
          <a:p>
            <a:r>
              <a:rPr lang="en-GB" sz="3200" b="1" dirty="0">
                <a:solidFill>
                  <a:srgbClr val="0070C0"/>
                </a:solidFill>
                <a:latin typeface="Arial" panose="020B0604020202020204" pitchFamily="34" charset="0"/>
                <a:cs typeface="Arial" panose="020B0604020202020204" pitchFamily="34" charset="0"/>
              </a:rPr>
              <a:t>Global electricity demand in data </a:t>
            </a:r>
            <a:r>
              <a:rPr lang="en-GB" sz="3200" b="1" dirty="0" err="1">
                <a:solidFill>
                  <a:srgbClr val="0070C0"/>
                </a:solidFill>
                <a:latin typeface="Arial" panose="020B0604020202020204" pitchFamily="34" charset="0"/>
                <a:cs typeface="Arial" panose="020B0604020202020204" pitchFamily="34" charset="0"/>
              </a:rPr>
              <a:t>centers</a:t>
            </a:r>
            <a:endParaRPr lang="en-GB" sz="3200" b="1" dirty="0">
              <a:solidFill>
                <a:srgbClr val="0070C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36C89DB-8C3A-602A-E667-016DBF5DE141}"/>
              </a:ext>
            </a:extLst>
          </p:cNvPr>
          <p:cNvSpPr txBox="1"/>
          <p:nvPr/>
        </p:nvSpPr>
        <p:spPr>
          <a:xfrm>
            <a:off x="2491000" y="3541583"/>
            <a:ext cx="2353658" cy="646331"/>
          </a:xfrm>
          <a:prstGeom prst="rect">
            <a:avLst/>
          </a:prstGeom>
          <a:noFill/>
        </p:spPr>
        <p:txBody>
          <a:bodyPr wrap="none" rtlCol="0">
            <a:spAutoFit/>
          </a:bodyPr>
          <a:lstStyle/>
          <a:p>
            <a:r>
              <a:rPr lang="en-SE" dirty="0">
                <a:solidFill>
                  <a:schemeClr val="accent6">
                    <a:lumMod val="40000"/>
                    <a:lumOff val="60000"/>
                  </a:schemeClr>
                </a:solidFill>
              </a:rPr>
              <a:t>Flat due to Cloud </a:t>
            </a:r>
            <a:br>
              <a:rPr lang="en-SE" dirty="0">
                <a:solidFill>
                  <a:schemeClr val="accent6">
                    <a:lumMod val="40000"/>
                    <a:lumOff val="60000"/>
                  </a:schemeClr>
                </a:solidFill>
              </a:rPr>
            </a:br>
            <a:r>
              <a:rPr lang="en-SE" dirty="0">
                <a:solidFill>
                  <a:schemeClr val="accent6">
                    <a:lumMod val="40000"/>
                    <a:lumOff val="60000"/>
                  </a:schemeClr>
                </a:solidFill>
              </a:rPr>
              <a:t>resource optimization</a:t>
            </a:r>
          </a:p>
        </p:txBody>
      </p:sp>
      <p:cxnSp>
        <p:nvCxnSpPr>
          <p:cNvPr id="29" name="Straight Arrow Connector 28">
            <a:extLst>
              <a:ext uri="{FF2B5EF4-FFF2-40B4-BE49-F238E27FC236}">
                <a16:creationId xmlns:a16="http://schemas.microsoft.com/office/drawing/2014/main" id="{97D534A6-5478-8322-C634-FC77F41CD2E1}"/>
              </a:ext>
            </a:extLst>
          </p:cNvPr>
          <p:cNvCxnSpPr>
            <a:cxnSpLocks/>
            <a:stCxn id="27" idx="2"/>
          </p:cNvCxnSpPr>
          <p:nvPr/>
        </p:nvCxnSpPr>
        <p:spPr>
          <a:xfrm>
            <a:off x="3667829" y="4187914"/>
            <a:ext cx="546121" cy="374653"/>
          </a:xfrm>
          <a:prstGeom prst="straightConnector1">
            <a:avLst/>
          </a:prstGeom>
          <a:ln>
            <a:solidFill>
              <a:schemeClr val="accent6">
                <a:lumMod val="40000"/>
                <a:lumOff val="60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30" name="TextBox 29">
            <a:extLst>
              <a:ext uri="{FF2B5EF4-FFF2-40B4-BE49-F238E27FC236}">
                <a16:creationId xmlns:a16="http://schemas.microsoft.com/office/drawing/2014/main" id="{92B744E2-3F4F-08F3-1874-32A478D7D548}"/>
              </a:ext>
            </a:extLst>
          </p:cNvPr>
          <p:cNvSpPr txBox="1"/>
          <p:nvPr/>
        </p:nvSpPr>
        <p:spPr>
          <a:xfrm>
            <a:off x="4556800" y="2829258"/>
            <a:ext cx="1515736" cy="369332"/>
          </a:xfrm>
          <a:prstGeom prst="rect">
            <a:avLst/>
          </a:prstGeom>
          <a:noFill/>
        </p:spPr>
        <p:txBody>
          <a:bodyPr wrap="none" rtlCol="0">
            <a:spAutoFit/>
          </a:bodyPr>
          <a:lstStyle/>
          <a:p>
            <a:r>
              <a:rPr lang="en-SE" dirty="0">
                <a:solidFill>
                  <a:schemeClr val="accent6">
                    <a:lumMod val="40000"/>
                    <a:lumOff val="60000"/>
                  </a:schemeClr>
                </a:solidFill>
              </a:rPr>
              <a:t>AI use growth</a:t>
            </a:r>
          </a:p>
        </p:txBody>
      </p:sp>
      <p:cxnSp>
        <p:nvCxnSpPr>
          <p:cNvPr id="32" name="Straight Arrow Connector 31">
            <a:extLst>
              <a:ext uri="{FF2B5EF4-FFF2-40B4-BE49-F238E27FC236}">
                <a16:creationId xmlns:a16="http://schemas.microsoft.com/office/drawing/2014/main" id="{D86D812E-9DB1-000C-2256-B7A31F422797}"/>
              </a:ext>
            </a:extLst>
          </p:cNvPr>
          <p:cNvCxnSpPr/>
          <p:nvPr/>
        </p:nvCxnSpPr>
        <p:spPr>
          <a:xfrm>
            <a:off x="6108436" y="3188302"/>
            <a:ext cx="710451" cy="419449"/>
          </a:xfrm>
          <a:prstGeom prst="straightConnector1">
            <a:avLst/>
          </a:prstGeom>
          <a:ln>
            <a:solidFill>
              <a:schemeClr val="accent6">
                <a:lumMod val="40000"/>
                <a:lumOff val="60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44" name="TextBox 43">
            <a:extLst>
              <a:ext uri="{FF2B5EF4-FFF2-40B4-BE49-F238E27FC236}">
                <a16:creationId xmlns:a16="http://schemas.microsoft.com/office/drawing/2014/main" id="{EAF634F0-A392-DD82-66F6-DEE980D7E59F}"/>
              </a:ext>
            </a:extLst>
          </p:cNvPr>
          <p:cNvSpPr txBox="1"/>
          <p:nvPr/>
        </p:nvSpPr>
        <p:spPr>
          <a:xfrm>
            <a:off x="0" y="6604084"/>
            <a:ext cx="11881301" cy="253916"/>
          </a:xfrm>
          <a:prstGeom prst="rect">
            <a:avLst/>
          </a:prstGeom>
          <a:noFill/>
        </p:spPr>
        <p:txBody>
          <a:bodyPr wrap="square">
            <a:spAutoFit/>
          </a:bodyPr>
          <a:lstStyle/>
          <a:p>
            <a:r>
              <a:rPr lang="en-GB" sz="1050" dirty="0"/>
              <a:t>Sources: Electricity 2024 Global trends- Analysis and forecast to 2026, IEA 2024 - EPRI, Powering Intelligence, White Paper, May 2024 - Global Data </a:t>
            </a:r>
            <a:r>
              <a:rPr lang="en-GB" sz="1050" dirty="0" err="1"/>
              <a:t>Center</a:t>
            </a:r>
            <a:r>
              <a:rPr lang="en-GB" sz="1050" dirty="0"/>
              <a:t> Demand Forecast (McKinsey), 2024</a:t>
            </a:r>
          </a:p>
        </p:txBody>
      </p:sp>
      <p:sp>
        <p:nvSpPr>
          <p:cNvPr id="45" name="Picture Placeholder 2">
            <a:extLst>
              <a:ext uri="{FF2B5EF4-FFF2-40B4-BE49-F238E27FC236}">
                <a16:creationId xmlns:a16="http://schemas.microsoft.com/office/drawing/2014/main" id="{E170C110-E58D-35DF-E892-E168797856B9}"/>
              </a:ext>
            </a:extLst>
          </p:cNvPr>
          <p:cNvSpPr txBox="1">
            <a:spLocks/>
          </p:cNvSpPr>
          <p:nvPr/>
        </p:nvSpPr>
        <p:spPr bwMode="auto">
          <a:xfrm>
            <a:off x="11597223" y="6184423"/>
            <a:ext cx="443489" cy="566889"/>
          </a:xfrm>
          <a:prstGeom prst="rect">
            <a:avLst/>
          </a:prstGeom>
          <a:blipFill rotWithShape="1">
            <a:blip r:embed="rId3"/>
            <a:stretch>
              <a:fillRect/>
            </a:stretch>
          </a:blipFill>
        </p:spPr>
        <p:txBody>
          <a:bodyPr>
            <a:normAutofit/>
          </a:bodyPr>
          <a:lstStyle>
            <a:lvl1pPr marL="0" indent="0" algn="l" defTabSz="457200" rtl="0" eaLnBrk="1" latinLnBrk="0" hangingPunct="1">
              <a:lnSpc>
                <a:spcPct val="110000"/>
              </a:lnSpc>
              <a:spcBef>
                <a:spcPts val="1600"/>
              </a:spcBef>
              <a:buFont typeface="Arial"/>
              <a:buNone/>
              <a:defRPr sz="100" kern="1200">
                <a:solidFill>
                  <a:schemeClr val="tx1">
                    <a:alpha val="0"/>
                  </a:schemeClr>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33"/>
              <a:t>logo</a:t>
            </a:r>
            <a:endParaRPr lang="sv-SE" sz="133" dirty="0"/>
          </a:p>
        </p:txBody>
      </p:sp>
      <p:sp>
        <p:nvSpPr>
          <p:cNvPr id="49" name="TextBox 48">
            <a:extLst>
              <a:ext uri="{FF2B5EF4-FFF2-40B4-BE49-F238E27FC236}">
                <a16:creationId xmlns:a16="http://schemas.microsoft.com/office/drawing/2014/main" id="{60FBD38E-83DA-708E-DDEE-5B6681ABD1F8}"/>
              </a:ext>
            </a:extLst>
          </p:cNvPr>
          <p:cNvSpPr txBox="1"/>
          <p:nvPr/>
        </p:nvSpPr>
        <p:spPr>
          <a:xfrm>
            <a:off x="1822772" y="4752986"/>
            <a:ext cx="776175" cy="430887"/>
          </a:xfrm>
          <a:prstGeom prst="rect">
            <a:avLst/>
          </a:prstGeom>
          <a:noFill/>
        </p:spPr>
        <p:txBody>
          <a:bodyPr wrap="none" rtlCol="0">
            <a:spAutoFit/>
          </a:bodyPr>
          <a:lstStyle/>
          <a:p>
            <a:pPr algn="ctr"/>
            <a:r>
              <a:rPr lang="en-SE" sz="1100" dirty="0">
                <a:solidFill>
                  <a:schemeClr val="bg2">
                    <a:lumMod val="90000"/>
                  </a:schemeClr>
                </a:solidFill>
                <a:latin typeface="Chalkboard SE" panose="03050602040202020205" pitchFamily="66" charset="77"/>
              </a:rPr>
              <a:t>Sweden </a:t>
            </a:r>
            <a:br>
              <a:rPr lang="en-SE" sz="1100" dirty="0">
                <a:solidFill>
                  <a:schemeClr val="bg2">
                    <a:lumMod val="90000"/>
                  </a:schemeClr>
                </a:solidFill>
                <a:latin typeface="Chalkboard SE" panose="03050602040202020205" pitchFamily="66" charset="77"/>
              </a:rPr>
            </a:br>
            <a:r>
              <a:rPr lang="en-SE" sz="1100" dirty="0">
                <a:solidFill>
                  <a:schemeClr val="bg2">
                    <a:lumMod val="90000"/>
                  </a:schemeClr>
                </a:solidFill>
                <a:latin typeface="Chalkboard SE" panose="03050602040202020205" pitchFamily="66" charset="77"/>
              </a:rPr>
              <a:t>150 TWh</a:t>
            </a:r>
          </a:p>
        </p:txBody>
      </p:sp>
      <p:sp>
        <p:nvSpPr>
          <p:cNvPr id="50" name="TextBox 49">
            <a:extLst>
              <a:ext uri="{FF2B5EF4-FFF2-40B4-BE49-F238E27FC236}">
                <a16:creationId xmlns:a16="http://schemas.microsoft.com/office/drawing/2014/main" id="{A6B9E4F7-7746-CAA1-5C8A-C867C4D12B85}"/>
              </a:ext>
            </a:extLst>
          </p:cNvPr>
          <p:cNvSpPr txBox="1"/>
          <p:nvPr/>
        </p:nvSpPr>
        <p:spPr>
          <a:xfrm>
            <a:off x="1824425" y="4295938"/>
            <a:ext cx="795411" cy="430887"/>
          </a:xfrm>
          <a:prstGeom prst="rect">
            <a:avLst/>
          </a:prstGeom>
          <a:noFill/>
        </p:spPr>
        <p:txBody>
          <a:bodyPr wrap="none" rtlCol="0">
            <a:spAutoFit/>
          </a:bodyPr>
          <a:lstStyle/>
          <a:p>
            <a:pPr algn="ctr"/>
            <a:r>
              <a:rPr lang="en-SE" sz="1100" dirty="0">
                <a:solidFill>
                  <a:schemeClr val="bg2">
                    <a:lumMod val="90000"/>
                  </a:schemeClr>
                </a:solidFill>
                <a:latin typeface="Chalkboard SE" panose="03050602040202020205" pitchFamily="66" charset="77"/>
              </a:rPr>
              <a:t>Germany </a:t>
            </a:r>
            <a:br>
              <a:rPr lang="en-SE" sz="1100" dirty="0">
                <a:solidFill>
                  <a:schemeClr val="bg2">
                    <a:lumMod val="90000"/>
                  </a:schemeClr>
                </a:solidFill>
                <a:latin typeface="Chalkboard SE" panose="03050602040202020205" pitchFamily="66" charset="77"/>
              </a:rPr>
            </a:br>
            <a:r>
              <a:rPr lang="en-SE" sz="1100" dirty="0">
                <a:solidFill>
                  <a:schemeClr val="bg2">
                    <a:lumMod val="90000"/>
                  </a:schemeClr>
                </a:solidFill>
                <a:latin typeface="Chalkboard SE" panose="03050602040202020205" pitchFamily="66" charset="77"/>
              </a:rPr>
              <a:t>500 TWh</a:t>
            </a:r>
          </a:p>
        </p:txBody>
      </p:sp>
      <p:sp>
        <p:nvSpPr>
          <p:cNvPr id="51" name="TextBox 50">
            <a:extLst>
              <a:ext uri="{FF2B5EF4-FFF2-40B4-BE49-F238E27FC236}">
                <a16:creationId xmlns:a16="http://schemas.microsoft.com/office/drawing/2014/main" id="{21491CD5-4AC7-CA22-2B17-181993060735}"/>
              </a:ext>
            </a:extLst>
          </p:cNvPr>
          <p:cNvSpPr txBox="1"/>
          <p:nvPr/>
        </p:nvSpPr>
        <p:spPr>
          <a:xfrm>
            <a:off x="1825142" y="1616945"/>
            <a:ext cx="859531" cy="430887"/>
          </a:xfrm>
          <a:prstGeom prst="rect">
            <a:avLst/>
          </a:prstGeom>
          <a:noFill/>
        </p:spPr>
        <p:txBody>
          <a:bodyPr wrap="none" rtlCol="0">
            <a:spAutoFit/>
          </a:bodyPr>
          <a:lstStyle/>
          <a:p>
            <a:pPr algn="ctr"/>
            <a:r>
              <a:rPr lang="en-SE" sz="1100" dirty="0">
                <a:solidFill>
                  <a:schemeClr val="bg2">
                    <a:lumMod val="90000"/>
                  </a:schemeClr>
                </a:solidFill>
                <a:latin typeface="Chalkboard SE" panose="03050602040202020205" pitchFamily="66" charset="77"/>
              </a:rPr>
              <a:t>Transport </a:t>
            </a:r>
            <a:br>
              <a:rPr lang="en-SE" sz="1100" dirty="0">
                <a:solidFill>
                  <a:schemeClr val="bg2">
                    <a:lumMod val="90000"/>
                  </a:schemeClr>
                </a:solidFill>
                <a:latin typeface="Chalkboard SE" panose="03050602040202020205" pitchFamily="66" charset="77"/>
              </a:rPr>
            </a:br>
            <a:r>
              <a:rPr lang="en-SE" sz="1100" dirty="0">
                <a:solidFill>
                  <a:schemeClr val="bg2">
                    <a:lumMod val="90000"/>
                  </a:schemeClr>
                </a:solidFill>
                <a:latin typeface="Chalkboard SE" panose="03050602040202020205" pitchFamily="66" charset="77"/>
              </a:rPr>
              <a:t>3000 TWh</a:t>
            </a:r>
          </a:p>
        </p:txBody>
      </p:sp>
      <p:sp>
        <p:nvSpPr>
          <p:cNvPr id="52" name="TextBox 51">
            <a:extLst>
              <a:ext uri="{FF2B5EF4-FFF2-40B4-BE49-F238E27FC236}">
                <a16:creationId xmlns:a16="http://schemas.microsoft.com/office/drawing/2014/main" id="{A0BDEF4F-ED35-4491-245E-F59E0222C206}"/>
              </a:ext>
            </a:extLst>
          </p:cNvPr>
          <p:cNvSpPr txBox="1"/>
          <p:nvPr/>
        </p:nvSpPr>
        <p:spPr>
          <a:xfrm>
            <a:off x="1813288" y="2529414"/>
            <a:ext cx="856325" cy="430887"/>
          </a:xfrm>
          <a:prstGeom prst="rect">
            <a:avLst/>
          </a:prstGeom>
          <a:noFill/>
        </p:spPr>
        <p:txBody>
          <a:bodyPr wrap="none" rtlCol="0">
            <a:spAutoFit/>
          </a:bodyPr>
          <a:lstStyle/>
          <a:p>
            <a:pPr algn="ctr"/>
            <a:r>
              <a:rPr lang="en-SE" sz="1100" dirty="0">
                <a:solidFill>
                  <a:schemeClr val="bg2">
                    <a:lumMod val="90000"/>
                  </a:schemeClr>
                </a:solidFill>
                <a:latin typeface="Chalkboard SE" panose="03050602040202020205" pitchFamily="66" charset="77"/>
              </a:rPr>
              <a:t>Solar </a:t>
            </a:r>
            <a:br>
              <a:rPr lang="en-SE" sz="1100" dirty="0">
                <a:solidFill>
                  <a:schemeClr val="bg2">
                    <a:lumMod val="90000"/>
                  </a:schemeClr>
                </a:solidFill>
                <a:latin typeface="Chalkboard SE" panose="03050602040202020205" pitchFamily="66" charset="77"/>
              </a:rPr>
            </a:br>
            <a:r>
              <a:rPr lang="en-SE" sz="1100" dirty="0">
                <a:solidFill>
                  <a:schemeClr val="bg2">
                    <a:lumMod val="90000"/>
                  </a:schemeClr>
                </a:solidFill>
                <a:latin typeface="Chalkboard SE" panose="03050602040202020205" pitchFamily="66" charset="77"/>
              </a:rPr>
              <a:t>2000 TWh</a:t>
            </a:r>
          </a:p>
        </p:txBody>
      </p:sp>
    </p:spTree>
    <p:extLst>
      <p:ext uri="{BB962C8B-B14F-4D97-AF65-F5344CB8AC3E}">
        <p14:creationId xmlns:p14="http://schemas.microsoft.com/office/powerpoint/2010/main" val="1350178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6" ma:contentTypeDescription="Create a new document." ma:contentTypeScope="" ma:versionID="5a6d821fafa8c1b6c498b45dd56d542c">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cb514c0243f67ba30e30db0d5605bea9"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7fe772f-00cf-4dad-b0cb-913608da9119">
      <Terms xmlns="http://schemas.microsoft.com/office/infopath/2007/PartnerControls"/>
    </lcf76f155ced4ddcb4097134ff3c332f>
    <TaxCatchAll xmlns="c5f555a3-b848-4bea-9c8d-34a4da0e434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896419-8CAD-4B13-B59F-16276B0C2C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e772f-00cf-4dad-b0cb-913608da9119"/>
    <ds:schemaRef ds:uri="c5f555a3-b848-4bea-9c8d-34a4da0e4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6A518F-CB31-4157-8738-ECC6998F5F49}">
  <ds:schemaRefs>
    <ds:schemaRef ds:uri="http://schemas.microsoft.com/office/2006/metadata/properties"/>
    <ds:schemaRef ds:uri="http://schemas.microsoft.com/office/infopath/2007/PartnerControls"/>
    <ds:schemaRef ds:uri="57fe772f-00cf-4dad-b0cb-913608da9119"/>
    <ds:schemaRef ds:uri="c5f555a3-b848-4bea-9c8d-34a4da0e4343"/>
  </ds:schemaRefs>
</ds:datastoreItem>
</file>

<file path=customXml/itemProps3.xml><?xml version="1.0" encoding="utf-8"?>
<ds:datastoreItem xmlns:ds="http://schemas.openxmlformats.org/officeDocument/2006/customXml" ds:itemID="{C6DBD900-DA22-4BBF-821C-665A0D23D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3787</Words>
  <Application>Microsoft Office PowerPoint</Application>
  <PresentationFormat>Breitbild</PresentationFormat>
  <Paragraphs>466</Paragraphs>
  <Slides>24</Slides>
  <Notes>24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24</vt:i4>
      </vt:variant>
    </vt:vector>
  </HeadingPairs>
  <TitlesOfParts>
    <vt:vector size="35" baseType="lpstr">
      <vt:lpstr>Aptos</vt:lpstr>
      <vt:lpstr>Aptos Display</vt:lpstr>
      <vt:lpstr>Arial</vt:lpstr>
      <vt:lpstr>Calibri</vt:lpstr>
      <vt:lpstr>Chalkboard SE</vt:lpstr>
      <vt:lpstr>Ericsson Hilda</vt:lpstr>
      <vt:lpstr>Lato</vt:lpstr>
      <vt:lpstr>Roboto Mono</vt:lpstr>
      <vt:lpstr>Source Sans 3</vt:lpstr>
      <vt:lpstr>Symbol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Tor Björn Minde</dc:creator>
  <cp:lastModifiedBy>Jan Geiss</cp:lastModifiedBy>
  <cp:revision>25</cp:revision>
  <cp:lastPrinted>2025-10-17T20:30:50Z</cp:lastPrinted>
  <dcterms:created xsi:type="dcterms:W3CDTF">2025-06-26T14:16:52Z</dcterms:created>
  <dcterms:modified xsi:type="dcterms:W3CDTF">2025-10-18T08:11:55Z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0afd86-dcf7-4483-b9eb-5af1dcd104e1_Enabled">
    <vt:lpwstr>true</vt:lpwstr>
  </property>
  <property fmtid="{D5CDD505-2E9C-101B-9397-08002B2CF9AE}" pid="3" name="MSIP_Label_680afd86-dcf7-4483-b9eb-5af1dcd104e1_SetDate">
    <vt:lpwstr>2025-06-26T14:57:59Z</vt:lpwstr>
  </property>
  <property fmtid="{D5CDD505-2E9C-101B-9397-08002B2CF9AE}" pid="4" name="MSIP_Label_680afd86-dcf7-4483-b9eb-5af1dcd104e1_Method">
    <vt:lpwstr>Standard</vt:lpwstr>
  </property>
  <property fmtid="{D5CDD505-2E9C-101B-9397-08002B2CF9AE}" pid="5" name="MSIP_Label_680afd86-dcf7-4483-b9eb-5af1dcd104e1_Name">
    <vt:lpwstr>K2 Intern</vt:lpwstr>
  </property>
  <property fmtid="{D5CDD505-2E9C-101B-9397-08002B2CF9AE}" pid="6" name="MSIP_Label_680afd86-dcf7-4483-b9eb-5af1dcd104e1_SiteId">
    <vt:lpwstr>5a9809cf-0bcb-413a-838a-09ecc40cc9e8</vt:lpwstr>
  </property>
  <property fmtid="{D5CDD505-2E9C-101B-9397-08002B2CF9AE}" pid="7" name="MSIP_Label_680afd86-dcf7-4483-b9eb-5af1dcd104e1_ActionId">
    <vt:lpwstr>bdfac6c0-161f-483b-84c0-b386d3c20d67</vt:lpwstr>
  </property>
  <property fmtid="{D5CDD505-2E9C-101B-9397-08002B2CF9AE}" pid="8" name="MSIP_Label_680afd86-dcf7-4483-b9eb-5af1dcd104e1_ContentBits">
    <vt:lpwstr>0</vt:lpwstr>
  </property>
  <property fmtid="{D5CDD505-2E9C-101B-9397-08002B2CF9AE}" pid="9" name="MSIP_Label_680afd86-dcf7-4483-b9eb-5af1dcd104e1_Tag">
    <vt:lpwstr>50, 3, 0, 1</vt:lpwstr>
  </property>
  <property fmtid="{D5CDD505-2E9C-101B-9397-08002B2CF9AE}" pid="10" name="ContentTypeId">
    <vt:lpwstr>0x01010063BA515A7BAE2A43BBCEEFC8DB246324</vt:lpwstr>
  </property>
  <property fmtid="{D5CDD505-2E9C-101B-9397-08002B2CF9AE}" pid="11" name="MediaServiceImageTags">
    <vt:lpwstr/>
  </property>
</Properties>
</file>