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</p:sldMasterIdLst>
  <p:notesMasterIdLst>
    <p:notesMasterId r:id="rId16"/>
  </p:notesMasterIdLst>
  <p:handoutMasterIdLst>
    <p:handoutMasterId r:id="rId17"/>
  </p:handoutMasterIdLst>
  <p:sldIdLst>
    <p:sldId id="256" r:id="rId5"/>
    <p:sldId id="406" r:id="rId6"/>
    <p:sldId id="371" r:id="rId7"/>
    <p:sldId id="403" r:id="rId8"/>
    <p:sldId id="405" r:id="rId9"/>
    <p:sldId id="404" r:id="rId10"/>
    <p:sldId id="407" r:id="rId11"/>
    <p:sldId id="373" r:id="rId12"/>
    <p:sldId id="377" r:id="rId13"/>
    <p:sldId id="409" r:id="rId14"/>
    <p:sldId id="39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00"/>
    <a:srgbClr val="0066FF"/>
    <a:srgbClr val="0D0D0D"/>
    <a:srgbClr val="FFD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9E547-4068-3AEE-56DA-66A83DB71071}" v="11" dt="2025-10-16T19:25:05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19" autoAdjust="0"/>
  </p:normalViewPr>
  <p:slideViewPr>
    <p:cSldViewPr snapToGrid="0">
      <p:cViewPr varScale="1">
        <p:scale>
          <a:sx n="53" d="100"/>
          <a:sy n="53" d="100"/>
        </p:scale>
        <p:origin x="1176" y="40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customschemas.google.com/relationships/presentationmetadata" Target="meta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16/10/2025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853E2-A74A-2C91-B14F-871BF0266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4021A3-6A19-358B-BFAD-D2F8F6FD7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C4563-2A60-DCFB-F452-2E522C6C3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E701A-BFAC-0AD8-C758-31017B9415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62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79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40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599B-F1DE-58A2-6A3C-429C2EAF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D3A4E-230E-6ED1-6CD8-7A283A581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A00AF-AEE7-0F60-2957-4A58543F2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96F77-34B0-2B86-7EDD-780055423C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52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E1A34-8D5F-1721-A36C-0BA767A80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276EE-978A-A45B-2AC8-AA36815E8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D8C9B0-379E-5539-570B-8D5238F03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1DE8A-14B2-D0D3-ACE7-DAC2C401BE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382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E019-9A7A-3163-4809-76381C174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7EB66-30DD-6333-8DFC-6AC24F61C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F9796-805B-324A-202F-65A6AAD83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35357-6A97-3129-8042-8DC275FAF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55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25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785">
              <a:buFont typeface="Arial" panose="020B0604020202020204" pitchFamily="34" charset="0"/>
              <a:buNone/>
              <a:defRPr/>
            </a:pPr>
            <a:r>
              <a:rPr lang="fr-BE" dirty="0"/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2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79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EU ETS2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10247722" cy="611188"/>
          </a:xfrm>
        </p:spPr>
        <p:txBody>
          <a:bodyPr/>
          <a:lstStyle/>
          <a:p>
            <a:r>
              <a:rPr lang="fr-BE" dirty="0"/>
              <a:t>Emissions Trading System for Road Transport, Buildings and Additional </a:t>
            </a:r>
            <a:r>
              <a:rPr lang="fr-BE" dirty="0" err="1"/>
              <a:t>Sectors</a:t>
            </a: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8" y="5243158"/>
            <a:ext cx="9069595" cy="6111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dirty="0"/>
              <a:t>Mette Quinn, Head of Unit for ETS Policy Coordination and International Carbon Markets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BE" dirty="0"/>
              <a:t>DG CLIMA B1 – European Commission</a:t>
            </a:r>
            <a:endParaRPr lang="en-IE" dirty="0"/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F7685-8D07-0254-D5EB-28DA62E1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2A802-550A-89EE-7942-DF460647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6508" y="599588"/>
            <a:ext cx="10515600" cy="816904"/>
          </a:xfrm>
        </p:spPr>
        <p:txBody>
          <a:bodyPr/>
          <a:lstStyle/>
          <a:p>
            <a:pPr algn="ctr"/>
            <a:r>
              <a:rPr lang="fr-BE" dirty="0"/>
              <a:t>	</a:t>
            </a:r>
            <a:r>
              <a:rPr lang="fr-BE" b="1" err="1"/>
              <a:t>Other</a:t>
            </a:r>
            <a:r>
              <a:rPr lang="fr-BE" b="1" dirty="0"/>
              <a:t> </a:t>
            </a:r>
            <a:r>
              <a:rPr lang="fr-BE" b="1" err="1"/>
              <a:t>supporting</a:t>
            </a:r>
            <a:r>
              <a:rPr lang="fr-BE" b="1" dirty="0"/>
              <a:t> instruments</a:t>
            </a:r>
            <a:endParaRPr lang="fr-BE" b="1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B6B52-7357-204D-A815-169573BF676C}"/>
              </a:ext>
            </a:extLst>
          </p:cNvPr>
          <p:cNvSpPr txBox="1"/>
          <p:nvPr/>
        </p:nvSpPr>
        <p:spPr>
          <a:xfrm>
            <a:off x="1118795" y="2066780"/>
            <a:ext cx="9797975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Many other </a:t>
            </a:r>
            <a:r>
              <a:rPr lang="en-US" sz="2000" b="1" dirty="0">
                <a:solidFill>
                  <a:schemeClr val="tx2"/>
                </a:solidFill>
              </a:rPr>
              <a:t>EU funds</a:t>
            </a:r>
            <a:r>
              <a:rPr lang="en-US" sz="2000" dirty="0">
                <a:solidFill>
                  <a:schemeClr val="tx2"/>
                </a:solidFill>
              </a:rPr>
              <a:t> (RRF, Cohesion Funds, </a:t>
            </a:r>
            <a:r>
              <a:rPr lang="en-US" sz="2000" dirty="0" err="1">
                <a:solidFill>
                  <a:schemeClr val="tx2"/>
                </a:solidFill>
              </a:rPr>
              <a:t>Modernisation</a:t>
            </a:r>
            <a:r>
              <a:rPr lang="en-US" sz="2000" dirty="0">
                <a:solidFill>
                  <a:schemeClr val="tx2"/>
                </a:solidFill>
              </a:rPr>
              <a:t> Fund, ETS1 revenues, …) are at Member States’ disposal.   </a:t>
            </a: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EIB</a:t>
            </a:r>
            <a:r>
              <a:rPr lang="en-US" sz="2000" dirty="0">
                <a:solidFill>
                  <a:schemeClr val="tx2"/>
                </a:solidFill>
              </a:rPr>
              <a:t>’s extensive experience in blending grants, loans, and guarantees can be directly leveraged under ETS2 revenues, using proven models developed for Cohesion Funds and the Recovery and Resilience Facility. </a:t>
            </a: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Two relevant “off-the-shelf” </a:t>
            </a:r>
            <a:r>
              <a:rPr lang="en-US" sz="2000" b="1" dirty="0">
                <a:solidFill>
                  <a:schemeClr val="tx2"/>
                </a:solidFill>
              </a:rPr>
              <a:t>InvestEU</a:t>
            </a:r>
            <a:r>
              <a:rPr lang="en-US" sz="2000" dirty="0">
                <a:solidFill>
                  <a:schemeClr val="tx2"/>
                </a:solidFill>
              </a:rPr>
              <a:t> products (Sustainability Guarantee and Microfinance Guarantee) can be tailored to support these objectives, particularly for energy efficiency and low-emission transport investments.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1741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9FAE5-D3E9-8389-A22F-2F63C0FC09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256739"/>
            <a:ext cx="10515600" cy="1020337"/>
          </a:xfrm>
        </p:spPr>
        <p:txBody>
          <a:bodyPr/>
          <a:lstStyle/>
          <a:p>
            <a:r>
              <a:rPr lang="en-US" sz="8000" dirty="0"/>
              <a:t>Thank you</a:t>
            </a:r>
            <a:endParaRPr lang="en-GB" sz="8000" dirty="0"/>
          </a:p>
        </p:txBody>
      </p:sp>
      <p:sp>
        <p:nvSpPr>
          <p:cNvPr id="6" name="Google Shape;445;p20">
            <a:extLst>
              <a:ext uri="{FF2B5EF4-FFF2-40B4-BE49-F238E27FC236}">
                <a16:creationId xmlns:a16="http://schemas.microsoft.com/office/drawing/2014/main" id="{38E61E29-8603-546B-ECBD-D4F8E851B3FC}"/>
              </a:ext>
            </a:extLst>
          </p:cNvPr>
          <p:cNvSpPr txBox="1"/>
          <p:nvPr/>
        </p:nvSpPr>
        <p:spPr>
          <a:xfrm>
            <a:off x="838200" y="4652301"/>
            <a:ext cx="8941016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© European Union 2025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Unless otherwise noted the reuse of this presentation is </a:t>
            </a:r>
            <a:r>
              <a:rPr lang="en-US" sz="1200" dirty="0" err="1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authorised</a:t>
            </a:r>
            <a:r>
              <a:rPr lang="en-US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under the </a:t>
            </a:r>
            <a:r>
              <a:rPr lang="en-US" sz="1200" u="sng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en-US" sz="1200" dirty="0">
                <a:solidFill>
                  <a:schemeClr val="tx2"/>
                </a:solidFill>
                <a:latin typeface="+mj-lt"/>
                <a:ea typeface="Arial"/>
                <a:cs typeface="Arial"/>
                <a:sym typeface="Arial"/>
              </a:rPr>
              <a:t> license. For any use or reproduction of elements that are not owned by the EU, permission may need to be sought directly from the respective right holders.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Google Shape;412;p46">
            <a:extLst>
              <a:ext uri="{FF2B5EF4-FFF2-40B4-BE49-F238E27FC236}">
                <a16:creationId xmlns:a16="http://schemas.microsoft.com/office/drawing/2014/main" id="{36D114E6-D0BC-BDB4-8662-B5C3F4389BB5}"/>
              </a:ext>
            </a:extLst>
          </p:cNvPr>
          <p:cNvSpPr txBox="1"/>
          <p:nvPr/>
        </p:nvSpPr>
        <p:spPr>
          <a:xfrm>
            <a:off x="9510079" y="0"/>
            <a:ext cx="2681921" cy="369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BE" sz="12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37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106D-3866-D969-F579-BA2E78A3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ETS2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60012-11D5-854A-8C41-2F4FF464C82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75765" y="3781324"/>
            <a:ext cx="10278035" cy="2329019"/>
          </a:xfr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3399"/>
              </a:buClr>
              <a:buSzPct val="150000"/>
              <a:buFont typeface="Symbol" panose="05050102010706020507" pitchFamily="18" charset="2"/>
              <a:buChar char="Þ"/>
              <a:tabLst/>
              <a:defRPr/>
            </a:pPr>
            <a:r>
              <a:rPr kumimoji="0" lang="en-US" sz="19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Shifting to cleaner energy sources offers a four-dividend solution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Europe’s geopolitical and energy independence 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address high and volatile energy prices, driven by oil and gas imports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opportunities for EU cleantech companies and jobs</a:t>
            </a:r>
          </a:p>
          <a:p>
            <a:pPr marL="108585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decarbonise these sectors in a technology-neutral, competitiveness-friendly way</a:t>
            </a:r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EE585-BE95-67E0-A160-124FB56A122C}"/>
              </a:ext>
            </a:extLst>
          </p:cNvPr>
          <p:cNvSpPr txBox="1"/>
          <p:nvPr/>
        </p:nvSpPr>
        <p:spPr>
          <a:xfrm>
            <a:off x="951156" y="1369545"/>
            <a:ext cx="104026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EU ETS is the cornerstone of EU emission reductions, with </a:t>
            </a:r>
            <a:r>
              <a:rPr lang="en-US" sz="2000" b="1" dirty="0">
                <a:solidFill>
                  <a:schemeClr val="tx2"/>
                </a:solidFill>
              </a:rPr>
              <a:t>industry and power sector emissions now around 50% lower </a:t>
            </a:r>
            <a:r>
              <a:rPr lang="en-US" sz="2000" dirty="0">
                <a:solidFill>
                  <a:schemeClr val="tx2"/>
                </a:solidFill>
              </a:rPr>
              <a:t>than in 2005 and on track to reach 2030 targets.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Road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transport and building heating </a:t>
            </a:r>
            <a:r>
              <a:rPr lang="en-US" sz="2000" dirty="0">
                <a:solidFill>
                  <a:schemeClr val="tx2"/>
                </a:solidFill>
              </a:rPr>
              <a:t>– 36% of EU GHG emissions – </a:t>
            </a:r>
            <a:r>
              <a:rPr lang="en-US" sz="2000" b="1" dirty="0">
                <a:solidFill>
                  <a:schemeClr val="tx2"/>
                </a:solidFill>
              </a:rPr>
              <a:t>have gone against the trend </a:t>
            </a:r>
            <a:r>
              <a:rPr lang="en-US" sz="2000" dirty="0">
                <a:solidFill>
                  <a:schemeClr val="tx2"/>
                </a:solidFill>
              </a:rPr>
              <a:t>and remain heavily (90% and 50%) reliant on fossil fuels.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Fossil fuel imports cost the EU nearly </a:t>
            </a:r>
            <a:r>
              <a:rPr lang="en-US" sz="2000" b="1" dirty="0">
                <a:solidFill>
                  <a:schemeClr val="tx2"/>
                </a:solidFill>
              </a:rPr>
              <a:t>EUR 400 billion in 2024.</a:t>
            </a:r>
          </a:p>
        </p:txBody>
      </p:sp>
    </p:spTree>
    <p:extLst>
      <p:ext uri="{BB962C8B-B14F-4D97-AF65-F5344CB8AC3E}">
        <p14:creationId xmlns:p14="http://schemas.microsoft.com/office/powerpoint/2010/main" val="39129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A228-BEB1-CC88-9DD7-A1727638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	</a:t>
            </a:r>
            <a:r>
              <a:rPr lang="fr-BE" b="1" dirty="0" err="1"/>
              <a:t>Decarbonisation</a:t>
            </a:r>
            <a:r>
              <a:rPr lang="fr-BE" b="1" dirty="0"/>
              <a:t> by EU </a:t>
            </a:r>
            <a:r>
              <a:rPr lang="fr-BE" b="1" dirty="0" err="1"/>
              <a:t>policies</a:t>
            </a:r>
            <a:endParaRPr lang="en-IE" b="1" dirty="0" err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B21BE-ED42-8100-5815-FE50CC2F9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3</a:t>
            </a:fld>
            <a:endParaRPr lang="en-IE" dirty="0"/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2F062BC6-97DF-DC74-1BF4-36289E9C1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88" y="316378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8190DF-7056-ED8B-8145-6B63CDCAB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940" y="1485467"/>
            <a:ext cx="7452119" cy="49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5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9759C-34C8-F8A7-7371-944105135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4AC84A-C28F-DF62-D413-14EEACAA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/>
          <a:p>
            <a:pPr algn="ctr"/>
            <a:r>
              <a:rPr lang="en-US" b="1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42C8-D01D-1558-460D-3AE2AE81D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413340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/>
                </a:solidFill>
              </a:rPr>
              <a:t>New, </a:t>
            </a:r>
            <a:r>
              <a:rPr lang="en-US" sz="1700" b="1" dirty="0">
                <a:solidFill>
                  <a:schemeClr val="bg2"/>
                </a:solidFill>
              </a:rPr>
              <a:t>separate </a:t>
            </a:r>
            <a:r>
              <a:rPr lang="en-US" sz="1700" dirty="0">
                <a:solidFill>
                  <a:schemeClr val="bg2"/>
                </a:solidFill>
              </a:rPr>
              <a:t>emissions trading system named ETS2 adopted in 2023.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/>
                </a:solidFill>
              </a:rPr>
              <a:t>Covering and addressing CO2 emissions from </a:t>
            </a:r>
            <a:r>
              <a:rPr lang="en-US" sz="1700" b="1" dirty="0">
                <a:solidFill>
                  <a:schemeClr val="bg2"/>
                </a:solidFill>
              </a:rPr>
              <a:t>fuel combustion in buildings, road transport </a:t>
            </a:r>
            <a:r>
              <a:rPr lang="en-US" sz="1700" dirty="0">
                <a:solidFill>
                  <a:schemeClr val="bg2"/>
                </a:solidFill>
              </a:rPr>
              <a:t>and additional sectors.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/>
                </a:solidFill>
              </a:rPr>
              <a:t>To become </a:t>
            </a:r>
            <a:r>
              <a:rPr lang="en-US" sz="1700" b="1" dirty="0">
                <a:solidFill>
                  <a:schemeClr val="bg2"/>
                </a:solidFill>
              </a:rPr>
              <a:t>fully operational in 2027</a:t>
            </a:r>
            <a:r>
              <a:rPr lang="en-US" sz="1700" dirty="0">
                <a:solidFill>
                  <a:schemeClr val="bg2"/>
                </a:solidFill>
              </a:rPr>
              <a:t>. Monitoring and reporting already in full progress across Member States.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/>
                </a:solidFill>
              </a:rPr>
              <a:t>100% auctioning, </a:t>
            </a:r>
            <a:r>
              <a:rPr lang="en-US" sz="1700" b="1" dirty="0">
                <a:solidFill>
                  <a:schemeClr val="bg2"/>
                </a:solidFill>
              </a:rPr>
              <a:t>no free allocation</a:t>
            </a:r>
            <a:r>
              <a:rPr lang="en-US" sz="1700" dirty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/>
                </a:solidFill>
              </a:rPr>
              <a:t>ETS2 2027 cap: 1036 Mt CO2.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2"/>
                </a:solidFill>
              </a:rPr>
              <a:t>Target: </a:t>
            </a:r>
            <a:r>
              <a:rPr lang="en-US" sz="1700" b="1" dirty="0">
                <a:solidFill>
                  <a:schemeClr val="bg2"/>
                </a:solidFill>
              </a:rPr>
              <a:t>-42%</a:t>
            </a:r>
            <a:r>
              <a:rPr lang="en-US" sz="1700" dirty="0">
                <a:solidFill>
                  <a:schemeClr val="bg2"/>
                </a:solidFill>
              </a:rPr>
              <a:t> by 2030.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2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B0BF76-082B-FC3E-6C98-88C608EA41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489" b="2"/>
          <a:stretch>
            <a:fillRect/>
          </a:stretch>
        </p:blipFill>
        <p:spPr>
          <a:xfrm>
            <a:off x="5956150" y="1517375"/>
            <a:ext cx="5257802" cy="3823249"/>
          </a:xfrm>
          <a:prstGeom prst="rect">
            <a:avLst/>
          </a:prstGeom>
          <a:noFill/>
          <a:ln w="76200">
            <a:noFill/>
          </a:ln>
          <a:effectLst/>
        </p:spPr>
      </p:pic>
      <p:sp>
        <p:nvSpPr>
          <p:cNvPr id="2" name="Slide Number Placeholder 5" hidden="1">
            <a:extLst>
              <a:ext uri="{FF2B5EF4-FFF2-40B4-BE49-F238E27FC236}">
                <a16:creationId xmlns:a16="http://schemas.microsoft.com/office/drawing/2014/main" id="{B69F333A-C95A-012A-6003-3EED9DE48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>
              <a:spcAft>
                <a:spcPts val="600"/>
              </a:spcAft>
            </a:pPr>
            <a:fld id="{768364BB-9B21-4D29-A19C-C6410F652861}" type="slidenum">
              <a:rPr lang="en-IE" smtClean="0"/>
              <a:pPr algn="l">
                <a:spcAft>
                  <a:spcPts val="600"/>
                </a:spcAft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645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A493-EF57-5BF8-C393-77BBE8E00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070B-C1AA-4E71-4704-050137D1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	</a:t>
            </a:r>
            <a:r>
              <a:rPr lang="fr-BE" b="1" dirty="0" err="1"/>
              <a:t>Smooth</a:t>
            </a:r>
            <a:r>
              <a:rPr lang="fr-BE" b="1" dirty="0"/>
              <a:t> Start</a:t>
            </a:r>
            <a:endParaRPr lang="en-IE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73A6-72ED-9D30-9A9E-E5032B5C8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5</a:t>
            </a:fld>
            <a:endParaRPr lang="en-IE" dirty="0"/>
          </a:p>
        </p:txBody>
      </p:sp>
      <p:pic>
        <p:nvPicPr>
          <p:cNvPr id="4" name="Graphic 3" descr="Badge 3 with solid fill">
            <a:extLst>
              <a:ext uri="{FF2B5EF4-FFF2-40B4-BE49-F238E27FC236}">
                <a16:creationId xmlns:a16="http://schemas.microsoft.com/office/drawing/2014/main" id="{CF50139D-2083-EE50-1225-8B74D567A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230" y="303652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8C522A7-411C-826E-66A2-1107D92EA13A}"/>
              </a:ext>
            </a:extLst>
          </p:cNvPr>
          <p:cNvGrpSpPr/>
          <p:nvPr/>
        </p:nvGrpSpPr>
        <p:grpSpPr>
          <a:xfrm>
            <a:off x="4524375" y="2238236"/>
            <a:ext cx="3143250" cy="3068503"/>
            <a:chOff x="4486275" y="2370272"/>
            <a:chExt cx="3143250" cy="3068503"/>
          </a:xfrm>
        </p:grpSpPr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id="{D6746EDA-58CD-F43E-CEE4-8A43635BA4F5}"/>
                </a:ext>
              </a:extLst>
            </p:cNvPr>
            <p:cNvSpPr/>
            <p:nvPr/>
          </p:nvSpPr>
          <p:spPr>
            <a:xfrm>
              <a:off x="4486275" y="2371724"/>
              <a:ext cx="3143250" cy="3067051"/>
            </a:xfrm>
            <a:prstGeom prst="donut">
              <a:avLst>
                <a:gd name="adj" fmla="val 3569"/>
              </a:avLst>
            </a:prstGeom>
            <a:gradFill>
              <a:gsLst>
                <a:gs pos="42000">
                  <a:schemeClr val="tx2"/>
                </a:gs>
                <a:gs pos="97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ED346E-A0B9-417F-BBF1-5C0491859D98}"/>
                </a:ext>
              </a:extLst>
            </p:cNvPr>
            <p:cNvSpPr/>
            <p:nvPr/>
          </p:nvSpPr>
          <p:spPr>
            <a:xfrm rot="8095067">
              <a:off x="4460981" y="4639871"/>
              <a:ext cx="980772" cy="56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A3DFE0E1-640C-2572-F93E-B789B117A542}"/>
                </a:ext>
              </a:extLst>
            </p:cNvPr>
            <p:cNvSpPr/>
            <p:nvPr/>
          </p:nvSpPr>
          <p:spPr>
            <a:xfrm>
              <a:off x="5087520" y="2961495"/>
              <a:ext cx="1905802" cy="1838425"/>
            </a:xfrm>
            <a:prstGeom prst="flowChartConnector">
              <a:avLst/>
            </a:prstGeom>
            <a:gradFill>
              <a:gsLst>
                <a:gs pos="42000">
                  <a:srgbClr val="003399"/>
                </a:gs>
                <a:gs pos="97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400" b="1">
                  <a:solidFill>
                    <a:srgbClr val="FFFFFF"/>
                  </a:solidFill>
                </a:rPr>
                <a:t>ETS2</a:t>
              </a:r>
              <a:endParaRPr lang="en-GB" sz="2400" b="1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9545DA-B7EA-E458-FC4A-EA51D2C0FC34}"/>
                </a:ext>
              </a:extLst>
            </p:cNvPr>
            <p:cNvSpPr/>
            <p:nvPr/>
          </p:nvSpPr>
          <p:spPr>
            <a:xfrm rot="2947913">
              <a:off x="4536010" y="2577845"/>
              <a:ext cx="980772" cy="56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DC05DC-ED26-39BF-18CB-CEE0F5DA8DD2}"/>
                </a:ext>
              </a:extLst>
            </p:cNvPr>
            <p:cNvSpPr/>
            <p:nvPr/>
          </p:nvSpPr>
          <p:spPr>
            <a:xfrm rot="8113393">
              <a:off x="6534188" y="2547198"/>
              <a:ext cx="980772" cy="56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1021EC-1E79-BE3F-A701-FD5AA4DBC269}"/>
                </a:ext>
              </a:extLst>
            </p:cNvPr>
            <p:cNvSpPr/>
            <p:nvPr/>
          </p:nvSpPr>
          <p:spPr>
            <a:xfrm rot="2810719">
              <a:off x="6592167" y="4628202"/>
              <a:ext cx="980772" cy="565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Off-page Connector 14">
              <a:extLst>
                <a:ext uri="{FF2B5EF4-FFF2-40B4-BE49-F238E27FC236}">
                  <a16:creationId xmlns:a16="http://schemas.microsoft.com/office/drawing/2014/main" id="{5E35E46B-B4BF-CA89-8F98-4672E607042F}"/>
                </a:ext>
              </a:extLst>
            </p:cNvPr>
            <p:cNvSpPr/>
            <p:nvPr/>
          </p:nvSpPr>
          <p:spPr>
            <a:xfrm rot="19085769">
              <a:off x="4839294" y="2523006"/>
              <a:ext cx="356135" cy="693019"/>
            </a:xfrm>
            <a:prstGeom prst="flowChartOffpageConnector">
              <a:avLst/>
            </a:prstGeom>
            <a:gradFill>
              <a:gsLst>
                <a:gs pos="42000">
                  <a:srgbClr val="003399"/>
                </a:gs>
                <a:gs pos="97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Off-page Connector 15">
              <a:extLst>
                <a:ext uri="{FF2B5EF4-FFF2-40B4-BE49-F238E27FC236}">
                  <a16:creationId xmlns:a16="http://schemas.microsoft.com/office/drawing/2014/main" id="{B82B298C-5DCD-F4A3-AA1F-FD129494C627}"/>
                </a:ext>
              </a:extLst>
            </p:cNvPr>
            <p:cNvSpPr/>
            <p:nvPr/>
          </p:nvSpPr>
          <p:spPr>
            <a:xfrm rot="8190866">
              <a:off x="6890848" y="4553780"/>
              <a:ext cx="356135" cy="693019"/>
            </a:xfrm>
            <a:prstGeom prst="flowChartOffpageConnector">
              <a:avLst/>
            </a:prstGeom>
            <a:gradFill>
              <a:gsLst>
                <a:gs pos="42000">
                  <a:srgbClr val="003399"/>
                </a:gs>
                <a:gs pos="97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C0240F51-A3EA-3527-2AC0-2B45FCB231E2}"/>
                </a:ext>
              </a:extLst>
            </p:cNvPr>
            <p:cNvSpPr/>
            <p:nvPr/>
          </p:nvSpPr>
          <p:spPr>
            <a:xfrm rot="2693565">
              <a:off x="6817202" y="2515561"/>
              <a:ext cx="356135" cy="693019"/>
            </a:xfrm>
            <a:prstGeom prst="flowChartOffpageConnector">
              <a:avLst/>
            </a:prstGeom>
            <a:gradFill>
              <a:gsLst>
                <a:gs pos="42000">
                  <a:srgbClr val="003399"/>
                </a:gs>
                <a:gs pos="97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lowchart: Off-page Connector 22">
              <a:extLst>
                <a:ext uri="{FF2B5EF4-FFF2-40B4-BE49-F238E27FC236}">
                  <a16:creationId xmlns:a16="http://schemas.microsoft.com/office/drawing/2014/main" id="{78736A97-D7D3-41DD-66E7-7255FB32AD06}"/>
                </a:ext>
              </a:extLst>
            </p:cNvPr>
            <p:cNvSpPr/>
            <p:nvPr/>
          </p:nvSpPr>
          <p:spPr>
            <a:xfrm rot="13482408">
              <a:off x="4808764" y="4532566"/>
              <a:ext cx="356135" cy="693019"/>
            </a:xfrm>
            <a:prstGeom prst="flowChartOffpageConnector">
              <a:avLst/>
            </a:prstGeom>
            <a:gradFill>
              <a:gsLst>
                <a:gs pos="42000">
                  <a:srgbClr val="003399"/>
                </a:gs>
                <a:gs pos="97000">
                  <a:srgbClr val="0066F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B04D4F4C-A0BE-1C31-A64C-DCE66CB97474}"/>
              </a:ext>
            </a:extLst>
          </p:cNvPr>
          <p:cNvSpPr/>
          <p:nvPr/>
        </p:nvSpPr>
        <p:spPr>
          <a:xfrm>
            <a:off x="1455953" y="1778070"/>
            <a:ext cx="3419060" cy="775253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 err="1">
                <a:solidFill>
                  <a:schemeClr val="tx2"/>
                </a:solidFill>
              </a:rPr>
              <a:t>NECPs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9BDEE2EE-0DB4-0C60-9858-7F714F139800}"/>
              </a:ext>
            </a:extLst>
          </p:cNvPr>
          <p:cNvSpPr/>
          <p:nvPr/>
        </p:nvSpPr>
        <p:spPr>
          <a:xfrm>
            <a:off x="7282692" y="1778071"/>
            <a:ext cx="3644347" cy="775253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chemeClr val="tx2"/>
                </a:solidFill>
              </a:rPr>
              <a:t>Price </a:t>
            </a:r>
            <a:r>
              <a:rPr lang="fr-BE" sz="3200" b="1" dirty="0" err="1">
                <a:solidFill>
                  <a:schemeClr val="tx2"/>
                </a:solidFill>
              </a:rPr>
              <a:t>safeguards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1426EA04-4F85-4CEE-A9AC-73B6F1B6A5B4}"/>
              </a:ext>
            </a:extLst>
          </p:cNvPr>
          <p:cNvSpPr/>
          <p:nvPr/>
        </p:nvSpPr>
        <p:spPr>
          <a:xfrm>
            <a:off x="1455953" y="4946268"/>
            <a:ext cx="3419060" cy="801756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chemeClr val="tx2"/>
                </a:solidFill>
              </a:rPr>
              <a:t>Revenue use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F071E56A-3C5A-1A47-6E77-9E658BC8B665}"/>
              </a:ext>
            </a:extLst>
          </p:cNvPr>
          <p:cNvSpPr/>
          <p:nvPr/>
        </p:nvSpPr>
        <p:spPr>
          <a:xfrm>
            <a:off x="7282692" y="4917570"/>
            <a:ext cx="3419060" cy="801756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solidFill>
                  <a:schemeClr val="tx2"/>
                </a:solidFill>
              </a:rPr>
              <a:t>2023 on </a:t>
            </a:r>
            <a:r>
              <a:rPr lang="fr-BE" sz="3200" b="1" dirty="0" err="1">
                <a:solidFill>
                  <a:schemeClr val="tx2"/>
                </a:solidFill>
              </a:rPr>
              <a:t>track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1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37098-7F4E-E3F7-D227-65BCCD72D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9B11-3A8E-A2F4-1C46-11BCE3E1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	</a:t>
            </a:r>
            <a:r>
              <a:rPr lang="fr-BE" b="1" dirty="0"/>
              <a:t>Policy Mix</a:t>
            </a:r>
            <a:endParaRPr lang="en-IE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0C73-918E-1BA4-3A1A-E4214032C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6</a:t>
            </a:fld>
            <a:endParaRPr lang="en-IE" dirty="0"/>
          </a:p>
        </p:txBody>
      </p:sp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C14A5291-EE9A-2E4E-54D7-5EA1237F5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16378"/>
            <a:ext cx="914400" cy="91440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A06799-D159-F878-52D2-3022FB026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715" y="3400183"/>
            <a:ext cx="3046787" cy="1957793"/>
          </a:xfr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lIns="144000" tIns="144000" rIns="144000" bIns="144000" rtlCol="0" anchor="t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IE" sz="2000" b="1" dirty="0">
                <a:solidFill>
                  <a:schemeClr val="bg1"/>
                </a:solidFill>
              </a:rPr>
              <a:t>Pricing </a:t>
            </a:r>
            <a:endParaRPr lang="en-IE" b="1" dirty="0">
              <a:solidFill>
                <a:schemeClr val="bg1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IE" sz="2000" dirty="0">
                <a:solidFill>
                  <a:schemeClr val="bg2"/>
                </a:solidFill>
              </a:rPr>
              <a:t>carbon pricing, energy taxation, fiscality, …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42A981B-8075-D4F4-38E6-BA282B596EDC}"/>
              </a:ext>
            </a:extLst>
          </p:cNvPr>
          <p:cNvSpPr txBox="1">
            <a:spLocks/>
          </p:cNvSpPr>
          <p:nvPr/>
        </p:nvSpPr>
        <p:spPr>
          <a:xfrm>
            <a:off x="4569663" y="3400182"/>
            <a:ext cx="3048113" cy="1955825"/>
          </a:xfrm>
          <a:prstGeom prst="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lIns="144000" tIns="144000" rIns="14400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IE" sz="2000" b="1" dirty="0">
                <a:solidFill>
                  <a:schemeClr val="bg1"/>
                </a:solidFill>
              </a:rPr>
              <a:t>Updated EU Targets  </a:t>
            </a:r>
            <a:endParaRPr lang="en-IE" sz="2000" b="1" dirty="0">
              <a:solidFill>
                <a:schemeClr val="bg2"/>
              </a:solidFill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IE" sz="2000" dirty="0">
                <a:solidFill>
                  <a:schemeClr val="bg2"/>
                </a:solidFill>
              </a:rPr>
              <a:t>renewables, energy efficiency, buildings, climate, …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IE" sz="1800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5359622-448E-AA52-1B0E-A43DE6CE7E63}"/>
              </a:ext>
            </a:extLst>
          </p:cNvPr>
          <p:cNvSpPr txBox="1">
            <a:spLocks/>
          </p:cNvSpPr>
          <p:nvPr/>
        </p:nvSpPr>
        <p:spPr>
          <a:xfrm>
            <a:off x="7758828" y="3400182"/>
            <a:ext cx="3048113" cy="1957794"/>
          </a:xfrm>
          <a:prstGeom prst="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lIns="144000" tIns="144000" rIns="144000" bIns="1440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IE" sz="2000" b="1" dirty="0">
                <a:solidFill>
                  <a:schemeClr val="bg1"/>
                </a:solidFill>
              </a:rPr>
              <a:t>Standards &amp; Measures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IE" sz="2000" dirty="0">
                <a:solidFill>
                  <a:schemeClr val="bg2"/>
                </a:solidFill>
              </a:rPr>
              <a:t>Stricter CO2 standards, alternative fuels infra, national policies, …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IE" sz="2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639C77-4DB7-2536-D468-CE39F4532E31}"/>
              </a:ext>
            </a:extLst>
          </p:cNvPr>
          <p:cNvSpPr/>
          <p:nvPr/>
        </p:nvSpPr>
        <p:spPr>
          <a:xfrm rot="10800000">
            <a:off x="1079430" y="2156296"/>
            <a:ext cx="10028581" cy="1105739"/>
          </a:xfrm>
          <a:prstGeom prst="roundRect">
            <a:avLst/>
          </a:prstGeom>
          <a:solidFill>
            <a:srgbClr val="00339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B9F84F-09B1-1D5E-AEB6-A1CE69D71BA8}"/>
              </a:ext>
            </a:extLst>
          </p:cNvPr>
          <p:cNvSpPr txBox="1">
            <a:spLocks/>
          </p:cNvSpPr>
          <p:nvPr/>
        </p:nvSpPr>
        <p:spPr>
          <a:xfrm>
            <a:off x="1234316" y="2154871"/>
            <a:ext cx="9572625" cy="1352545"/>
          </a:xfrm>
          <a:prstGeom prst="rect">
            <a:avLst/>
          </a:prstGeom>
          <a:noFill/>
        </p:spPr>
        <p:txBody>
          <a:bodyPr vert="horz" lIns="144000" tIns="144000" rIns="144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b="1" dirty="0"/>
              <a:t>Support measures</a:t>
            </a:r>
          </a:p>
          <a:p>
            <a:pPr algn="ctr"/>
            <a:r>
              <a:rPr lang="en-IE" sz="1800" dirty="0">
                <a:solidFill>
                  <a:schemeClr val="bg2"/>
                </a:solidFill>
              </a:rPr>
              <a:t>Social Climate Fund, national ETS2 revenues, Modernisation Fund, Cohesion Funds, RRF, InvestEU, …</a:t>
            </a:r>
            <a:endParaRPr lang="en-IE" sz="18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0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B67D99F1-23F2-367F-37D6-9436CE11A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2528"/>
            <a:ext cx="5096325" cy="3638549"/>
          </a:xfrm>
        </p:spPr>
        <p:txBody>
          <a:bodyPr vert="horz" lIns="144000" tIns="144000" rIns="144000" bIns="144000" rtlCol="0" anchor="t">
            <a:normAutofit/>
          </a:bodyPr>
          <a:lstStyle/>
          <a:p>
            <a:endParaRPr lang="en-US" sz="1700" kern="1200" dirty="0">
              <a:solidFill>
                <a:schemeClr val="bg2"/>
              </a:solidFill>
              <a:latin typeface="+mn-lt"/>
              <a:cs typeface="Arial"/>
            </a:endParaRPr>
          </a:p>
          <a:p>
            <a:pPr marL="342900" indent="-342900" algn="just">
              <a:buChar char="•"/>
            </a:pPr>
            <a:r>
              <a:rPr lang="en-US" dirty="0">
                <a:solidFill>
                  <a:schemeClr val="bg2"/>
                </a:solidFill>
              </a:rPr>
              <a:t>Electricity more than twice as expensive as gas for households in most EU countries</a:t>
            </a:r>
            <a:endParaRPr lang="en-US" dirty="0">
              <a:solidFill>
                <a:schemeClr val="bg2"/>
              </a:solidFill>
              <a:cs typeface="Arial"/>
            </a:endParaRPr>
          </a:p>
          <a:p>
            <a:pPr algn="just"/>
            <a:endParaRPr lang="en-US" dirty="0">
              <a:solidFill>
                <a:schemeClr val="bg2"/>
              </a:solidFill>
              <a:cs typeface="Arial"/>
            </a:endParaRPr>
          </a:p>
          <a:p>
            <a:pPr marL="342900" indent="-342900" algn="just">
              <a:buChar char="•"/>
            </a:pPr>
            <a:r>
              <a:rPr lang="en-US" dirty="0">
                <a:solidFill>
                  <a:schemeClr val="bg2"/>
                </a:solidFill>
              </a:rPr>
              <a:t>High </a:t>
            </a:r>
            <a:r>
              <a:rPr lang="en-US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electricity taxation and high fossil fuel subsidy levels </a:t>
            </a:r>
            <a:r>
              <a:rPr lang="en-US" kern="1200" err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disincentivise</a:t>
            </a:r>
            <a:r>
              <a:rPr lang="en-US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shift to electrification </a:t>
            </a:r>
            <a:endParaRPr lang="en-US" kern="1200" dirty="0">
              <a:solidFill>
                <a:schemeClr val="bg2"/>
              </a:solidFill>
              <a:latin typeface="+mn-lt"/>
              <a:cs typeface="Arial"/>
            </a:endParaRPr>
          </a:p>
          <a:p>
            <a:pPr algn="just"/>
            <a:endParaRPr lang="en-US" dirty="0">
              <a:solidFill>
                <a:schemeClr val="bg2"/>
              </a:solidFill>
              <a:cs typeface="Arial"/>
            </a:endParaRPr>
          </a:p>
          <a:p>
            <a:pPr marL="342900" indent="-342900" algn="just">
              <a:buChar char="•"/>
            </a:pPr>
            <a:r>
              <a:rPr lang="en-US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National action is key </a:t>
            </a:r>
            <a:endParaRPr lang="en-US" kern="120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pic>
        <p:nvPicPr>
          <p:cNvPr id="4" name="Content Placeholder 3" descr="A map of europe with different colored countries/regions&#10;&#10;AI-generated content may be incorrect.">
            <a:extLst>
              <a:ext uri="{FF2B5EF4-FFF2-40B4-BE49-F238E27FC236}">
                <a16:creationId xmlns:a16="http://schemas.microsoft.com/office/drawing/2014/main" id="{856CDBB2-4049-E16B-C78A-AC5D86DA07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r="7515" b="-2"/>
          <a:stretch>
            <a:fillRect/>
          </a:stretch>
        </p:blipFill>
        <p:spPr>
          <a:xfrm>
            <a:off x="6350002" y="1825625"/>
            <a:ext cx="5003800" cy="363855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1A3E6-D8C2-3562-3B14-03861D634059}"/>
              </a:ext>
            </a:extLst>
          </p:cNvPr>
          <p:cNvSpPr txBox="1"/>
          <p:nvPr/>
        </p:nvSpPr>
        <p:spPr>
          <a:xfrm>
            <a:off x="6275294" y="5558118"/>
            <a:ext cx="60960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i="1" dirty="0"/>
              <a:t>Household electricity-to-gas price ratio. Data from Eurostat (2024), visual by EHPA (2024)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9CA8EB-DDBB-A7A7-780F-8A48D1D8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3402"/>
            <a:ext cx="10515600" cy="816904"/>
          </a:xfrm>
        </p:spPr>
        <p:txBody>
          <a:bodyPr/>
          <a:lstStyle/>
          <a:p>
            <a:r>
              <a:rPr lang="fr-BE" dirty="0"/>
              <a:t>	</a:t>
            </a:r>
            <a:r>
              <a:rPr lang="fr-BE" b="1" dirty="0"/>
              <a:t>Policy Mix  </a:t>
            </a:r>
            <a:r>
              <a:rPr lang="fr-BE" b="1"/>
              <a:t> </a:t>
            </a:r>
            <a:r>
              <a:rPr lang="fr-BE" b="1" dirty="0"/>
              <a:t>Fiscality</a:t>
            </a:r>
            <a:endParaRPr lang="en-IE" b="1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6025894-821E-FB34-B620-284FFD2BC495}"/>
              </a:ext>
            </a:extLst>
          </p:cNvPr>
          <p:cNvSpPr/>
          <p:nvPr/>
        </p:nvSpPr>
        <p:spPr>
          <a:xfrm>
            <a:off x="4762499" y="674594"/>
            <a:ext cx="582705" cy="17929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9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2296-D33A-9EDC-651A-F3EBBD06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/>
              <a:t>Revenue Use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9B2D2-5ABA-8F45-EC6E-470B9AA721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199" y="2674742"/>
            <a:ext cx="5019674" cy="535660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Social </a:t>
            </a:r>
            <a:r>
              <a:rPr lang="fr-BE" dirty="0" err="1"/>
              <a:t>Climate</a:t>
            </a:r>
            <a:r>
              <a:rPr lang="fr-BE" dirty="0"/>
              <a:t> </a:t>
            </a:r>
            <a:r>
              <a:rPr lang="fr-BE" dirty="0" err="1"/>
              <a:t>Fund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9830-6A30-D9FA-A8CA-9FDCF587B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3210401"/>
            <a:ext cx="5019675" cy="25360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EUR </a:t>
            </a:r>
            <a:r>
              <a:rPr lang="en-US" b="1" dirty="0">
                <a:solidFill>
                  <a:schemeClr val="tx2"/>
                </a:solidFill>
              </a:rPr>
              <a:t>86,7 billion </a:t>
            </a:r>
            <a:r>
              <a:rPr lang="en-US" dirty="0">
                <a:solidFill>
                  <a:schemeClr val="tx2"/>
                </a:solidFill>
              </a:rPr>
              <a:t>(2026-2032)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Inclusive investments to decarbonise housing and road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As early as mid-2024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For vulnerable groups, in or at risk of energy or transport 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Redistributive between and within Member States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C8475-D44D-27F3-273C-34A32294190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334125" y="2674741"/>
            <a:ext cx="5019674" cy="535659"/>
          </a:xfrm>
        </p:spPr>
        <p:txBody>
          <a:bodyPr>
            <a:normAutofit/>
          </a:bodyPr>
          <a:lstStyle/>
          <a:p>
            <a:pPr algn="ctr"/>
            <a:r>
              <a:rPr lang="fr-BE" dirty="0"/>
              <a:t>National ETS2 Revenues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D61E42-B315-85FF-1CF2-5DFEDCB8D00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6" y="3210401"/>
            <a:ext cx="5019675" cy="25360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At least EUR </a:t>
            </a:r>
            <a:r>
              <a:rPr lang="en-US" b="1" dirty="0">
                <a:solidFill>
                  <a:schemeClr val="tx2"/>
                </a:solidFill>
              </a:rPr>
              <a:t>270 billion </a:t>
            </a:r>
            <a:r>
              <a:rPr lang="en-US" dirty="0">
                <a:solidFill>
                  <a:schemeClr val="tx2"/>
                </a:solidFill>
              </a:rPr>
              <a:t>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All revenues to be spent on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Prioritizing middle- and lower-income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Annual 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Guidance on </a:t>
            </a:r>
            <a:r>
              <a:rPr lang="fr-BE" dirty="0">
                <a:solidFill>
                  <a:schemeClr val="tx2"/>
                </a:solidFill>
              </a:rPr>
              <a:t>succesfully </a:t>
            </a:r>
            <a:r>
              <a:rPr lang="fr-BE" dirty="0" err="1">
                <a:solidFill>
                  <a:schemeClr val="tx2"/>
                </a:solidFill>
              </a:rPr>
              <a:t>tested</a:t>
            </a:r>
            <a:r>
              <a:rPr lang="fr-BE" dirty="0">
                <a:solidFill>
                  <a:schemeClr val="tx2"/>
                </a:solidFill>
              </a:rPr>
              <a:t> and </a:t>
            </a:r>
            <a:r>
              <a:rPr lang="fr-BE" dirty="0" err="1">
                <a:solidFill>
                  <a:schemeClr val="tx2"/>
                </a:solidFill>
              </a:rPr>
              <a:t>tried</a:t>
            </a:r>
            <a:r>
              <a:rPr lang="fr-BE" dirty="0">
                <a:solidFill>
                  <a:schemeClr val="tx2"/>
                </a:solidFill>
              </a:rPr>
              <a:t> best practices</a:t>
            </a:r>
            <a:endParaRPr lang="en-IE" dirty="0">
              <a:solidFill>
                <a:schemeClr val="tx2"/>
              </a:solidFill>
            </a:endParaRPr>
          </a:p>
          <a:p>
            <a:endParaRPr lang="en-I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A3894D-09CE-F4EA-E07F-43E207E3C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8</a:t>
            </a:fld>
            <a:endParaRPr lang="en-IE" dirty="0"/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742B361C-5952-18CB-2626-088C81A0D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0839" y="1949712"/>
            <a:ext cx="914400" cy="9144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A532948D-B8FB-65B3-142D-325A2F497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762" y="191677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3EB08-EA28-4E19-E38E-A3DC5A02DF0F}"/>
              </a:ext>
            </a:extLst>
          </p:cNvPr>
          <p:cNvSpPr txBox="1"/>
          <p:nvPr/>
        </p:nvSpPr>
        <p:spPr>
          <a:xfrm>
            <a:off x="1314226" y="1323853"/>
            <a:ext cx="956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1600" b="1" kern="1200" dirty="0">
                <a:solidFill>
                  <a:schemeClr val="tx2"/>
                </a:solidFill>
              </a:rPr>
              <a:t>20% highest income households responsible for 1/3 of emissions</a:t>
            </a:r>
          </a:p>
          <a:p>
            <a:pPr lvl="0" algn="ctr">
              <a:buClrTx/>
              <a:defRPr/>
            </a:pPr>
            <a:r>
              <a:rPr lang="en-US" sz="1600" kern="1200" dirty="0">
                <a:solidFill>
                  <a:schemeClr val="tx2"/>
                </a:solidFill>
              </a:rPr>
              <a:t>20% lowest income households responsible for less than 1/10 of emissions </a:t>
            </a:r>
            <a:endParaRPr lang="en-US" sz="1600" kern="12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11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73D3-8CE9-0544-2FBE-81845DBC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	Social </a:t>
            </a:r>
            <a:r>
              <a:rPr lang="fr-BE" b="1" dirty="0" err="1"/>
              <a:t>Climate</a:t>
            </a:r>
            <a:r>
              <a:rPr lang="fr-BE" b="1" dirty="0"/>
              <a:t> </a:t>
            </a:r>
            <a:r>
              <a:rPr lang="fr-BE" b="1" dirty="0" err="1"/>
              <a:t>Fund</a:t>
            </a:r>
            <a:endParaRPr lang="en-IE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CB0C7-9CD1-89E8-91FF-EB911926BA8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54883" y="1989054"/>
            <a:ext cx="3055070" cy="3299381"/>
          </a:xfrm>
        </p:spPr>
        <p:txBody>
          <a:bodyPr/>
          <a:lstStyle/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Finance zero- &amp; low-emission mobility &amp; transport, including public transport</a:t>
            </a:r>
          </a:p>
          <a:p>
            <a:endParaRPr lang="en-I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3A77B6-09FB-69FA-4C71-EAC9854CC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9</a:t>
            </a:fld>
            <a:endParaRPr lang="en-IE" dirty="0"/>
          </a:p>
        </p:txBody>
      </p:sp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8E7EDD60-60FD-E6AD-A255-1688740B1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388" y="316378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9D40DB-DC5A-9DF2-D1F1-0FE5D17A9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085" y="1831710"/>
            <a:ext cx="1664352" cy="1603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B3182-2271-B7C9-27C2-9043E0C72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824" y="1846157"/>
            <a:ext cx="1664352" cy="1597290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FAABCEB-AAB7-1CB9-C763-7F19AF8F577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7"/>
          <a:stretch>
            <a:fillRect/>
          </a:stretch>
        </p:blipFill>
        <p:spPr>
          <a:xfrm>
            <a:off x="9053563" y="1817263"/>
            <a:ext cx="1664352" cy="1626184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CE2E47-3C0F-E6B0-3511-3839FC2D33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Investments in energy efficiency, renewable energy, clean heating &amp; cooling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BDA0849-F804-744B-D35B-2F6C16DA74E6}"/>
              </a:ext>
            </a:extLst>
          </p:cNvPr>
          <p:cNvSpPr txBox="1">
            <a:spLocks/>
          </p:cNvSpPr>
          <p:nvPr/>
        </p:nvSpPr>
        <p:spPr>
          <a:xfrm>
            <a:off x="8471567" y="1989055"/>
            <a:ext cx="2882234" cy="3299381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Optional: limited, targeted &amp; temporary direct income support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9008453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09186C-0342-4721-A039-E98056D78AD5}"/>
</file>

<file path=customXml/itemProps2.xml><?xml version="1.0" encoding="utf-8"?>
<ds:datastoreItem xmlns:ds="http://schemas.openxmlformats.org/officeDocument/2006/customXml" ds:itemID="{537B6F83-6DDD-48D8-857B-BE72EE2D0B99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e1a78ac4-7176-4dde-ad25-36245d50a152"/>
    <ds:schemaRef ds:uri="e454a234-126e-4e9d-9424-56879817f6db"/>
    <ds:schemaRef ds:uri="http://schemas.microsoft.com/sharepoint/v3/fields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</TotalTime>
  <Words>651</Words>
  <Application>Microsoft Office PowerPoint</Application>
  <PresentationFormat>Widescreen</PresentationFormat>
  <Paragraphs>102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Wingdings</vt:lpstr>
      <vt:lpstr>Symbol</vt:lpstr>
      <vt:lpstr>Arial</vt:lpstr>
      <vt:lpstr>colour palette new PPT</vt:lpstr>
      <vt:lpstr>EU ETS2</vt:lpstr>
      <vt:lpstr>Why ETS2</vt:lpstr>
      <vt:lpstr> Decarbonisation by EU policies</vt:lpstr>
      <vt:lpstr>Design</vt:lpstr>
      <vt:lpstr> Smooth Start</vt:lpstr>
      <vt:lpstr> Policy Mix</vt:lpstr>
      <vt:lpstr> Policy Mix   Fiscality</vt:lpstr>
      <vt:lpstr>Revenue Use</vt:lpstr>
      <vt:lpstr> Social Climate Fund</vt:lpstr>
      <vt:lpstr> Other supporting instruments</vt:lpstr>
      <vt:lpstr>Thank you</vt:lpstr>
    </vt:vector>
  </TitlesOfParts>
  <Company>European Commission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CAPPELLE Lawrence (CLIMA)</dc:creator>
  <cp:lastModifiedBy>QUINN Mette Koefoed (CLIMA)</cp:lastModifiedBy>
  <cp:revision>81</cp:revision>
  <dcterms:created xsi:type="dcterms:W3CDTF">2025-09-29T14:24:40Z</dcterms:created>
  <dcterms:modified xsi:type="dcterms:W3CDTF">2025-10-16T19:26:27Z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