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  <p:sldMasterId id="2147483672" r:id="rId5"/>
  </p:sldMasterIdLst>
  <p:notesMasterIdLst>
    <p:notesMasterId r:id="rId20"/>
  </p:notesMasterIdLst>
  <p:sldIdLst>
    <p:sldId id="256" r:id="rId6"/>
    <p:sldId id="257" r:id="rId7"/>
    <p:sldId id="258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5143500" type="screen16x9"/>
  <p:notesSz cx="6858000" cy="9144000"/>
  <p:embeddedFontLs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Black" panose="020F0502020204030204" pitchFamily="2" charset="0"/>
      <p:bold r:id="rId29"/>
      <p:boldItalic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49">
          <p15:clr>
            <a:srgbClr val="747775"/>
          </p15:clr>
        </p15:guide>
        <p15:guide id="2" pos="5511">
          <p15:clr>
            <a:srgbClr val="747775"/>
          </p15:clr>
        </p15:guide>
        <p15:guide id="3" orient="horz" pos="249">
          <p15:clr>
            <a:srgbClr val="747775"/>
          </p15:clr>
        </p15:guide>
        <p15:guide id="4" orient="horz" pos="2880">
          <p15:clr>
            <a:srgbClr val="747775"/>
          </p15:clr>
        </p15:guide>
        <p15:guide id="5" pos="2880">
          <p15:clr>
            <a:srgbClr val="747775"/>
          </p15:clr>
        </p15:guide>
        <p15:guide id="6" pos="3240">
          <p15:clr>
            <a:srgbClr val="747775"/>
          </p15:clr>
        </p15:guide>
        <p15:guide id="7" orient="horz" pos="117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412" y="300"/>
      </p:cViewPr>
      <p:guideLst>
        <p:guide pos="249"/>
        <p:guide pos="5511"/>
        <p:guide orient="horz" pos="249"/>
        <p:guide orient="horz" pos="2880"/>
        <p:guide pos="2880"/>
        <p:guide pos="3240"/>
        <p:guide orient="horz" pos="1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b318a3ef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35b318a3ef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8c7a79902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38c7a79902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8c7a79902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8c7a79902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8c7a79902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38c7a79902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8c7a79902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38c7a79902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1060f6f6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e1060f6f6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b318a3eff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5b318a3eff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b318a3eff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35b318a3eff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b318a3eff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5b318a3eff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b318a3eff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5b318a3eff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861c26d1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3861c26d1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8c7a7990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38c7a7990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8c7a79902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38c7a79902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c7a79902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38c7a79902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  2">
  <p:cSld name="TITLE_AND_BODY_1_3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6180300" y="144075"/>
            <a:ext cx="2841000" cy="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227153" y="283486"/>
            <a:ext cx="510546" cy="459178"/>
            <a:chOff x="515873" y="2377674"/>
            <a:chExt cx="725105" cy="721070"/>
          </a:xfrm>
        </p:grpSpPr>
        <p:grpSp>
          <p:nvGrpSpPr>
            <p:cNvPr id="53" name="Google Shape;53;p13"/>
            <p:cNvGrpSpPr/>
            <p:nvPr/>
          </p:nvGrpSpPr>
          <p:grpSpPr>
            <a:xfrm rot="5400000">
              <a:off x="276626" y="2623722"/>
              <a:ext cx="714270" cy="235775"/>
              <a:chOff x="5845800" y="-1041575"/>
              <a:chExt cx="3198700" cy="513000"/>
            </a:xfrm>
          </p:grpSpPr>
          <p:sp>
            <p:nvSpPr>
              <p:cNvPr id="54" name="Google Shape;54;p13"/>
              <p:cNvSpPr/>
              <p:nvPr/>
            </p:nvSpPr>
            <p:spPr>
              <a:xfrm>
                <a:off x="6021700" y="-1041575"/>
                <a:ext cx="2781000" cy="513000"/>
              </a:xfrm>
              <a:prstGeom prst="roundRect">
                <a:avLst>
                  <a:gd name="adj" fmla="val 16667"/>
                </a:avLst>
              </a:prstGeom>
              <a:solidFill>
                <a:srgbClr val="00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3"/>
              <p:cNvSpPr/>
              <p:nvPr/>
            </p:nvSpPr>
            <p:spPr>
              <a:xfrm>
                <a:off x="5845800" y="-1041575"/>
                <a:ext cx="548400" cy="513000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3"/>
              <p:cNvSpPr/>
              <p:nvPr/>
            </p:nvSpPr>
            <p:spPr>
              <a:xfrm>
                <a:off x="8496100" y="-1041575"/>
                <a:ext cx="548400" cy="513000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13"/>
            <p:cNvGrpSpPr/>
            <p:nvPr/>
          </p:nvGrpSpPr>
          <p:grpSpPr>
            <a:xfrm>
              <a:off x="516153" y="2377674"/>
              <a:ext cx="724825" cy="235775"/>
              <a:chOff x="5845800" y="-1041575"/>
              <a:chExt cx="3198700" cy="513000"/>
            </a:xfrm>
          </p:grpSpPr>
          <p:sp>
            <p:nvSpPr>
              <p:cNvPr id="58" name="Google Shape;58;p13"/>
              <p:cNvSpPr/>
              <p:nvPr/>
            </p:nvSpPr>
            <p:spPr>
              <a:xfrm>
                <a:off x="6021700" y="-1041575"/>
                <a:ext cx="2781000" cy="513000"/>
              </a:xfrm>
              <a:prstGeom prst="roundRect">
                <a:avLst>
                  <a:gd name="adj" fmla="val 16667"/>
                </a:avLst>
              </a:prstGeom>
              <a:solidFill>
                <a:srgbClr val="00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>
                <a:off x="5845800" y="-1041575"/>
                <a:ext cx="548400" cy="513000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>
                <a:off x="8496100" y="-1041575"/>
                <a:ext cx="548400" cy="513000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 r="75475"/>
          <a:stretch/>
        </p:blipFill>
        <p:spPr>
          <a:xfrm>
            <a:off x="8544227" y="204700"/>
            <a:ext cx="193824" cy="15751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706725" y="144075"/>
            <a:ext cx="18375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Lato"/>
              <a:buNone/>
              <a:defRPr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2"/>
          </p:nvPr>
        </p:nvSpPr>
        <p:spPr>
          <a:xfrm>
            <a:off x="311700" y="5610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b="1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b="1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b="1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b="1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b="1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b="1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b="1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b="1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grpSp>
        <p:nvGrpSpPr>
          <p:cNvPr id="64" name="Google Shape;64;p13"/>
          <p:cNvGrpSpPr/>
          <p:nvPr/>
        </p:nvGrpSpPr>
        <p:grpSpPr>
          <a:xfrm rot="10800000">
            <a:off x="8436951" y="4479012"/>
            <a:ext cx="510546" cy="459178"/>
            <a:chOff x="515873" y="2377674"/>
            <a:chExt cx="725105" cy="721070"/>
          </a:xfrm>
        </p:grpSpPr>
        <p:grpSp>
          <p:nvGrpSpPr>
            <p:cNvPr id="65" name="Google Shape;65;p13"/>
            <p:cNvGrpSpPr/>
            <p:nvPr/>
          </p:nvGrpSpPr>
          <p:grpSpPr>
            <a:xfrm rot="5400000">
              <a:off x="276626" y="2623722"/>
              <a:ext cx="714270" cy="235775"/>
              <a:chOff x="5845800" y="-1041575"/>
              <a:chExt cx="3198700" cy="513000"/>
            </a:xfrm>
          </p:grpSpPr>
          <p:sp>
            <p:nvSpPr>
              <p:cNvPr id="66" name="Google Shape;66;p13"/>
              <p:cNvSpPr/>
              <p:nvPr/>
            </p:nvSpPr>
            <p:spPr>
              <a:xfrm>
                <a:off x="6021700" y="-1041575"/>
                <a:ext cx="2781000" cy="513000"/>
              </a:xfrm>
              <a:prstGeom prst="roundRect">
                <a:avLst>
                  <a:gd name="adj" fmla="val 16667"/>
                </a:avLst>
              </a:prstGeom>
              <a:solidFill>
                <a:srgbClr val="00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>
                <a:off x="5845800" y="-1041575"/>
                <a:ext cx="548400" cy="513000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8496100" y="-1041575"/>
                <a:ext cx="548400" cy="513000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69;p13"/>
            <p:cNvGrpSpPr/>
            <p:nvPr/>
          </p:nvGrpSpPr>
          <p:grpSpPr>
            <a:xfrm>
              <a:off x="516153" y="2377674"/>
              <a:ext cx="724825" cy="235775"/>
              <a:chOff x="5845800" y="-1041575"/>
              <a:chExt cx="3198700" cy="513000"/>
            </a:xfrm>
          </p:grpSpPr>
          <p:sp>
            <p:nvSpPr>
              <p:cNvPr id="70" name="Google Shape;70;p13"/>
              <p:cNvSpPr/>
              <p:nvPr/>
            </p:nvSpPr>
            <p:spPr>
              <a:xfrm>
                <a:off x="6021700" y="-1041575"/>
                <a:ext cx="2781000" cy="513000"/>
              </a:xfrm>
              <a:prstGeom prst="roundRect">
                <a:avLst>
                  <a:gd name="adj" fmla="val 16667"/>
                </a:avLst>
              </a:prstGeom>
              <a:solidFill>
                <a:srgbClr val="00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5845800" y="-1041575"/>
                <a:ext cx="548400" cy="513000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8496100" y="-1041575"/>
                <a:ext cx="548400" cy="513000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A7B17"/>
          </p15:clr>
        </p15:guide>
        <p15:guide id="2" orient="horz" pos="170">
          <p15:clr>
            <a:srgbClr val="FA7B17"/>
          </p15:clr>
        </p15:guide>
        <p15:guide id="3" pos="5315">
          <p15:clr>
            <a:srgbClr val="FA7B17"/>
          </p15:clr>
        </p15:guide>
        <p15:guide id="4" pos="465">
          <p15:clr>
            <a:srgbClr val="FA7B17"/>
          </p15:clr>
        </p15:guide>
        <p15:guide id="5" orient="horz" pos="454">
          <p15:clr>
            <a:srgbClr val="FA7B17"/>
          </p15:clr>
        </p15:guide>
        <p15:guide id="6" orient="horz" pos="3012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CCD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/>
        </p:nvSpPr>
        <p:spPr>
          <a:xfrm>
            <a:off x="526050" y="1204975"/>
            <a:ext cx="8091900" cy="1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4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a people-centred ETS2 implementation </a:t>
            </a:r>
            <a:endParaRPr sz="60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26"/>
          <p:cNvPicPr preferRelativeResize="0"/>
          <p:nvPr/>
        </p:nvPicPr>
        <p:blipFill rotWithShape="1">
          <a:blip r:embed="rId3">
            <a:alphaModFix/>
          </a:blip>
          <a:srcRect t="20225" b="20219"/>
          <a:stretch/>
        </p:blipFill>
        <p:spPr>
          <a:xfrm>
            <a:off x="387735" y="4333001"/>
            <a:ext cx="1804624" cy="5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6"/>
          <p:cNvSpPr txBox="1"/>
          <p:nvPr/>
        </p:nvSpPr>
        <p:spPr>
          <a:xfrm>
            <a:off x="526060" y="3463127"/>
            <a:ext cx="3980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3951" y="0"/>
            <a:ext cx="307004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6"/>
          <p:cNvSpPr txBox="1"/>
          <p:nvPr/>
        </p:nvSpPr>
        <p:spPr>
          <a:xfrm>
            <a:off x="526060" y="2900277"/>
            <a:ext cx="3980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dirty="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Federico Terreni - Climate Policy Manager</a:t>
            </a:r>
            <a:endParaRPr sz="1500" b="1" dirty="0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dirty="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Transport &amp; Environment (T&amp;E)</a:t>
            </a:r>
            <a:endParaRPr sz="1500" b="1" dirty="0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dirty="0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IPM25 Copenhagen, 17/10/2025</a:t>
            </a:r>
            <a:endParaRPr sz="15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CCD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8"/>
          <p:cNvPicPr preferRelativeResize="0"/>
          <p:nvPr/>
        </p:nvPicPr>
        <p:blipFill rotWithShape="1">
          <a:blip r:embed="rId3">
            <a:alphaModFix amt="10000"/>
          </a:blip>
          <a:srcRect r="27071"/>
          <a:stretch/>
        </p:blipFill>
        <p:spPr>
          <a:xfrm>
            <a:off x="6905050" y="0"/>
            <a:ext cx="22389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8"/>
          <p:cNvSpPr txBox="1"/>
          <p:nvPr/>
        </p:nvSpPr>
        <p:spPr>
          <a:xfrm>
            <a:off x="275525" y="269350"/>
            <a:ext cx="77466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29" name="Google Shape;229;p38"/>
          <p:cNvSpPr txBox="1">
            <a:spLocks noGrp="1"/>
          </p:cNvSpPr>
          <p:nvPr>
            <p:ph type="sldNum" idx="12"/>
          </p:nvPr>
        </p:nvSpPr>
        <p:spPr>
          <a:xfrm>
            <a:off x="8" y="46952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30" name="Google Shape;230;p38"/>
          <p:cNvSpPr txBox="1"/>
          <p:nvPr/>
        </p:nvSpPr>
        <p:spPr>
          <a:xfrm>
            <a:off x="395300" y="623475"/>
            <a:ext cx="8018700" cy="4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Key takeaways:</a:t>
            </a:r>
            <a:endParaRPr sz="2000" b="1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success of the transition to sustainable mobility depends on </a:t>
            </a:r>
            <a:r>
              <a:rPr lang="en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providing support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European citizens, with </a:t>
            </a:r>
            <a:r>
              <a:rPr lang="en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focus on the most vulnerable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 measures are needed, including </a:t>
            </a:r>
            <a:r>
              <a:rPr lang="en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social leasing,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support for car-sharing, the development of active mobility modes, and </a:t>
            </a:r>
            <a:r>
              <a:rPr lang="en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strengthening public transport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Member States must </a:t>
            </a:r>
            <a:r>
              <a:rPr lang="en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anticipate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rise in fuel costs that will result from ETS2 already in 2025.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CCD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9"/>
          <p:cNvPicPr preferRelativeResize="0"/>
          <p:nvPr/>
        </p:nvPicPr>
        <p:blipFill rotWithShape="1">
          <a:blip r:embed="rId3">
            <a:alphaModFix amt="10000"/>
          </a:blip>
          <a:srcRect r="27071"/>
          <a:stretch/>
        </p:blipFill>
        <p:spPr>
          <a:xfrm>
            <a:off x="6905050" y="0"/>
            <a:ext cx="22389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9"/>
          <p:cNvSpPr txBox="1"/>
          <p:nvPr/>
        </p:nvSpPr>
        <p:spPr>
          <a:xfrm>
            <a:off x="342800" y="229625"/>
            <a:ext cx="86820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5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Quantifying available resources  </a:t>
            </a:r>
            <a:endParaRPr sz="35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37" name="Google Shape;237;p39"/>
          <p:cNvSpPr txBox="1">
            <a:spLocks noGrp="1"/>
          </p:cNvSpPr>
          <p:nvPr>
            <p:ph type="sldNum" idx="12"/>
          </p:nvPr>
        </p:nvSpPr>
        <p:spPr>
          <a:xfrm>
            <a:off x="8" y="46952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38" name="Google Shape;238;p39"/>
          <p:cNvSpPr txBox="1"/>
          <p:nvPr/>
        </p:nvSpPr>
        <p:spPr>
          <a:xfrm>
            <a:off x="5829025" y="821525"/>
            <a:ext cx="31347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Financial support: </a:t>
            </a: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Between 50% and 75% of the costs paid under ETS2 in each Member State.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Split between transport and buildings: </a:t>
            </a: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50% for road transport (close to its ETS2 emission share, 58%)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Split of transport measures:</a:t>
            </a: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⅓ for social leasing assumed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9" name="Google Shape;23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255" y="4660332"/>
            <a:ext cx="953616" cy="4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825" y="961337"/>
            <a:ext cx="4923624" cy="396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CCD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/>
        </p:nvSpPr>
        <p:spPr>
          <a:xfrm>
            <a:off x="351800" y="822359"/>
            <a:ext cx="7928100" cy="3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ETS2 revenues</a:t>
            </a:r>
            <a:r>
              <a:rPr lang="en" sz="1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could fund the leasing of </a:t>
            </a:r>
            <a:r>
              <a:rPr lang="en" sz="1900" b="1" dirty="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up to 3 million EVs by 2032</a:t>
            </a:r>
            <a:endParaRPr sz="1900" b="1" dirty="0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6" name="Google Shape;246;p40"/>
          <p:cNvPicPr preferRelativeResize="0"/>
          <p:nvPr/>
        </p:nvPicPr>
        <p:blipFill rotWithShape="1">
          <a:blip r:embed="rId3">
            <a:alphaModFix amt="10000"/>
          </a:blip>
          <a:srcRect r="27071"/>
          <a:stretch/>
        </p:blipFill>
        <p:spPr>
          <a:xfrm>
            <a:off x="6905050" y="0"/>
            <a:ext cx="22389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0"/>
          <p:cNvSpPr txBox="1"/>
          <p:nvPr/>
        </p:nvSpPr>
        <p:spPr>
          <a:xfrm>
            <a:off x="351800" y="242775"/>
            <a:ext cx="86820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5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The potential of social leasing </a:t>
            </a:r>
            <a:endParaRPr sz="35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48" name="Google Shape;248;p40"/>
          <p:cNvSpPr txBox="1">
            <a:spLocks noGrp="1"/>
          </p:cNvSpPr>
          <p:nvPr>
            <p:ph type="sldNum" idx="12"/>
          </p:nvPr>
        </p:nvSpPr>
        <p:spPr>
          <a:xfrm>
            <a:off x="8" y="46952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49" name="Google Shape;24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255" y="4660332"/>
            <a:ext cx="953616" cy="4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0"/>
          <p:cNvPicPr preferRelativeResize="0"/>
          <p:nvPr/>
        </p:nvPicPr>
        <p:blipFill rotWithShape="1">
          <a:blip r:embed="rId5">
            <a:alphaModFix/>
          </a:blip>
          <a:srcRect t="49" b="39"/>
          <a:stretch/>
        </p:blipFill>
        <p:spPr>
          <a:xfrm>
            <a:off x="2180521" y="1378397"/>
            <a:ext cx="4471951" cy="3554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CCD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1"/>
          <p:cNvPicPr preferRelativeResize="0"/>
          <p:nvPr/>
        </p:nvPicPr>
        <p:blipFill rotWithShape="1">
          <a:blip r:embed="rId3">
            <a:alphaModFix amt="10000"/>
          </a:blip>
          <a:srcRect r="27071"/>
          <a:stretch/>
        </p:blipFill>
        <p:spPr>
          <a:xfrm>
            <a:off x="6905050" y="0"/>
            <a:ext cx="22389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1"/>
          <p:cNvSpPr txBox="1"/>
          <p:nvPr/>
        </p:nvSpPr>
        <p:spPr>
          <a:xfrm>
            <a:off x="275600" y="395175"/>
            <a:ext cx="84732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Social leasing will create demand for EVs among a new market segment</a:t>
            </a:r>
            <a:endParaRPr sz="31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57" name="Google Shape;257;p41"/>
          <p:cNvSpPr txBox="1">
            <a:spLocks noGrp="1"/>
          </p:cNvSpPr>
          <p:nvPr>
            <p:ph type="sldNum" idx="12"/>
          </p:nvPr>
        </p:nvSpPr>
        <p:spPr>
          <a:xfrm>
            <a:off x="8" y="46952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58" name="Google Shape;258;p41"/>
          <p:cNvSpPr txBox="1"/>
          <p:nvPr/>
        </p:nvSpPr>
        <p:spPr>
          <a:xfrm>
            <a:off x="66325" y="1864475"/>
            <a:ext cx="4088700" cy="25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3-million social leasing schemes would lead to an 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 of up to 12% of the total EV fleet in 2032. 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new demand provides a high level of 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demand certainty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which allows the car industry to plan accordingly the volumes of </a:t>
            </a: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affordable Made-in-EU EVs.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9" name="Google Shape;25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255" y="4660332"/>
            <a:ext cx="953616" cy="4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7875" y="1409225"/>
            <a:ext cx="4457125" cy="36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CCD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/>
          <p:nvPr/>
        </p:nvSpPr>
        <p:spPr>
          <a:xfrm>
            <a:off x="275574" y="1489550"/>
            <a:ext cx="4932900" cy="9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50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Thank you</a:t>
            </a:r>
            <a:endParaRPr sz="5000" b="0" i="0" u="none" strike="noStrike" cap="none" dirty="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75" name="Google Shape;275;p43"/>
          <p:cNvSpPr txBox="1">
            <a:spLocks noGrp="1"/>
          </p:cNvSpPr>
          <p:nvPr>
            <p:ph type="sldNum" idx="12"/>
          </p:nvPr>
        </p:nvSpPr>
        <p:spPr>
          <a:xfrm>
            <a:off x="8" y="46952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14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6" name="Google Shape;27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1175" y="0"/>
            <a:ext cx="3872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255" y="4660332"/>
            <a:ext cx="953616" cy="4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3"/>
          <p:cNvSpPr txBox="1"/>
          <p:nvPr/>
        </p:nvSpPr>
        <p:spPr>
          <a:xfrm>
            <a:off x="437237" y="4733452"/>
            <a:ext cx="3980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7BAA8A-B73B-4059-9625-C9C861CD3963}"/>
              </a:ext>
            </a:extLst>
          </p:cNvPr>
          <p:cNvSpPr txBox="1"/>
          <p:nvPr/>
        </p:nvSpPr>
        <p:spPr>
          <a:xfrm>
            <a:off x="362779" y="2859397"/>
            <a:ext cx="4581938" cy="106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400" b="1" dirty="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Federico </a:t>
            </a:r>
            <a:r>
              <a:rPr lang="en-GB" sz="1400" b="1" dirty="0" err="1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Terreni</a:t>
            </a:r>
            <a:r>
              <a:rPr lang="en-GB" sz="1400" b="1" dirty="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 - Climate Policy Manager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400" b="1" dirty="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Transport &amp; Environment (T&amp;E)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GB" sz="1400" b="1" dirty="0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IPM25 Copenhagen, 17/10/2025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/>
        </p:nvSpPr>
        <p:spPr>
          <a:xfrm>
            <a:off x="437237" y="4733452"/>
            <a:ext cx="3980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255" y="4660332"/>
            <a:ext cx="953616" cy="4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7"/>
          <p:cNvSpPr txBox="1"/>
          <p:nvPr/>
        </p:nvSpPr>
        <p:spPr>
          <a:xfrm>
            <a:off x="201825" y="359350"/>
            <a:ext cx="8792100" cy="9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5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ETS2: Introduction</a:t>
            </a:r>
            <a:endParaRPr sz="35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238125" y="1181825"/>
            <a:ext cx="8164800" cy="30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b="1">
                <a:solidFill>
                  <a:srgbClr val="BE4B80"/>
                </a:solidFill>
                <a:latin typeface="Roboto"/>
                <a:ea typeface="Roboto"/>
                <a:cs typeface="Roboto"/>
                <a:sym typeface="Roboto"/>
              </a:rPr>
              <a:t>The ETS2 is essential to meet the EU’s climate objectives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which cannot be achieved without putting a price on carbon pollution.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There is a </a:t>
            </a:r>
            <a:r>
              <a:rPr lang="en" b="1">
                <a:solidFill>
                  <a:srgbClr val="BE4B80"/>
                </a:solidFill>
                <a:latin typeface="Roboto"/>
                <a:ea typeface="Roboto"/>
                <a:cs typeface="Roboto"/>
                <a:sym typeface="Roboto"/>
              </a:rPr>
              <a:t>legitimate concern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that this could disproportionately and negatively impact low-income people.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 to Member States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whether the ETS2 becomes regressive or progressive in their country.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→ </a:t>
            </a:r>
            <a:r>
              <a:rPr lang="en" b="1">
                <a:solidFill>
                  <a:srgbClr val="BE4B80"/>
                </a:solidFill>
                <a:latin typeface="Roboto"/>
                <a:ea typeface="Roboto"/>
                <a:cs typeface="Roboto"/>
                <a:sym typeface="Roboto"/>
              </a:rPr>
              <a:t>T&amp;E recommends the following measures for a successful ETS2 implementation</a:t>
            </a:r>
            <a:r>
              <a:rPr lang="en">
                <a:solidFill>
                  <a:srgbClr val="BE4B8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within the existing regulatory framework:</a:t>
            </a:r>
            <a:endParaRPr sz="1800" b="1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275600" y="166575"/>
            <a:ext cx="8598300" cy="9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C2447A"/>
                </a:solidFill>
                <a:latin typeface="Roboto Black"/>
                <a:ea typeface="Roboto Black"/>
                <a:cs typeface="Roboto Black"/>
                <a:sym typeface="Roboto Black"/>
              </a:rPr>
              <a:t>1. Put all ETS2 revenues to work</a:t>
            </a:r>
            <a:endParaRPr sz="2800">
              <a:solidFill>
                <a:srgbClr val="C2447A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and return at least half of what people pay as financial compensation</a:t>
            </a:r>
            <a:endParaRPr sz="2100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C2447A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C2447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255" y="4660332"/>
            <a:ext cx="953616" cy="4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/>
          <p:nvPr/>
        </p:nvSpPr>
        <p:spPr>
          <a:xfrm>
            <a:off x="5217275" y="1094050"/>
            <a:ext cx="3784200" cy="3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Compensating low- and lower-middle incomes is essential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a just transition.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Different design options for income support: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Targeted direct income support (DIS);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Population-wide climate dividends;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Reducing electricity bills or income taxes.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Remainder of revenues for investments: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active mobility, public transport, shared mobility services, scrappage schemes, charging infrastructure, low-cost EV leasing, etc. </a:t>
            </a:r>
            <a:endParaRPr sz="1200"/>
          </a:p>
        </p:txBody>
      </p:sp>
      <p:pic>
        <p:nvPicPr>
          <p:cNvPr id="142" name="Google Shape;142;p28" title="Financial_support vs. investments@2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800" y="1078875"/>
            <a:ext cx="4958849" cy="392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0255" y="4660332"/>
            <a:ext cx="953616" cy="4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275600" y="166575"/>
            <a:ext cx="4017300" cy="9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C2447A"/>
                </a:solidFill>
                <a:latin typeface="Roboto Black"/>
                <a:ea typeface="Roboto Black"/>
                <a:cs typeface="Roboto Black"/>
                <a:sym typeface="Roboto Black"/>
              </a:rPr>
              <a:t>2. Frontloading the Social Climate Fund </a:t>
            </a:r>
            <a:endParaRPr sz="2800">
              <a:solidFill>
                <a:srgbClr val="C2447A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To ensure investments start at scale before the ETS2 kicks in</a:t>
            </a:r>
            <a:endParaRPr sz="2200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C2447A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C2447A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C2447A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C2447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57" name="Google Shape;15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255" y="4660332"/>
            <a:ext cx="953616" cy="4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/>
          <p:nvPr/>
        </p:nvSpPr>
        <p:spPr>
          <a:xfrm>
            <a:off x="395300" y="1864475"/>
            <a:ext cx="3830700" cy="3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 be done under the current regulatory framework: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Undersubscribed loan part of the Recovery and Resilience Facility (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RRF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or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EIB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Co-financing part of SCPs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Repaid with future guaranteed ETS2 revenues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9" name="Google Shape;159;p30" title="EU_with_frontloading@2x (4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1544" y="152400"/>
            <a:ext cx="4443580" cy="4999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/>
        </p:nvSpPr>
        <p:spPr>
          <a:xfrm>
            <a:off x="199400" y="166575"/>
            <a:ext cx="8598300" cy="9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C2447A"/>
                </a:solidFill>
                <a:latin typeface="Roboto Black"/>
                <a:ea typeface="Roboto Black"/>
                <a:cs typeface="Roboto Black"/>
                <a:sym typeface="Roboto Black"/>
              </a:rPr>
              <a:t>3. Improve national and EU-level policies</a:t>
            </a:r>
            <a:endParaRPr sz="2800">
              <a:solidFill>
                <a:srgbClr val="C2447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82" name="Google Shape;182;p33"/>
          <p:cNvSpPr txBox="1"/>
          <p:nvPr/>
        </p:nvSpPr>
        <p:spPr>
          <a:xfrm>
            <a:off x="4924575" y="691500"/>
            <a:ext cx="4089300" cy="3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Effective price control starts with ambitious complementary policies.</a:t>
            </a:r>
            <a:br>
              <a:rPr lang="en" b="1" dirty="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800" b="1" dirty="0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EU: Greening Corporate Fleets, 2030 and 2035 car CO2 targets;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EU: Platform for low-cost EV leasing;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Member States’ NECPs fall short of ESR national climate targets.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BE4B80"/>
                </a:solidFill>
                <a:latin typeface="Roboto"/>
                <a:ea typeface="Roboto"/>
                <a:cs typeface="Roboto"/>
                <a:sym typeface="Roboto"/>
              </a:rPr>
              <a:t>ETS2 price mainly driven by Germany, France, and Italy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→ big potential to drive prices down</a:t>
            </a:r>
            <a:endParaRPr b="1" dirty="0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" name="Google Shape;18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255" y="4660332"/>
            <a:ext cx="953616" cy="4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3" title="Auction_shares_ETS2@2x (2).png"/>
          <p:cNvPicPr preferRelativeResize="0"/>
          <p:nvPr/>
        </p:nvPicPr>
        <p:blipFill rotWithShape="1">
          <a:blip r:embed="rId4">
            <a:alphaModFix/>
          </a:blip>
          <a:srcRect r="12960"/>
          <a:stretch/>
        </p:blipFill>
        <p:spPr>
          <a:xfrm>
            <a:off x="164350" y="936025"/>
            <a:ext cx="4588550" cy="381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0255" y="4660332"/>
            <a:ext cx="953616" cy="4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CCD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/>
        </p:nvSpPr>
        <p:spPr>
          <a:xfrm>
            <a:off x="460925" y="1408150"/>
            <a:ext cx="7416600" cy="1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4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Social leasing for affordable EVs</a:t>
            </a:r>
            <a:endParaRPr sz="60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" name="Google Shape;191;p34"/>
          <p:cNvPicPr preferRelativeResize="0"/>
          <p:nvPr/>
        </p:nvPicPr>
        <p:blipFill rotWithShape="1">
          <a:blip r:embed="rId3">
            <a:alphaModFix/>
          </a:blip>
          <a:srcRect t="20225" b="20219"/>
          <a:stretch/>
        </p:blipFill>
        <p:spPr>
          <a:xfrm>
            <a:off x="387735" y="4333001"/>
            <a:ext cx="1804624" cy="5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4"/>
          <p:cNvSpPr txBox="1"/>
          <p:nvPr/>
        </p:nvSpPr>
        <p:spPr>
          <a:xfrm>
            <a:off x="526060" y="3463127"/>
            <a:ext cx="3980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3951" y="0"/>
            <a:ext cx="307004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4"/>
          <p:cNvSpPr txBox="1"/>
          <p:nvPr/>
        </p:nvSpPr>
        <p:spPr>
          <a:xfrm>
            <a:off x="526060" y="2900277"/>
            <a:ext cx="3980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CCD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/>
        </p:nvSpPr>
        <p:spPr>
          <a:xfrm>
            <a:off x="1433900" y="4648200"/>
            <a:ext cx="69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These challenges create social barriers in the transition to EVs &amp; clean transport</a:t>
            </a:r>
            <a:endParaRPr b="1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0" name="Google Shape;200;p35"/>
          <p:cNvPicPr preferRelativeResize="0"/>
          <p:nvPr/>
        </p:nvPicPr>
        <p:blipFill rotWithShape="1">
          <a:blip r:embed="rId3">
            <a:alphaModFix amt="10000"/>
          </a:blip>
          <a:srcRect r="27071"/>
          <a:stretch/>
        </p:blipFill>
        <p:spPr>
          <a:xfrm>
            <a:off x="6905050" y="0"/>
            <a:ext cx="22389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5"/>
          <p:cNvSpPr txBox="1"/>
          <p:nvPr/>
        </p:nvSpPr>
        <p:spPr>
          <a:xfrm>
            <a:off x="275525" y="269350"/>
            <a:ext cx="86826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Challenges linked to a car-dominated system </a:t>
            </a:r>
            <a:endParaRPr sz="31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2" name="Google Shape;202;p35"/>
          <p:cNvSpPr txBox="1">
            <a:spLocks noGrp="1"/>
          </p:cNvSpPr>
          <p:nvPr>
            <p:ph type="sldNum" idx="12"/>
          </p:nvPr>
        </p:nvSpPr>
        <p:spPr>
          <a:xfrm>
            <a:off x="8" y="46952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03" name="Google Shape;203;p35"/>
          <p:cNvSpPr txBox="1"/>
          <p:nvPr/>
        </p:nvSpPr>
        <p:spPr>
          <a:xfrm>
            <a:off x="354975" y="1060325"/>
            <a:ext cx="4451100" cy="3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Car dependency and lack of alternatives</a:t>
            </a:r>
            <a:endParaRPr sz="1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80% of kilometres are travelled by car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the five countries analysed.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Uneven electrification progress across MS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Uneven electrification rates deepen divides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High fuel prices </a:t>
            </a:r>
            <a:endParaRPr sz="1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Fuel expenses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account for an average of 6.5% of household income in Europe.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4" name="Google Shape;204;p35"/>
          <p:cNvPicPr preferRelativeResize="0"/>
          <p:nvPr/>
        </p:nvPicPr>
        <p:blipFill rotWithShape="1">
          <a:blip r:embed="rId4">
            <a:alphaModFix/>
          </a:blip>
          <a:srcRect l="139" r="139"/>
          <a:stretch/>
        </p:blipFill>
        <p:spPr>
          <a:xfrm>
            <a:off x="4911425" y="865079"/>
            <a:ext cx="4113900" cy="3609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CCD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6"/>
          <p:cNvPicPr preferRelativeResize="0"/>
          <p:nvPr/>
        </p:nvPicPr>
        <p:blipFill rotWithShape="1">
          <a:blip r:embed="rId3">
            <a:alphaModFix amt="10000"/>
          </a:blip>
          <a:srcRect r="27071"/>
          <a:stretch/>
        </p:blipFill>
        <p:spPr>
          <a:xfrm>
            <a:off x="6905050" y="0"/>
            <a:ext cx="22389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6"/>
          <p:cNvSpPr txBox="1"/>
          <p:nvPr/>
        </p:nvSpPr>
        <p:spPr>
          <a:xfrm>
            <a:off x="293550" y="242325"/>
            <a:ext cx="77466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The disproportionate impact of fuel costs on low- and middle-income populations</a:t>
            </a:r>
            <a:endParaRPr sz="31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1" name="Google Shape;211;p36"/>
          <p:cNvSpPr txBox="1">
            <a:spLocks noGrp="1"/>
          </p:cNvSpPr>
          <p:nvPr>
            <p:ph type="sldNum" idx="12"/>
          </p:nvPr>
        </p:nvSpPr>
        <p:spPr>
          <a:xfrm>
            <a:off x="8" y="46952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12" name="Google Shape;21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8925" y="1227877"/>
            <a:ext cx="4746150" cy="381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CCD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/>
          <p:nvPr/>
        </p:nvSpPr>
        <p:spPr>
          <a:xfrm>
            <a:off x="5045250" y="3405600"/>
            <a:ext cx="3936600" cy="14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Transport vulnerability:</a:t>
            </a:r>
            <a:endParaRPr sz="1500" b="1" dirty="0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(Adults) that own a car </a:t>
            </a:r>
            <a:endParaRPr sz="13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Living in a rural area</a:t>
            </a:r>
            <a:endParaRPr sz="13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Low-income groups</a:t>
            </a:r>
            <a:endParaRPr sz="15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8" name="Google Shape;218;p37"/>
          <p:cNvPicPr preferRelativeResize="0"/>
          <p:nvPr/>
        </p:nvPicPr>
        <p:blipFill rotWithShape="1">
          <a:blip r:embed="rId3">
            <a:alphaModFix amt="10000"/>
          </a:blip>
          <a:srcRect r="27071"/>
          <a:stretch/>
        </p:blipFill>
        <p:spPr>
          <a:xfrm>
            <a:off x="6905050" y="0"/>
            <a:ext cx="22389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7"/>
          <p:cNvSpPr txBox="1">
            <a:spLocks noGrp="1"/>
          </p:cNvSpPr>
          <p:nvPr>
            <p:ph type="sldNum" idx="12"/>
          </p:nvPr>
        </p:nvSpPr>
        <p:spPr>
          <a:xfrm>
            <a:off x="8" y="46952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20" name="Google Shape;220;p37"/>
          <p:cNvSpPr txBox="1"/>
          <p:nvPr/>
        </p:nvSpPr>
        <p:spPr>
          <a:xfrm>
            <a:off x="305850" y="117100"/>
            <a:ext cx="8613000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20 millions of Europeans in a situation of transport vulnerability</a:t>
            </a:r>
            <a:endParaRPr sz="31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21" name="Google Shape;221;p37"/>
          <p:cNvPicPr preferRelativeResize="0"/>
          <p:nvPr/>
        </p:nvPicPr>
        <p:blipFill rotWithShape="1">
          <a:blip r:embed="rId4">
            <a:alphaModFix/>
          </a:blip>
          <a:srcRect l="48919" t="18636" b="10123"/>
          <a:stretch/>
        </p:blipFill>
        <p:spPr>
          <a:xfrm>
            <a:off x="5045250" y="871175"/>
            <a:ext cx="2451482" cy="23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850" y="1231700"/>
            <a:ext cx="4266150" cy="376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5a6d821fafa8c1b6c498b45dd56d542c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b514c0243f67ba30e30db0d5605bea9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75C9CB-E5C3-43EB-868B-0C37FC69A249}">
  <ds:schemaRefs>
    <ds:schemaRef ds:uri="http://schemas.microsoft.com/office/2006/metadata/properties"/>
    <ds:schemaRef ds:uri="http://schemas.microsoft.com/office/infopath/2007/PartnerControls"/>
    <ds:schemaRef ds:uri="57fe772f-00cf-4dad-b0cb-913608da9119"/>
    <ds:schemaRef ds:uri="c5f555a3-b848-4bea-9c8d-34a4da0e4343"/>
  </ds:schemaRefs>
</ds:datastoreItem>
</file>

<file path=customXml/itemProps2.xml><?xml version="1.0" encoding="utf-8"?>
<ds:datastoreItem xmlns:ds="http://schemas.openxmlformats.org/officeDocument/2006/customXml" ds:itemID="{7352145A-E1E1-4DE9-BB14-29F0E6E959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F4D347-D76F-417C-B0F9-73D4EE2AB9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fe772f-00cf-4dad-b0cb-913608da9119"/>
    <ds:schemaRef ds:uri="c5f555a3-b848-4bea-9c8d-34a4da0e4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Office PowerPoint</Application>
  <PresentationFormat>Bildschirmpräsentation (16:9)</PresentationFormat>
  <Paragraphs>87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Roboto</vt:lpstr>
      <vt:lpstr>Roboto Black</vt:lpstr>
      <vt:lpstr>Lato</vt:lpstr>
      <vt:lpstr>Arial</vt:lpstr>
      <vt:lpstr>Source Sans Pro</vt:lpstr>
      <vt:lpstr>Simple Light</vt:lpstr>
      <vt:lpstr>Simple Light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Jan Geiss</cp:lastModifiedBy>
  <cp:revision>3</cp:revision>
  <dcterms:modified xsi:type="dcterms:W3CDTF">2025-10-15T17:12:25Z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MediaServiceImageTags">
    <vt:lpwstr/>
  </property>
</Properties>
</file>