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1.xml" ContentType="application/vnd.openxmlformats-officedocument.theme+xml"/>
  <Override PartName="/ppt/charts/colors1.xml" ContentType="application/vnd.ms-office.chartcolorstyle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notesMasters/notesMaster1.xml" ContentType="application/vnd.openxmlformats-officedocument.presentationml.notesMaster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5" r:id="rId1"/>
  </p:sldMasterIdLst>
  <p:notesMasterIdLst>
    <p:notesMasterId r:id="rId21"/>
  </p:notesMasterIdLst>
  <p:sldIdLst>
    <p:sldId id="256" r:id="rId2"/>
    <p:sldId id="257" r:id="rId3"/>
    <p:sldId id="258" r:id="rId4"/>
    <p:sldId id="267" r:id="rId5"/>
    <p:sldId id="273" r:id="rId6"/>
    <p:sldId id="266" r:id="rId7"/>
    <p:sldId id="270" r:id="rId8"/>
    <p:sldId id="271" r:id="rId9"/>
    <p:sldId id="268" r:id="rId10"/>
    <p:sldId id="262" r:id="rId11"/>
    <p:sldId id="280" r:id="rId12"/>
    <p:sldId id="272" r:id="rId13"/>
    <p:sldId id="278" r:id="rId14"/>
    <p:sldId id="275" r:id="rId15"/>
    <p:sldId id="274" r:id="rId16"/>
    <p:sldId id="279" r:id="rId17"/>
    <p:sldId id="276" r:id="rId18"/>
    <p:sldId id="277" r:id="rId19"/>
    <p:sldId id="269" r:id="rId20"/>
  </p:sldIdLst>
  <p:sldSz cx="12192000" cy="6858000"/>
  <p:notesSz cx="6858000" cy="9144000"/>
  <p:embeddedFontLst>
    <p:embeddedFont>
      <p:font typeface="Barlow" panose="00000500000000000000" pitchFamily="2" charset="0"/>
      <p:regular r:id="rId22"/>
      <p:bold r:id="rId23"/>
      <p:italic r:id="rId24"/>
      <p:boldItalic r:id="rId25"/>
    </p:embeddedFont>
    <p:embeddedFont>
      <p:font typeface="Barlow Black" panose="00000A00000000000000" pitchFamily="2" charset="0"/>
      <p:bold r:id="rId26"/>
      <p:boldItalic r:id="rId27"/>
    </p:embeddedFont>
    <p:embeddedFont>
      <p:font typeface="Barlow ExtraBold" panose="00000900000000000000" pitchFamily="2" charset="0"/>
      <p:bold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4D86"/>
    <a:srgbClr val="FDE7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275" autoAdjust="0"/>
  </p:normalViewPr>
  <p:slideViewPr>
    <p:cSldViewPr snapToGrid="0">
      <p:cViewPr>
        <p:scale>
          <a:sx n="75" d="100"/>
          <a:sy n="75" d="100"/>
        </p:scale>
        <p:origin x="226" y="-82"/>
      </p:cViewPr>
      <p:guideLst/>
    </p:cSldViewPr>
  </p:slideViewPr>
  <p:notesTextViewPr>
    <p:cViewPr>
      <p:scale>
        <a:sx n="66" d="100"/>
        <a:sy n="66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presProps" Target="presProps.xml"/><Relationship Id="rId35" Type="http://schemas.openxmlformats.org/officeDocument/2006/relationships/customXml" Target="../customXml/item2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omva\Downloads\Data_for_Figur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lcponline-my.sharepoint.com/personal/duncan_sutherland_lcp_com/Documents/heat%20finance/france%20draft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lcponline-my.sharepoint.com/personal/duncan_sutherland_lcp_com/Documents/heat%20finance/france%20draft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https://lcponline.sharepoint.com/teams/Financingtheheatingandcoolingtransition/Standard%20Library/Data%20and%20Stats/CHC%20-%20Main%20Model%20-%20V2.5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https://lcponline.sharepoint.com/teams/Financingtheheatingandcoolingtransition/Standard%20Library/Data%20and%20Stats/CHC%20-%20Main%20Model%20-%20V2.5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lcponline-my.sharepoint.com/personal/duncan_sutherland_lcp_com/Documents/heat%20finance/france%20draft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lcponline-my.sharepoint.com/personal/duncan_sutherland_lcp_com/Documents/heat%20finance/france%20draft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'Figure 3'!$A$2</c:f>
              <c:strCache>
                <c:ptCount val="1"/>
              </c:strCache>
            </c:strRef>
          </c:tx>
          <c:spPr>
            <a:ln w="476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'Figure 3'!$M$1:$AP$1</c:f>
              <c:numCache>
                <c:formatCode>0</c:formatCode>
                <c:ptCount val="30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  <c:pt idx="7">
                  <c:v>2028</c:v>
                </c:pt>
                <c:pt idx="8">
                  <c:v>2029</c:v>
                </c:pt>
                <c:pt idx="9">
                  <c:v>2030</c:v>
                </c:pt>
                <c:pt idx="10">
                  <c:v>2031</c:v>
                </c:pt>
                <c:pt idx="11">
                  <c:v>2032</c:v>
                </c:pt>
                <c:pt idx="12">
                  <c:v>2033</c:v>
                </c:pt>
                <c:pt idx="13">
                  <c:v>2034</c:v>
                </c:pt>
                <c:pt idx="14">
                  <c:v>2035</c:v>
                </c:pt>
                <c:pt idx="15">
                  <c:v>2036</c:v>
                </c:pt>
                <c:pt idx="16">
                  <c:v>2037</c:v>
                </c:pt>
                <c:pt idx="17">
                  <c:v>2038</c:v>
                </c:pt>
                <c:pt idx="18">
                  <c:v>2039</c:v>
                </c:pt>
                <c:pt idx="19">
                  <c:v>2040</c:v>
                </c:pt>
                <c:pt idx="20">
                  <c:v>2041</c:v>
                </c:pt>
                <c:pt idx="21">
                  <c:v>2042</c:v>
                </c:pt>
                <c:pt idx="22">
                  <c:v>2043</c:v>
                </c:pt>
                <c:pt idx="23">
                  <c:v>2044</c:v>
                </c:pt>
                <c:pt idx="24">
                  <c:v>2045</c:v>
                </c:pt>
                <c:pt idx="25">
                  <c:v>2046</c:v>
                </c:pt>
                <c:pt idx="26">
                  <c:v>2047</c:v>
                </c:pt>
                <c:pt idx="27">
                  <c:v>2048</c:v>
                </c:pt>
                <c:pt idx="28">
                  <c:v>2049</c:v>
                </c:pt>
                <c:pt idx="29">
                  <c:v>2050</c:v>
                </c:pt>
              </c:numCache>
              <c:extLst/>
            </c:numRef>
          </c:cat>
          <c:val>
            <c:numRef>
              <c:f>'Figure 3'!$M$2:$AP$2</c:f>
              <c:numCache>
                <c:formatCode>0</c:formatCode>
                <c:ptCount val="30"/>
                <c:pt idx="0">
                  <c:v>23.783000000000001</c:v>
                </c:pt>
                <c:pt idx="1">
                  <c:v>24.583000000000002</c:v>
                </c:pt>
                <c:pt idx="2">
                  <c:v>25.383000000000003</c:v>
                </c:pt>
                <c:pt idx="3">
                  <c:v>26.183000000000003</c:v>
                </c:pt>
                <c:pt idx="4">
                  <c:v>26.983000000000004</c:v>
                </c:pt>
                <c:pt idx="5">
                  <c:v>28.083000000000006</c:v>
                </c:pt>
                <c:pt idx="6">
                  <c:v>29.183000000000007</c:v>
                </c:pt>
                <c:pt idx="7">
                  <c:v>30.283000000000008</c:v>
                </c:pt>
                <c:pt idx="8">
                  <c:v>31.38300000000001</c:v>
                </c:pt>
                <c:pt idx="9">
                  <c:v>32.483000000000011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0-F208-4784-ABCD-3C4D9F7048DF}"/>
            </c:ext>
          </c:extLst>
        </c:ser>
        <c:ser>
          <c:idx val="1"/>
          <c:order val="1"/>
          <c:tx>
            <c:strRef>
              <c:f>'Figure 3'!$A$3</c:f>
              <c:strCache>
                <c:ptCount val="1"/>
              </c:strCache>
            </c:strRef>
          </c:tx>
          <c:spPr>
            <a:ln w="4762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'Figure 3'!$M$1:$AP$1</c:f>
              <c:numCache>
                <c:formatCode>0</c:formatCode>
                <c:ptCount val="30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  <c:pt idx="7">
                  <c:v>2028</c:v>
                </c:pt>
                <c:pt idx="8">
                  <c:v>2029</c:v>
                </c:pt>
                <c:pt idx="9">
                  <c:v>2030</c:v>
                </c:pt>
                <c:pt idx="10">
                  <c:v>2031</c:v>
                </c:pt>
                <c:pt idx="11">
                  <c:v>2032</c:v>
                </c:pt>
                <c:pt idx="12">
                  <c:v>2033</c:v>
                </c:pt>
                <c:pt idx="13">
                  <c:v>2034</c:v>
                </c:pt>
                <c:pt idx="14">
                  <c:v>2035</c:v>
                </c:pt>
                <c:pt idx="15">
                  <c:v>2036</c:v>
                </c:pt>
                <c:pt idx="16">
                  <c:v>2037</c:v>
                </c:pt>
                <c:pt idx="17">
                  <c:v>2038</c:v>
                </c:pt>
                <c:pt idx="18">
                  <c:v>2039</c:v>
                </c:pt>
                <c:pt idx="19">
                  <c:v>2040</c:v>
                </c:pt>
                <c:pt idx="20">
                  <c:v>2041</c:v>
                </c:pt>
                <c:pt idx="21">
                  <c:v>2042</c:v>
                </c:pt>
                <c:pt idx="22">
                  <c:v>2043</c:v>
                </c:pt>
                <c:pt idx="23">
                  <c:v>2044</c:v>
                </c:pt>
                <c:pt idx="24">
                  <c:v>2045</c:v>
                </c:pt>
                <c:pt idx="25">
                  <c:v>2046</c:v>
                </c:pt>
                <c:pt idx="26">
                  <c:v>2047</c:v>
                </c:pt>
                <c:pt idx="27">
                  <c:v>2048</c:v>
                </c:pt>
                <c:pt idx="28">
                  <c:v>2049</c:v>
                </c:pt>
                <c:pt idx="29">
                  <c:v>2050</c:v>
                </c:pt>
              </c:numCache>
              <c:extLst/>
            </c:numRef>
          </c:cat>
          <c:val>
            <c:numRef>
              <c:f>'Figure 3'!$M$3:$AP$3</c:f>
              <c:numCache>
                <c:formatCode>0</c:formatCode>
                <c:ptCount val="30"/>
                <c:pt idx="10">
                  <c:v>35.858850000000011</c:v>
                </c:pt>
                <c:pt idx="11">
                  <c:v>39.234700000000011</c:v>
                </c:pt>
                <c:pt idx="12">
                  <c:v>42.610550000000011</c:v>
                </c:pt>
                <c:pt idx="13">
                  <c:v>45.98640000000001</c:v>
                </c:pt>
                <c:pt idx="14">
                  <c:v>49.36225000000001</c:v>
                </c:pt>
                <c:pt idx="15">
                  <c:v>52.73810000000001</c:v>
                </c:pt>
                <c:pt idx="16">
                  <c:v>56.11395000000001</c:v>
                </c:pt>
                <c:pt idx="17">
                  <c:v>59.48980000000001</c:v>
                </c:pt>
                <c:pt idx="18">
                  <c:v>62.865650000000009</c:v>
                </c:pt>
                <c:pt idx="19">
                  <c:v>66.241500000000002</c:v>
                </c:pt>
                <c:pt idx="20">
                  <c:v>69.617350000000002</c:v>
                </c:pt>
                <c:pt idx="21">
                  <c:v>72.993200000000002</c:v>
                </c:pt>
                <c:pt idx="22">
                  <c:v>76.369050000000001</c:v>
                </c:pt>
                <c:pt idx="23">
                  <c:v>79.744900000000001</c:v>
                </c:pt>
                <c:pt idx="24">
                  <c:v>83.120750000000001</c:v>
                </c:pt>
                <c:pt idx="25">
                  <c:v>86.496600000000001</c:v>
                </c:pt>
                <c:pt idx="26">
                  <c:v>89.872450000000001</c:v>
                </c:pt>
                <c:pt idx="27">
                  <c:v>93.2483</c:v>
                </c:pt>
                <c:pt idx="28">
                  <c:v>96.62415</c:v>
                </c:pt>
                <c:pt idx="29">
                  <c:v>100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1-F208-4784-ABCD-3C4D9F7048DF}"/>
            </c:ext>
          </c:extLst>
        </c:ser>
        <c:ser>
          <c:idx val="2"/>
          <c:order val="2"/>
          <c:tx>
            <c:strRef>
              <c:f>'Figure 3'!$A$4</c:f>
              <c:strCache>
                <c:ptCount val="1"/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'Figure 3'!$M$1:$AP$1</c:f>
              <c:numCache>
                <c:formatCode>0</c:formatCode>
                <c:ptCount val="30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  <c:pt idx="7">
                  <c:v>2028</c:v>
                </c:pt>
                <c:pt idx="8">
                  <c:v>2029</c:v>
                </c:pt>
                <c:pt idx="9">
                  <c:v>2030</c:v>
                </c:pt>
                <c:pt idx="10">
                  <c:v>2031</c:v>
                </c:pt>
                <c:pt idx="11">
                  <c:v>2032</c:v>
                </c:pt>
                <c:pt idx="12">
                  <c:v>2033</c:v>
                </c:pt>
                <c:pt idx="13">
                  <c:v>2034</c:v>
                </c:pt>
                <c:pt idx="14">
                  <c:v>2035</c:v>
                </c:pt>
                <c:pt idx="15">
                  <c:v>2036</c:v>
                </c:pt>
                <c:pt idx="16">
                  <c:v>2037</c:v>
                </c:pt>
                <c:pt idx="17">
                  <c:v>2038</c:v>
                </c:pt>
                <c:pt idx="18">
                  <c:v>2039</c:v>
                </c:pt>
                <c:pt idx="19">
                  <c:v>2040</c:v>
                </c:pt>
                <c:pt idx="20">
                  <c:v>2041</c:v>
                </c:pt>
                <c:pt idx="21">
                  <c:v>2042</c:v>
                </c:pt>
                <c:pt idx="22">
                  <c:v>2043</c:v>
                </c:pt>
                <c:pt idx="23">
                  <c:v>2044</c:v>
                </c:pt>
                <c:pt idx="24">
                  <c:v>2045</c:v>
                </c:pt>
                <c:pt idx="25">
                  <c:v>2046</c:v>
                </c:pt>
                <c:pt idx="26">
                  <c:v>2047</c:v>
                </c:pt>
                <c:pt idx="27">
                  <c:v>2048</c:v>
                </c:pt>
                <c:pt idx="28">
                  <c:v>2049</c:v>
                </c:pt>
                <c:pt idx="29">
                  <c:v>2050</c:v>
                </c:pt>
              </c:numCache>
              <c:extLst/>
            </c:numRef>
          </c:cat>
          <c:val>
            <c:numRef>
              <c:f>'Figure 3'!$M$4:$AP$4</c:f>
              <c:numCache>
                <c:formatCode>0</c:formatCode>
                <c:ptCount val="30"/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2-F208-4784-ABCD-3C4D9F7048DF}"/>
            </c:ext>
          </c:extLst>
        </c:ser>
        <c:ser>
          <c:idx val="3"/>
          <c:order val="3"/>
          <c:tx>
            <c:strRef>
              <c:f>'Figure 3'!$A$5</c:f>
              <c:strCache>
                <c:ptCount val="1"/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Lit>
              <c:ptCount val="30"/>
              <c:pt idx="0">
                <c:v>2021</c:v>
              </c:pt>
              <c:pt idx="1">
                <c:v>2022</c:v>
              </c:pt>
              <c:pt idx="2">
                <c:v>2023</c:v>
              </c:pt>
              <c:pt idx="3">
                <c:v>2024</c:v>
              </c:pt>
              <c:pt idx="4">
                <c:v>2025</c:v>
              </c:pt>
              <c:pt idx="5">
                <c:v>2026</c:v>
              </c:pt>
              <c:pt idx="6">
                <c:v>2027</c:v>
              </c:pt>
              <c:pt idx="7">
                <c:v>2028</c:v>
              </c:pt>
              <c:pt idx="8">
                <c:v>2029</c:v>
              </c:pt>
              <c:pt idx="9">
                <c:v>2030</c:v>
              </c:pt>
              <c:pt idx="10">
                <c:v>2031</c:v>
              </c:pt>
              <c:pt idx="11">
                <c:v>2032</c:v>
              </c:pt>
              <c:pt idx="12">
                <c:v>2033</c:v>
              </c:pt>
              <c:pt idx="13">
                <c:v>2034</c:v>
              </c:pt>
              <c:pt idx="14">
                <c:v>2035</c:v>
              </c:pt>
              <c:pt idx="15">
                <c:v>2036</c:v>
              </c:pt>
              <c:pt idx="16">
                <c:v>2037</c:v>
              </c:pt>
              <c:pt idx="17">
                <c:v>2038</c:v>
              </c:pt>
              <c:pt idx="18">
                <c:v>2039</c:v>
              </c:pt>
              <c:pt idx="19">
                <c:v>2040</c:v>
              </c:pt>
              <c:pt idx="20">
                <c:v>2041</c:v>
              </c:pt>
              <c:pt idx="21">
                <c:v>2042</c:v>
              </c:pt>
              <c:pt idx="22">
                <c:v>2043</c:v>
              </c:pt>
              <c:pt idx="23">
                <c:v>2044</c:v>
              </c:pt>
              <c:pt idx="24">
                <c:v>2045</c:v>
              </c:pt>
              <c:pt idx="25">
                <c:v>2046</c:v>
              </c:pt>
              <c:pt idx="26">
                <c:v>2047</c:v>
              </c:pt>
              <c:pt idx="27">
                <c:v>2048</c:v>
              </c:pt>
              <c:pt idx="28">
                <c:v>2049</c:v>
              </c:pt>
              <c:pt idx="29">
                <c:v>2050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'Figure 3'!$M$5:$AP$5</c:f>
              <c:numCache>
                <c:formatCode>0</c:formatCode>
                <c:ptCount val="30"/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3-F208-4784-ABCD-3C4D9F7048DF}"/>
            </c:ext>
          </c:extLst>
        </c:ser>
        <c:ser>
          <c:idx val="4"/>
          <c:order val="4"/>
          <c:tx>
            <c:strRef>
              <c:f>'Figure 3'!$A$6</c:f>
              <c:strCache>
                <c:ptCount val="1"/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Lit>
              <c:ptCount val="30"/>
              <c:pt idx="0">
                <c:v>2021</c:v>
              </c:pt>
              <c:pt idx="1">
                <c:v>2022</c:v>
              </c:pt>
              <c:pt idx="2">
                <c:v>2023</c:v>
              </c:pt>
              <c:pt idx="3">
                <c:v>2024</c:v>
              </c:pt>
              <c:pt idx="4">
                <c:v>2025</c:v>
              </c:pt>
              <c:pt idx="5">
                <c:v>2026</c:v>
              </c:pt>
              <c:pt idx="6">
                <c:v>2027</c:v>
              </c:pt>
              <c:pt idx="7">
                <c:v>2028</c:v>
              </c:pt>
              <c:pt idx="8">
                <c:v>2029</c:v>
              </c:pt>
              <c:pt idx="9">
                <c:v>2030</c:v>
              </c:pt>
              <c:pt idx="10">
                <c:v>2031</c:v>
              </c:pt>
              <c:pt idx="11">
                <c:v>2032</c:v>
              </c:pt>
              <c:pt idx="12">
                <c:v>2033</c:v>
              </c:pt>
              <c:pt idx="13">
                <c:v>2034</c:v>
              </c:pt>
              <c:pt idx="14">
                <c:v>2035</c:v>
              </c:pt>
              <c:pt idx="15">
                <c:v>2036</c:v>
              </c:pt>
              <c:pt idx="16">
                <c:v>2037</c:v>
              </c:pt>
              <c:pt idx="17">
                <c:v>2038</c:v>
              </c:pt>
              <c:pt idx="18">
                <c:v>2039</c:v>
              </c:pt>
              <c:pt idx="19">
                <c:v>2040</c:v>
              </c:pt>
              <c:pt idx="20">
                <c:v>2041</c:v>
              </c:pt>
              <c:pt idx="21">
                <c:v>2042</c:v>
              </c:pt>
              <c:pt idx="22">
                <c:v>2043</c:v>
              </c:pt>
              <c:pt idx="23">
                <c:v>2044</c:v>
              </c:pt>
              <c:pt idx="24">
                <c:v>2045</c:v>
              </c:pt>
              <c:pt idx="25">
                <c:v>2046</c:v>
              </c:pt>
              <c:pt idx="26">
                <c:v>2047</c:v>
              </c:pt>
              <c:pt idx="27">
                <c:v>2048</c:v>
              </c:pt>
              <c:pt idx="28">
                <c:v>2049</c:v>
              </c:pt>
              <c:pt idx="29">
                <c:v>2050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'Figure 3'!$M$6:$AP$6</c:f>
              <c:numCache>
                <c:formatCode>0</c:formatCode>
                <c:ptCount val="30"/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4-F208-4784-ABCD-3C4D9F7048DF}"/>
            </c:ext>
          </c:extLst>
        </c:ser>
        <c:ser>
          <c:idx val="5"/>
          <c:order val="5"/>
          <c:tx>
            <c:strRef>
              <c:f>'Figure 3'!$A$7</c:f>
              <c:strCache>
                <c:ptCount val="1"/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Lit>
              <c:ptCount val="30"/>
              <c:pt idx="0">
                <c:v>2021</c:v>
              </c:pt>
              <c:pt idx="1">
                <c:v>2022</c:v>
              </c:pt>
              <c:pt idx="2">
                <c:v>2023</c:v>
              </c:pt>
              <c:pt idx="3">
                <c:v>2024</c:v>
              </c:pt>
              <c:pt idx="4">
                <c:v>2025</c:v>
              </c:pt>
              <c:pt idx="5">
                <c:v>2026</c:v>
              </c:pt>
              <c:pt idx="6">
                <c:v>2027</c:v>
              </c:pt>
              <c:pt idx="7">
                <c:v>2028</c:v>
              </c:pt>
              <c:pt idx="8">
                <c:v>2029</c:v>
              </c:pt>
              <c:pt idx="9">
                <c:v>2030</c:v>
              </c:pt>
              <c:pt idx="10">
                <c:v>2031</c:v>
              </c:pt>
              <c:pt idx="11">
                <c:v>2032</c:v>
              </c:pt>
              <c:pt idx="12">
                <c:v>2033</c:v>
              </c:pt>
              <c:pt idx="13">
                <c:v>2034</c:v>
              </c:pt>
              <c:pt idx="14">
                <c:v>2035</c:v>
              </c:pt>
              <c:pt idx="15">
                <c:v>2036</c:v>
              </c:pt>
              <c:pt idx="16">
                <c:v>2037</c:v>
              </c:pt>
              <c:pt idx="17">
                <c:v>2038</c:v>
              </c:pt>
              <c:pt idx="18">
                <c:v>2039</c:v>
              </c:pt>
              <c:pt idx="19">
                <c:v>2040</c:v>
              </c:pt>
              <c:pt idx="20">
                <c:v>2041</c:v>
              </c:pt>
              <c:pt idx="21">
                <c:v>2042</c:v>
              </c:pt>
              <c:pt idx="22">
                <c:v>2043</c:v>
              </c:pt>
              <c:pt idx="23">
                <c:v>2044</c:v>
              </c:pt>
              <c:pt idx="24">
                <c:v>2045</c:v>
              </c:pt>
              <c:pt idx="25">
                <c:v>2046</c:v>
              </c:pt>
              <c:pt idx="26">
                <c:v>2047</c:v>
              </c:pt>
              <c:pt idx="27">
                <c:v>2048</c:v>
              </c:pt>
              <c:pt idx="28">
                <c:v>2049</c:v>
              </c:pt>
              <c:pt idx="29">
                <c:v>2050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'Figure 3'!$M$7:$AP$7</c:f>
              <c:numCache>
                <c:formatCode>0</c:formatCode>
                <c:ptCount val="30"/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5-F208-4784-ABCD-3C4D9F7048DF}"/>
            </c:ext>
          </c:extLst>
        </c:ser>
        <c:ser>
          <c:idx val="6"/>
          <c:order val="6"/>
          <c:tx>
            <c:strRef>
              <c:f>'Figure 3'!$A$8</c:f>
              <c:strCache>
                <c:ptCount val="1"/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Lit>
              <c:ptCount val="30"/>
              <c:pt idx="0">
                <c:v>2021</c:v>
              </c:pt>
              <c:pt idx="1">
                <c:v>2022</c:v>
              </c:pt>
              <c:pt idx="2">
                <c:v>2023</c:v>
              </c:pt>
              <c:pt idx="3">
                <c:v>2024</c:v>
              </c:pt>
              <c:pt idx="4">
                <c:v>2025</c:v>
              </c:pt>
              <c:pt idx="5">
                <c:v>2026</c:v>
              </c:pt>
              <c:pt idx="6">
                <c:v>2027</c:v>
              </c:pt>
              <c:pt idx="7">
                <c:v>2028</c:v>
              </c:pt>
              <c:pt idx="8">
                <c:v>2029</c:v>
              </c:pt>
              <c:pt idx="9">
                <c:v>2030</c:v>
              </c:pt>
              <c:pt idx="10">
                <c:v>2031</c:v>
              </c:pt>
              <c:pt idx="11">
                <c:v>2032</c:v>
              </c:pt>
              <c:pt idx="12">
                <c:v>2033</c:v>
              </c:pt>
              <c:pt idx="13">
                <c:v>2034</c:v>
              </c:pt>
              <c:pt idx="14">
                <c:v>2035</c:v>
              </c:pt>
              <c:pt idx="15">
                <c:v>2036</c:v>
              </c:pt>
              <c:pt idx="16">
                <c:v>2037</c:v>
              </c:pt>
              <c:pt idx="17">
                <c:v>2038</c:v>
              </c:pt>
              <c:pt idx="18">
                <c:v>2039</c:v>
              </c:pt>
              <c:pt idx="19">
                <c:v>2040</c:v>
              </c:pt>
              <c:pt idx="20">
                <c:v>2041</c:v>
              </c:pt>
              <c:pt idx="21">
                <c:v>2042</c:v>
              </c:pt>
              <c:pt idx="22">
                <c:v>2043</c:v>
              </c:pt>
              <c:pt idx="23">
                <c:v>2044</c:v>
              </c:pt>
              <c:pt idx="24">
                <c:v>2045</c:v>
              </c:pt>
              <c:pt idx="25">
                <c:v>2046</c:v>
              </c:pt>
              <c:pt idx="26">
                <c:v>2047</c:v>
              </c:pt>
              <c:pt idx="27">
                <c:v>2048</c:v>
              </c:pt>
              <c:pt idx="28">
                <c:v>2049</c:v>
              </c:pt>
              <c:pt idx="29">
                <c:v>2050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'Figure 3'!$M$8:$AP$8</c:f>
              <c:numCache>
                <c:formatCode>0</c:formatCode>
                <c:ptCount val="30"/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6-F208-4784-ABCD-3C4D9F7048DF}"/>
            </c:ext>
          </c:extLst>
        </c:ser>
        <c:ser>
          <c:idx val="7"/>
          <c:order val="7"/>
          <c:tx>
            <c:strRef>
              <c:f>'Figure 3'!$A$9</c:f>
              <c:strCache>
                <c:ptCount val="1"/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Lit>
              <c:ptCount val="30"/>
              <c:pt idx="0">
                <c:v>2021</c:v>
              </c:pt>
              <c:pt idx="1">
                <c:v>2022</c:v>
              </c:pt>
              <c:pt idx="2">
                <c:v>2023</c:v>
              </c:pt>
              <c:pt idx="3">
                <c:v>2024</c:v>
              </c:pt>
              <c:pt idx="4">
                <c:v>2025</c:v>
              </c:pt>
              <c:pt idx="5">
                <c:v>2026</c:v>
              </c:pt>
              <c:pt idx="6">
                <c:v>2027</c:v>
              </c:pt>
              <c:pt idx="7">
                <c:v>2028</c:v>
              </c:pt>
              <c:pt idx="8">
                <c:v>2029</c:v>
              </c:pt>
              <c:pt idx="9">
                <c:v>2030</c:v>
              </c:pt>
              <c:pt idx="10">
                <c:v>2031</c:v>
              </c:pt>
              <c:pt idx="11">
                <c:v>2032</c:v>
              </c:pt>
              <c:pt idx="12">
                <c:v>2033</c:v>
              </c:pt>
              <c:pt idx="13">
                <c:v>2034</c:v>
              </c:pt>
              <c:pt idx="14">
                <c:v>2035</c:v>
              </c:pt>
              <c:pt idx="15">
                <c:v>2036</c:v>
              </c:pt>
              <c:pt idx="16">
                <c:v>2037</c:v>
              </c:pt>
              <c:pt idx="17">
                <c:v>2038</c:v>
              </c:pt>
              <c:pt idx="18">
                <c:v>2039</c:v>
              </c:pt>
              <c:pt idx="19">
                <c:v>2040</c:v>
              </c:pt>
              <c:pt idx="20">
                <c:v>2041</c:v>
              </c:pt>
              <c:pt idx="21">
                <c:v>2042</c:v>
              </c:pt>
              <c:pt idx="22">
                <c:v>2043</c:v>
              </c:pt>
              <c:pt idx="23">
                <c:v>2044</c:v>
              </c:pt>
              <c:pt idx="24">
                <c:v>2045</c:v>
              </c:pt>
              <c:pt idx="25">
                <c:v>2046</c:v>
              </c:pt>
              <c:pt idx="26">
                <c:v>2047</c:v>
              </c:pt>
              <c:pt idx="27">
                <c:v>2048</c:v>
              </c:pt>
              <c:pt idx="28">
                <c:v>2049</c:v>
              </c:pt>
              <c:pt idx="29">
                <c:v>2050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'Figure 3'!$M$9:$AP$9</c:f>
              <c:numCache>
                <c:formatCode>0</c:formatCode>
                <c:ptCount val="30"/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7-F208-4784-ABCD-3C4D9F7048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12408783"/>
        <c:axId val="1074481167"/>
      </c:lineChart>
      <c:catAx>
        <c:axId val="71240878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074481167"/>
        <c:crosses val="autoZero"/>
        <c:auto val="1"/>
        <c:lblAlgn val="ctr"/>
        <c:lblOffset val="100"/>
        <c:noMultiLvlLbl val="0"/>
      </c:catAx>
      <c:valAx>
        <c:axId val="1074481167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Share of RES-H&amp;C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7124087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/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033459095384563E-2"/>
          <c:y val="6.1111111111111109E-2"/>
          <c:w val="0.89291656622161031"/>
          <c:h val="0.525984689413823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'pg 6 and 18'!$D$14</c:f>
              <c:strCache>
                <c:ptCount val="1"/>
                <c:pt idx="0">
                  <c:v>Current fossil fuel heating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Barlow" panose="00000500000000000000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'pg 6 and 18'!$A$15:$A$22</c:f>
              <c:strCache>
                <c:ptCount val="8"/>
                <c:pt idx="0">
                  <c:v>Czechia</c:v>
                </c:pt>
                <c:pt idx="1">
                  <c:v>France</c:v>
                </c:pt>
                <c:pt idx="2">
                  <c:v>Germany</c:v>
                </c:pt>
                <c:pt idx="3">
                  <c:v>Italy</c:v>
                </c:pt>
                <c:pt idx="4">
                  <c:v>Netherlands</c:v>
                </c:pt>
                <c:pt idx="5">
                  <c:v>Poland</c:v>
                </c:pt>
                <c:pt idx="6">
                  <c:v>Spain</c:v>
                </c:pt>
                <c:pt idx="7">
                  <c:v>EU-27</c:v>
                </c:pt>
              </c:strCache>
            </c:strRef>
          </c:cat>
          <c:val>
            <c:numRef>
              <c:f>'pg 6 and 18'!$D$15:$D$22</c:f>
              <c:numCache>
                <c:formatCode>0%</c:formatCode>
                <c:ptCount val="8"/>
                <c:pt idx="0">
                  <c:v>0.77900000000000003</c:v>
                </c:pt>
                <c:pt idx="1">
                  <c:v>0.46671671671671672</c:v>
                </c:pt>
                <c:pt idx="2">
                  <c:v>0.85508355949150117</c:v>
                </c:pt>
                <c:pt idx="3">
                  <c:v>0.77300000000000002</c:v>
                </c:pt>
                <c:pt idx="4">
                  <c:v>0.8551321328144611</c:v>
                </c:pt>
                <c:pt idx="5">
                  <c:v>0.76117225774225727</c:v>
                </c:pt>
                <c:pt idx="6">
                  <c:v>0.49280000000000002</c:v>
                </c:pt>
                <c:pt idx="7">
                  <c:v>0.75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FC6-4C03-A3A7-6C4644467611}"/>
            </c:ext>
          </c:extLst>
        </c:ser>
        <c:ser>
          <c:idx val="1"/>
          <c:order val="1"/>
          <c:tx>
            <c:strRef>
              <c:f>'pg 6 and 18'!$E$14</c:f>
              <c:strCache>
                <c:ptCount val="1"/>
                <c:pt idx="0">
                  <c:v>2050 fossil fuel heating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Barlow" panose="00000500000000000000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'pg 6 and 18'!$A$15:$A$22</c:f>
              <c:strCache>
                <c:ptCount val="8"/>
                <c:pt idx="0">
                  <c:v>Czechia</c:v>
                </c:pt>
                <c:pt idx="1">
                  <c:v>France</c:v>
                </c:pt>
                <c:pt idx="2">
                  <c:v>Germany</c:v>
                </c:pt>
                <c:pt idx="3">
                  <c:v>Italy</c:v>
                </c:pt>
                <c:pt idx="4">
                  <c:v>Netherlands</c:v>
                </c:pt>
                <c:pt idx="5">
                  <c:v>Poland</c:v>
                </c:pt>
                <c:pt idx="6">
                  <c:v>Spain</c:v>
                </c:pt>
                <c:pt idx="7">
                  <c:v>EU-27</c:v>
                </c:pt>
              </c:strCache>
            </c:strRef>
          </c:cat>
          <c:val>
            <c:numRef>
              <c:f>'pg 6 and 18'!$E$15:$E$22</c:f>
              <c:numCache>
                <c:formatCode>0%</c:formatCode>
                <c:ptCount val="8"/>
                <c:pt idx="0">
                  <c:v>0.28000000000000003</c:v>
                </c:pt>
                <c:pt idx="1">
                  <c:v>0.35</c:v>
                </c:pt>
                <c:pt idx="2">
                  <c:v>0.53</c:v>
                </c:pt>
                <c:pt idx="3">
                  <c:v>0.48</c:v>
                </c:pt>
                <c:pt idx="4">
                  <c:v>0.5</c:v>
                </c:pt>
                <c:pt idx="5">
                  <c:v>0.21</c:v>
                </c:pt>
                <c:pt idx="6">
                  <c:v>0.37</c:v>
                </c:pt>
                <c:pt idx="7">
                  <c:v>0.36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FC6-4C03-A3A7-6C464446761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76223744"/>
        <c:axId val="276229984"/>
      </c:barChart>
      <c:catAx>
        <c:axId val="276223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bg1"/>
                </a:solidFill>
                <a:latin typeface="Barlow" panose="00000500000000000000" pitchFamily="2" charset="0"/>
                <a:ea typeface="+mn-ea"/>
                <a:cs typeface="+mn-cs"/>
              </a:defRPr>
            </a:pPr>
            <a:endParaRPr lang="en-US"/>
          </a:p>
        </c:txPr>
        <c:crossAx val="276229984"/>
        <c:crosses val="autoZero"/>
        <c:auto val="1"/>
        <c:lblAlgn val="ctr"/>
        <c:lblOffset val="100"/>
        <c:noMultiLvlLbl val="0"/>
      </c:catAx>
      <c:valAx>
        <c:axId val="276229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bg1"/>
                </a:solidFill>
                <a:latin typeface="Barlow" panose="00000500000000000000" pitchFamily="2" charset="0"/>
                <a:ea typeface="+mn-ea"/>
                <a:cs typeface="+mn-cs"/>
              </a:defRPr>
            </a:pPr>
            <a:endParaRPr lang="en-US"/>
          </a:p>
        </c:txPr>
        <c:crossAx val="2762237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9772619670911298"/>
          <c:y val="0.83928710901593717"/>
          <c:w val="0.62617070528403929"/>
          <c:h val="8.860848643919509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bg1"/>
              </a:solidFill>
              <a:latin typeface="Barlow" panose="00000500000000000000" pitchFamily="2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b="1">
          <a:solidFill>
            <a:schemeClr val="bg1"/>
          </a:solidFill>
          <a:latin typeface="Barlow" panose="00000500000000000000" pitchFamily="2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033459095384563E-2"/>
          <c:y val="6.1111111111111109E-2"/>
          <c:w val="0.89291656622161031"/>
          <c:h val="0.525984689413823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'pg 6 and 18'!$D$14</c:f>
              <c:strCache>
                <c:ptCount val="1"/>
                <c:pt idx="0">
                  <c:v>Current fossil fuel heating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rlow" panose="00000500000000000000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'pg 6 and 18'!$A$15:$A$22</c:f>
              <c:strCache>
                <c:ptCount val="8"/>
                <c:pt idx="0">
                  <c:v>Czechia</c:v>
                </c:pt>
                <c:pt idx="1">
                  <c:v>France</c:v>
                </c:pt>
                <c:pt idx="2">
                  <c:v>Germany</c:v>
                </c:pt>
                <c:pt idx="3">
                  <c:v>Italy</c:v>
                </c:pt>
                <c:pt idx="4">
                  <c:v>Netherlands</c:v>
                </c:pt>
                <c:pt idx="5">
                  <c:v>Poland</c:v>
                </c:pt>
                <c:pt idx="6">
                  <c:v>Spain</c:v>
                </c:pt>
                <c:pt idx="7">
                  <c:v>EU-27</c:v>
                </c:pt>
              </c:strCache>
            </c:strRef>
          </c:cat>
          <c:val>
            <c:numRef>
              <c:f>'pg 6 and 18'!$D$15:$D$22</c:f>
              <c:numCache>
                <c:formatCode>0%</c:formatCode>
                <c:ptCount val="8"/>
                <c:pt idx="0">
                  <c:v>0.77900000000000003</c:v>
                </c:pt>
                <c:pt idx="1">
                  <c:v>0.46671671671671672</c:v>
                </c:pt>
                <c:pt idx="2">
                  <c:v>0.85508355949150117</c:v>
                </c:pt>
                <c:pt idx="3">
                  <c:v>0.77300000000000002</c:v>
                </c:pt>
                <c:pt idx="4">
                  <c:v>0.8551321328144611</c:v>
                </c:pt>
                <c:pt idx="5">
                  <c:v>0.76117225774225727</c:v>
                </c:pt>
                <c:pt idx="6">
                  <c:v>0.49280000000000002</c:v>
                </c:pt>
                <c:pt idx="7">
                  <c:v>0.75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53A-4A3F-B30D-038F32A46B1E}"/>
            </c:ext>
          </c:extLst>
        </c:ser>
        <c:ser>
          <c:idx val="1"/>
          <c:order val="1"/>
          <c:tx>
            <c:strRef>
              <c:f>'pg 6 and 18'!$E$14</c:f>
              <c:strCache>
                <c:ptCount val="1"/>
                <c:pt idx="0">
                  <c:v>2050 fossil fuel heating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rlow" panose="00000500000000000000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'pg 6 and 18'!$A$15:$A$22</c:f>
              <c:strCache>
                <c:ptCount val="8"/>
                <c:pt idx="0">
                  <c:v>Czechia</c:v>
                </c:pt>
                <c:pt idx="1">
                  <c:v>France</c:v>
                </c:pt>
                <c:pt idx="2">
                  <c:v>Germany</c:v>
                </c:pt>
                <c:pt idx="3">
                  <c:v>Italy</c:v>
                </c:pt>
                <c:pt idx="4">
                  <c:v>Netherlands</c:v>
                </c:pt>
                <c:pt idx="5">
                  <c:v>Poland</c:v>
                </c:pt>
                <c:pt idx="6">
                  <c:v>Spain</c:v>
                </c:pt>
                <c:pt idx="7">
                  <c:v>EU-27</c:v>
                </c:pt>
              </c:strCache>
            </c:strRef>
          </c:cat>
          <c:val>
            <c:numRef>
              <c:f>'pg 6 and 18'!$E$15:$E$22</c:f>
              <c:numCache>
                <c:formatCode>0%</c:formatCode>
                <c:ptCount val="8"/>
                <c:pt idx="0">
                  <c:v>0.28000000000000003</c:v>
                </c:pt>
                <c:pt idx="1">
                  <c:v>0.35</c:v>
                </c:pt>
                <c:pt idx="2">
                  <c:v>0.53</c:v>
                </c:pt>
                <c:pt idx="3">
                  <c:v>0.48</c:v>
                </c:pt>
                <c:pt idx="4">
                  <c:v>0.5</c:v>
                </c:pt>
                <c:pt idx="5">
                  <c:v>0.21</c:v>
                </c:pt>
                <c:pt idx="6">
                  <c:v>0.37</c:v>
                </c:pt>
                <c:pt idx="7">
                  <c:v>0.36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53A-4A3F-B30D-038F32A46B1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76223744"/>
        <c:axId val="276229984"/>
      </c:barChart>
      <c:catAx>
        <c:axId val="276223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rlow" panose="00000500000000000000" pitchFamily="2" charset="0"/>
                <a:ea typeface="+mn-ea"/>
                <a:cs typeface="+mn-cs"/>
              </a:defRPr>
            </a:pPr>
            <a:endParaRPr lang="en-US"/>
          </a:p>
        </c:txPr>
        <c:crossAx val="276229984"/>
        <c:crosses val="autoZero"/>
        <c:auto val="1"/>
        <c:lblAlgn val="ctr"/>
        <c:lblOffset val="100"/>
        <c:noMultiLvlLbl val="0"/>
      </c:catAx>
      <c:valAx>
        <c:axId val="276229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rlow" panose="00000500000000000000" pitchFamily="2" charset="0"/>
                <a:ea typeface="+mn-ea"/>
                <a:cs typeface="+mn-cs"/>
              </a:defRPr>
            </a:pPr>
            <a:endParaRPr lang="en-US"/>
          </a:p>
        </c:txPr>
        <c:crossAx val="2762237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9772619670911298"/>
          <c:y val="0.83928710901593717"/>
          <c:w val="0.62617070528403929"/>
          <c:h val="8.860848643919509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Barlow" panose="00000500000000000000" pitchFamily="2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b="1">
          <a:latin typeface="Barlow" panose="00000500000000000000" pitchFamily="2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87767957610529"/>
          <c:y val="3.5556646598239948E-2"/>
          <c:w val="0.86639827713904127"/>
          <c:h val="0.59213200951369171"/>
        </c:manualLayout>
      </c:layout>
      <c:barChart>
        <c:barDir val="col"/>
        <c:grouping val="stacked"/>
        <c:varyColors val="0"/>
        <c:ser>
          <c:idx val="0"/>
          <c:order val="1"/>
          <c:tx>
            <c:strRef>
              <c:f>'COST DIAGRAMS'!$D$67</c:f>
              <c:strCache>
                <c:ptCount val="1"/>
                <c:pt idx="0">
                  <c:v>Future annual public financing based on current financing structure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7.1548005895104946E-2"/>
                  <c:y val="-1.83932417147135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70-4421-8541-4CCB6E57826C}"/>
                </c:ext>
              </c:extLst>
            </c:dLbl>
            <c:dLbl>
              <c:idx val="4"/>
              <c:layout>
                <c:manualLayout>
                  <c:x val="6.6778138835431239E-2"/>
                  <c:y val="-2.45243222862847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70-4421-8541-4CCB6E57826C}"/>
                </c:ext>
              </c:extLst>
            </c:dLbl>
            <c:dLbl>
              <c:idx val="5"/>
              <c:layout>
                <c:manualLayout>
                  <c:x val="5.9623338245920823E-2"/>
                  <c:y val="-1.83932417147135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70-4421-8541-4CCB6E57826C}"/>
                </c:ext>
              </c:extLst>
            </c:dLbl>
            <c:dLbl>
              <c:idx val="6"/>
              <c:layout>
                <c:manualLayout>
                  <c:x val="6.2008271775757656E-2"/>
                  <c:y val="-2.45243222862847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F70-4421-8541-4CCB6E57826C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15875">
                      <a:solidFill>
                        <a:schemeClr val="bg1"/>
                      </a:solidFill>
                    </a:ln>
                  </c:spPr>
                </c15:leaderLines>
              </c:ext>
            </c:extLst>
          </c:dLbls>
          <c:cat>
            <c:strRef>
              <c:f>'COST DIAGRAMS'!$B$68:$B$74</c:f>
              <c:strCache>
                <c:ptCount val="7"/>
                <c:pt idx="0">
                  <c:v>Czechia</c:v>
                </c:pt>
                <c:pt idx="1">
                  <c:v>France</c:v>
                </c:pt>
                <c:pt idx="2">
                  <c:v>Germany</c:v>
                </c:pt>
                <c:pt idx="3">
                  <c:v>Italy</c:v>
                </c:pt>
                <c:pt idx="4">
                  <c:v>Netherlands</c:v>
                </c:pt>
                <c:pt idx="5">
                  <c:v>Poland</c:v>
                </c:pt>
                <c:pt idx="6">
                  <c:v>Spain</c:v>
                </c:pt>
              </c:strCache>
            </c:strRef>
          </c:cat>
          <c:val>
            <c:numRef>
              <c:f>'COST DIAGRAMS'!$D$68:$D$74</c:f>
              <c:numCache>
                <c:formatCode>_-* #,##0_-;\-* #,##0_-;_-* "-"??_-;_-@_-</c:formatCode>
                <c:ptCount val="7"/>
                <c:pt idx="0">
                  <c:v>171435185.18518519</c:v>
                </c:pt>
                <c:pt idx="1">
                  <c:v>805000000</c:v>
                </c:pt>
                <c:pt idx="2">
                  <c:v>3652314814.814815</c:v>
                </c:pt>
                <c:pt idx="3">
                  <c:v>1788888888.8888888</c:v>
                </c:pt>
                <c:pt idx="4">
                  <c:v>186342592.5925926</c:v>
                </c:pt>
                <c:pt idx="5">
                  <c:v>93171296.296296299</c:v>
                </c:pt>
                <c:pt idx="6">
                  <c:v>365231481.48148149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F70-4421-8541-4CCB6E57826C}"/>
            </c:ext>
          </c:extLst>
        </c:ser>
        <c:ser>
          <c:idx val="1"/>
          <c:order val="2"/>
          <c:tx>
            <c:strRef>
              <c:f>'COST DIAGRAMS'!$E$67</c:f>
              <c:strCache>
                <c:ptCount val="1"/>
                <c:pt idx="0">
                  <c:v>Future annual private financing unlocked based on current financing structure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layout>
                <c:manualLayout>
                  <c:x val="-3.8158936477389348E-2"/>
                  <c:y val="-4.2917564000998353E-2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en-B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F70-4421-8541-4CCB6E57826C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en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15875">
                      <a:solidFill>
                        <a:schemeClr val="bg1"/>
                      </a:solidFill>
                    </a:ln>
                  </c:spPr>
                </c15:leaderLines>
              </c:ext>
            </c:extLst>
          </c:dLbls>
          <c:cat>
            <c:strRef>
              <c:f>'COST DIAGRAMS'!$B$68:$B$74</c:f>
              <c:strCache>
                <c:ptCount val="7"/>
                <c:pt idx="0">
                  <c:v>Czechia</c:v>
                </c:pt>
                <c:pt idx="1">
                  <c:v>France</c:v>
                </c:pt>
                <c:pt idx="2">
                  <c:v>Germany</c:v>
                </c:pt>
                <c:pt idx="3">
                  <c:v>Italy</c:v>
                </c:pt>
                <c:pt idx="4">
                  <c:v>Netherlands</c:v>
                </c:pt>
                <c:pt idx="5">
                  <c:v>Poland</c:v>
                </c:pt>
                <c:pt idx="6">
                  <c:v>Spain</c:v>
                </c:pt>
              </c:strCache>
            </c:strRef>
          </c:cat>
          <c:val>
            <c:numRef>
              <c:f>'COST DIAGRAMS'!$E$68:$E$74</c:f>
              <c:numCache>
                <c:formatCode>_-* #,##0_-;\-* #,##0_-;_-* "-"??_-;_-@_-</c:formatCode>
                <c:ptCount val="7"/>
                <c:pt idx="0">
                  <c:v>197471863.42012256</c:v>
                </c:pt>
                <c:pt idx="1">
                  <c:v>4776209012.501112</c:v>
                </c:pt>
                <c:pt idx="2">
                  <c:v>7663477955.6566458</c:v>
                </c:pt>
                <c:pt idx="3">
                  <c:v>4704716810.5061474</c:v>
                </c:pt>
                <c:pt idx="4">
                  <c:v>1772778901.5182738</c:v>
                </c:pt>
                <c:pt idx="5">
                  <c:v>1063280630.3860387</c:v>
                </c:pt>
                <c:pt idx="6">
                  <c:v>2754660186.8313913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F70-4421-8541-4CCB6E57826C}"/>
            </c:ext>
          </c:extLst>
        </c:ser>
        <c:ser>
          <c:idx val="2"/>
          <c:order val="3"/>
          <c:tx>
            <c:strRef>
              <c:f>'COST DIAGRAMS'!$H$67</c:f>
              <c:strCache>
                <c:ptCount val="1"/>
                <c:pt idx="0">
                  <c:v>Funding Gap</c:v>
                </c:pt>
              </c:strCache>
            </c:strRef>
          </c:tx>
          <c:spPr>
            <a:noFill/>
          </c:spPr>
          <c:invertIfNegative val="0"/>
          <c:dLbls>
            <c:dLbl>
              <c:idx val="0"/>
              <c:layout>
                <c:manualLayout>
                  <c:x val="5.2468537656410325E-2"/>
                  <c:y val="-4.291756400099835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F70-4421-8541-4CCB6E57826C}"/>
                </c:ext>
              </c:extLst>
            </c:dLbl>
            <c:dLbl>
              <c:idx val="4"/>
              <c:layout>
                <c:manualLayout>
                  <c:x val="6.2008271775757573E-2"/>
                  <c:y val="-1.226216114314238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F70-4421-8541-4CCB6E57826C}"/>
                </c:ext>
              </c:extLst>
            </c:dLbl>
            <c:spPr>
              <a:solidFill>
                <a:srgbClr val="3B4D86"/>
              </a:solidFill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15875">
                      <a:solidFill>
                        <a:schemeClr val="bg1"/>
                      </a:solidFill>
                    </a:ln>
                  </c:spPr>
                </c15:leaderLines>
              </c:ext>
            </c:extLst>
          </c:dLbls>
          <c:errBars>
            <c:errBarType val="minus"/>
            <c:errValType val="percentage"/>
            <c:noEndCap val="1"/>
            <c:val val="100"/>
            <c:spPr>
              <a:ln w="28575">
                <a:solidFill>
                  <a:schemeClr val="bg1"/>
                </a:solidFill>
                <a:headEnd type="triangle"/>
                <a:tailEnd type="triangle"/>
              </a:ln>
            </c:spPr>
          </c:errBars>
          <c:cat>
            <c:strRef>
              <c:f>'COST DIAGRAMS'!$B$68:$B$74</c:f>
              <c:strCache>
                <c:ptCount val="7"/>
                <c:pt idx="0">
                  <c:v>Czechia</c:v>
                </c:pt>
                <c:pt idx="1">
                  <c:v>France</c:v>
                </c:pt>
                <c:pt idx="2">
                  <c:v>Germany</c:v>
                </c:pt>
                <c:pt idx="3">
                  <c:v>Italy</c:v>
                </c:pt>
                <c:pt idx="4">
                  <c:v>Netherlands</c:v>
                </c:pt>
                <c:pt idx="5">
                  <c:v>Poland</c:v>
                </c:pt>
                <c:pt idx="6">
                  <c:v>Spain</c:v>
                </c:pt>
              </c:strCache>
            </c:strRef>
          </c:cat>
          <c:val>
            <c:numRef>
              <c:f>'COST DIAGRAMS'!$H$68:$H$74</c:f>
              <c:numCache>
                <c:formatCode>_-* #,##0_-;\-* #,##0_-;_-* "-"??_-;_-@_-</c:formatCode>
                <c:ptCount val="7"/>
                <c:pt idx="0">
                  <c:v>1480273153.0348806</c:v>
                </c:pt>
                <c:pt idx="1">
                  <c:v>6590298996.4551888</c:v>
                </c:pt>
                <c:pt idx="2">
                  <c:v>13323140810.612696</c:v>
                </c:pt>
                <c:pt idx="3">
                  <c:v>6461334645.7936153</c:v>
                </c:pt>
                <c:pt idx="4">
                  <c:v>1933767382.6338606</c:v>
                </c:pt>
                <c:pt idx="5">
                  <c:v>5970379185.3794193</c:v>
                </c:pt>
                <c:pt idx="6">
                  <c:v>4731910572.771698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1F70-4421-8541-4CCB6E5782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0010001"/>
        <c:axId val="50010002"/>
      </c:barChart>
      <c:scatterChart>
        <c:scatterStyle val="lineMarker"/>
        <c:varyColors val="0"/>
        <c:ser>
          <c:idx val="3"/>
          <c:order val="0"/>
          <c:tx>
            <c:strRef>
              <c:f>'COST DIAGRAMS'!$C$67</c:f>
              <c:strCache>
                <c:ptCount val="1"/>
                <c:pt idx="0">
                  <c:v>Annual financing requirements</c:v>
                </c:pt>
              </c:strCache>
            </c:strRef>
          </c:tx>
          <c:spPr>
            <a:ln w="38100">
              <a:noFill/>
            </a:ln>
          </c:spPr>
          <c:marker>
            <c:symbol val="circle"/>
            <c:size val="6"/>
            <c:spPr>
              <a:solidFill>
                <a:srgbClr val="FFC000"/>
              </a:solidFill>
              <a:ln w="3175">
                <a:noFill/>
              </a:ln>
            </c:spPr>
          </c:marker>
          <c:dLbls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yVal>
            <c:numRef>
              <c:f>'COST DIAGRAMS'!$C$68:$C$74</c:f>
              <c:numCache>
                <c:formatCode>_-* #,##0_-;\-* #,##0_-;_-* "-"??_-;_-@_-</c:formatCode>
                <c:ptCount val="7"/>
                <c:pt idx="0">
                  <c:v>1849180201.6401885</c:v>
                </c:pt>
                <c:pt idx="1">
                  <c:v>12171508008.956301</c:v>
                </c:pt>
                <c:pt idx="2">
                  <c:v>24638933581.084156</c:v>
                </c:pt>
                <c:pt idx="3">
                  <c:v>12954940345.188652</c:v>
                </c:pt>
                <c:pt idx="4">
                  <c:v>3892888876.7447271</c:v>
                </c:pt>
                <c:pt idx="5">
                  <c:v>7126831112.0617542</c:v>
                </c:pt>
                <c:pt idx="6">
                  <c:v>7851802241.0845709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A-1F70-4421-8541-4CCB6E5782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0010001"/>
        <c:axId val="50010002"/>
      </c:scatterChart>
      <c:catAx>
        <c:axId val="50010001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0010002"/>
        <c:crosses val="autoZero"/>
        <c:auto val="1"/>
        <c:lblAlgn val="ctr"/>
        <c:lblOffset val="100"/>
        <c:noMultiLvlLbl val="0"/>
      </c:catAx>
      <c:valAx>
        <c:axId val="50010002"/>
        <c:scaling>
          <c:orientation val="minMax"/>
          <c:max val="27000000000"/>
          <c:min val="0"/>
        </c:scaling>
        <c:delete val="0"/>
        <c:axPos val="l"/>
        <c:numFmt formatCode="_-* #,##0_-;\-* #,##0_-;_-* &quot;-&quot;??_-;_-@_-" sourceLinked="1"/>
        <c:majorTickMark val="out"/>
        <c:minorTickMark val="none"/>
        <c:tickLblPos val="nextTo"/>
        <c:crossAx val="50010001"/>
        <c:crosses val="autoZero"/>
        <c:crossBetween val="between"/>
        <c:dispUnits>
          <c:builtInUnit val="billions"/>
          <c:dispUnitsLbl>
            <c:layout>
              <c:manualLayout>
                <c:xMode val="edge"/>
                <c:yMode val="edge"/>
                <c:x val="1.656852759086409E-2"/>
                <c:y val="0.3535443672715059"/>
              </c:manualLayout>
            </c:layout>
            <c:tx>
              <c:rich>
                <a:bodyPr/>
                <a:lstStyle/>
                <a:p>
                  <a:pPr>
                    <a:defRPr/>
                  </a:pPr>
                  <a:r>
                    <a:rPr lang="en-GB"/>
                    <a:t>€bn</a:t>
                  </a:r>
                </a:p>
              </c:rich>
            </c:tx>
          </c:dispUnitsLbl>
        </c:dispUnits>
      </c:valAx>
      <c:spPr>
        <a:noFill/>
      </c:spPr>
    </c:plotArea>
    <c:legend>
      <c:legendPos val="r"/>
      <c:layout>
        <c:manualLayout>
          <c:xMode val="edge"/>
          <c:yMode val="edge"/>
          <c:x val="7.1521837334489982E-2"/>
          <c:y val="0.76927807254108849"/>
          <c:w val="0.85990747456495409"/>
          <c:h val="0.17399620452319262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00" b="1">
          <a:solidFill>
            <a:schemeClr val="bg1"/>
          </a:solidFill>
          <a:latin typeface="Barlow" panose="00000500000000000000" pitchFamily="2" charset="0"/>
        </a:defRPr>
      </a:pPr>
      <a:endParaRPr lang="en-BE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87767957610529"/>
          <c:y val="3.5556646598239948E-2"/>
          <c:w val="0.86639827713904127"/>
          <c:h val="0.59213200951369171"/>
        </c:manualLayout>
      </c:layout>
      <c:barChart>
        <c:barDir val="col"/>
        <c:grouping val="stacked"/>
        <c:varyColors val="0"/>
        <c:ser>
          <c:idx val="0"/>
          <c:order val="1"/>
          <c:tx>
            <c:strRef>
              <c:f>'COST DIAGRAMS'!$D$67</c:f>
              <c:strCache>
                <c:ptCount val="1"/>
                <c:pt idx="0">
                  <c:v>Future annual public financing based on current financing structure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7.1548005895104946E-2"/>
                  <c:y val="-1.83932417147135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A58-4331-A5B0-5552A238179F}"/>
                </c:ext>
              </c:extLst>
            </c:dLbl>
            <c:dLbl>
              <c:idx val="4"/>
              <c:layout>
                <c:manualLayout>
                  <c:x val="6.6778138835431239E-2"/>
                  <c:y val="-2.45243222862847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A58-4331-A5B0-5552A238179F}"/>
                </c:ext>
              </c:extLst>
            </c:dLbl>
            <c:dLbl>
              <c:idx val="5"/>
              <c:layout>
                <c:manualLayout>
                  <c:x val="5.9623338245920823E-2"/>
                  <c:y val="-1.83932417147135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A58-4331-A5B0-5552A238179F}"/>
                </c:ext>
              </c:extLst>
            </c:dLbl>
            <c:dLbl>
              <c:idx val="6"/>
              <c:layout>
                <c:manualLayout>
                  <c:x val="6.2008271775757656E-2"/>
                  <c:y val="-2.45243222862847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A58-4331-A5B0-5552A238179F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'COST DIAGRAMS'!$B$68:$B$74</c:f>
              <c:strCache>
                <c:ptCount val="7"/>
                <c:pt idx="0">
                  <c:v>Czechia</c:v>
                </c:pt>
                <c:pt idx="1">
                  <c:v>France</c:v>
                </c:pt>
                <c:pt idx="2">
                  <c:v>Germany</c:v>
                </c:pt>
                <c:pt idx="3">
                  <c:v>Italy</c:v>
                </c:pt>
                <c:pt idx="4">
                  <c:v>Netherlands</c:v>
                </c:pt>
                <c:pt idx="5">
                  <c:v>Poland</c:v>
                </c:pt>
                <c:pt idx="6">
                  <c:v>Spain</c:v>
                </c:pt>
              </c:strCache>
            </c:strRef>
          </c:cat>
          <c:val>
            <c:numRef>
              <c:f>'COST DIAGRAMS'!$D$68:$D$74</c:f>
              <c:numCache>
                <c:formatCode>_-* #,##0_-;\-* #,##0_-;_-* "-"??_-;_-@_-</c:formatCode>
                <c:ptCount val="7"/>
                <c:pt idx="0">
                  <c:v>171435185.18518519</c:v>
                </c:pt>
                <c:pt idx="1">
                  <c:v>805000000</c:v>
                </c:pt>
                <c:pt idx="2">
                  <c:v>3652314814.814815</c:v>
                </c:pt>
                <c:pt idx="3">
                  <c:v>1788888888.8888888</c:v>
                </c:pt>
                <c:pt idx="4">
                  <c:v>186342592.5925926</c:v>
                </c:pt>
                <c:pt idx="5">
                  <c:v>93171296.296296299</c:v>
                </c:pt>
                <c:pt idx="6">
                  <c:v>365231481.48148149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A58-4331-A5B0-5552A238179F}"/>
            </c:ext>
          </c:extLst>
        </c:ser>
        <c:ser>
          <c:idx val="1"/>
          <c:order val="2"/>
          <c:tx>
            <c:strRef>
              <c:f>'COST DIAGRAMS'!$E$67</c:f>
              <c:strCache>
                <c:ptCount val="1"/>
                <c:pt idx="0">
                  <c:v>Future annual private financing unlocked based on current financing structure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layout>
                <c:manualLayout>
                  <c:x val="-3.8158936477389348E-2"/>
                  <c:y val="-4.29175640009983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A58-4331-A5B0-5552A238179F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'COST DIAGRAMS'!$B$68:$B$74</c:f>
              <c:strCache>
                <c:ptCount val="7"/>
                <c:pt idx="0">
                  <c:v>Czechia</c:v>
                </c:pt>
                <c:pt idx="1">
                  <c:v>France</c:v>
                </c:pt>
                <c:pt idx="2">
                  <c:v>Germany</c:v>
                </c:pt>
                <c:pt idx="3">
                  <c:v>Italy</c:v>
                </c:pt>
                <c:pt idx="4">
                  <c:v>Netherlands</c:v>
                </c:pt>
                <c:pt idx="5">
                  <c:v>Poland</c:v>
                </c:pt>
                <c:pt idx="6">
                  <c:v>Spain</c:v>
                </c:pt>
              </c:strCache>
            </c:strRef>
          </c:cat>
          <c:val>
            <c:numRef>
              <c:f>'COST DIAGRAMS'!$E$68:$E$74</c:f>
              <c:numCache>
                <c:formatCode>_-* #,##0_-;\-* #,##0_-;_-* "-"??_-;_-@_-</c:formatCode>
                <c:ptCount val="7"/>
                <c:pt idx="0">
                  <c:v>197471863.42012256</c:v>
                </c:pt>
                <c:pt idx="1">
                  <c:v>4776209012.501112</c:v>
                </c:pt>
                <c:pt idx="2">
                  <c:v>7663477955.6566458</c:v>
                </c:pt>
                <c:pt idx="3">
                  <c:v>4704716810.5061474</c:v>
                </c:pt>
                <c:pt idx="4">
                  <c:v>1772778901.5182738</c:v>
                </c:pt>
                <c:pt idx="5">
                  <c:v>1063280630.3860387</c:v>
                </c:pt>
                <c:pt idx="6">
                  <c:v>2754660186.8313913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A58-4331-A5B0-5552A238179F}"/>
            </c:ext>
          </c:extLst>
        </c:ser>
        <c:ser>
          <c:idx val="2"/>
          <c:order val="3"/>
          <c:tx>
            <c:strRef>
              <c:f>'COST DIAGRAMS'!$H$67</c:f>
              <c:strCache>
                <c:ptCount val="1"/>
                <c:pt idx="0">
                  <c:v>Funding Gap</c:v>
                </c:pt>
              </c:strCache>
            </c:strRef>
          </c:tx>
          <c:spPr>
            <a:noFill/>
          </c:spPr>
          <c:invertIfNegative val="0"/>
          <c:dLbls>
            <c:dLbl>
              <c:idx val="0"/>
              <c:layout>
                <c:manualLayout>
                  <c:x val="5.2468537656410325E-2"/>
                  <c:y val="-4.291756400099835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A58-4331-A5B0-5552A238179F}"/>
                </c:ext>
              </c:extLst>
            </c:dLbl>
            <c:dLbl>
              <c:idx val="4"/>
              <c:layout>
                <c:manualLayout>
                  <c:x val="6.2008271775757573E-2"/>
                  <c:y val="-1.226216114314238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A58-4331-A5B0-5552A238179F}"/>
                </c:ext>
              </c:extLst>
            </c:dLbl>
            <c:spPr>
              <a:solidFill>
                <a:srgbClr val="F6F4F1"/>
              </a:solidFill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errBars>
            <c:errBarType val="minus"/>
            <c:errValType val="percentage"/>
            <c:noEndCap val="1"/>
            <c:val val="100"/>
            <c:spPr>
              <a:ln w="15875">
                <a:headEnd type="triangle"/>
                <a:tailEnd type="triangle"/>
              </a:ln>
            </c:spPr>
          </c:errBars>
          <c:cat>
            <c:strRef>
              <c:f>'COST DIAGRAMS'!$B$68:$B$74</c:f>
              <c:strCache>
                <c:ptCount val="7"/>
                <c:pt idx="0">
                  <c:v>Czechia</c:v>
                </c:pt>
                <c:pt idx="1">
                  <c:v>France</c:v>
                </c:pt>
                <c:pt idx="2">
                  <c:v>Germany</c:v>
                </c:pt>
                <c:pt idx="3">
                  <c:v>Italy</c:v>
                </c:pt>
                <c:pt idx="4">
                  <c:v>Netherlands</c:v>
                </c:pt>
                <c:pt idx="5">
                  <c:v>Poland</c:v>
                </c:pt>
                <c:pt idx="6">
                  <c:v>Spain</c:v>
                </c:pt>
              </c:strCache>
            </c:strRef>
          </c:cat>
          <c:val>
            <c:numRef>
              <c:f>'COST DIAGRAMS'!$H$68:$H$74</c:f>
              <c:numCache>
                <c:formatCode>_-* #,##0_-;\-* #,##0_-;_-* "-"??_-;_-@_-</c:formatCode>
                <c:ptCount val="7"/>
                <c:pt idx="0">
                  <c:v>1480273153.0348806</c:v>
                </c:pt>
                <c:pt idx="1">
                  <c:v>6590298996.4551888</c:v>
                </c:pt>
                <c:pt idx="2">
                  <c:v>13323140810.612696</c:v>
                </c:pt>
                <c:pt idx="3">
                  <c:v>6461334645.7936153</c:v>
                </c:pt>
                <c:pt idx="4">
                  <c:v>1933767382.6338606</c:v>
                </c:pt>
                <c:pt idx="5">
                  <c:v>5970379185.3794193</c:v>
                </c:pt>
                <c:pt idx="6">
                  <c:v>4731910572.771698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A58-4331-A5B0-5552A23817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0010001"/>
        <c:axId val="50010002"/>
      </c:barChart>
      <c:scatterChart>
        <c:scatterStyle val="lineMarker"/>
        <c:varyColors val="0"/>
        <c:ser>
          <c:idx val="3"/>
          <c:order val="0"/>
          <c:tx>
            <c:strRef>
              <c:f>'COST DIAGRAMS'!$C$67</c:f>
              <c:strCache>
                <c:ptCount val="1"/>
                <c:pt idx="0">
                  <c:v>Annual financing requirements</c:v>
                </c:pt>
              </c:strCache>
            </c:strRef>
          </c:tx>
          <c:spPr>
            <a:ln w="38100">
              <a:noFill/>
            </a:ln>
          </c:spPr>
          <c:marker>
            <c:symbol val="circle"/>
            <c:size val="6"/>
            <c:spPr>
              <a:solidFill>
                <a:srgbClr val="FFC000"/>
              </a:solidFill>
              <a:ln w="3175">
                <a:noFill/>
              </a:ln>
            </c:spPr>
          </c:marker>
          <c:dLbls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yVal>
            <c:numRef>
              <c:f>'COST DIAGRAMS'!$C$68:$C$74</c:f>
              <c:numCache>
                <c:formatCode>_-* #,##0_-;\-* #,##0_-;_-* "-"??_-;_-@_-</c:formatCode>
                <c:ptCount val="7"/>
                <c:pt idx="0">
                  <c:v>1849180201.6401885</c:v>
                </c:pt>
                <c:pt idx="1">
                  <c:v>12171508008.956301</c:v>
                </c:pt>
                <c:pt idx="2">
                  <c:v>24638933581.084156</c:v>
                </c:pt>
                <c:pt idx="3">
                  <c:v>12954940345.188652</c:v>
                </c:pt>
                <c:pt idx="4">
                  <c:v>3892888876.7447271</c:v>
                </c:pt>
                <c:pt idx="5">
                  <c:v>7126831112.0617542</c:v>
                </c:pt>
                <c:pt idx="6">
                  <c:v>7851802241.0845709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A-CA58-4331-A5B0-5552A23817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0010001"/>
        <c:axId val="50010002"/>
      </c:scatterChart>
      <c:catAx>
        <c:axId val="50010001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0010002"/>
        <c:crosses val="autoZero"/>
        <c:auto val="1"/>
        <c:lblAlgn val="ctr"/>
        <c:lblOffset val="100"/>
        <c:noMultiLvlLbl val="0"/>
      </c:catAx>
      <c:valAx>
        <c:axId val="50010002"/>
        <c:scaling>
          <c:orientation val="minMax"/>
          <c:max val="27000000000"/>
          <c:min val="0"/>
        </c:scaling>
        <c:delete val="0"/>
        <c:axPos val="l"/>
        <c:numFmt formatCode="_-* #,##0_-;\-* #,##0_-;_-* &quot;-&quot;??_-;_-@_-" sourceLinked="1"/>
        <c:majorTickMark val="out"/>
        <c:minorTickMark val="none"/>
        <c:tickLblPos val="nextTo"/>
        <c:crossAx val="50010001"/>
        <c:crosses val="autoZero"/>
        <c:crossBetween val="between"/>
        <c:dispUnits>
          <c:builtInUnit val="billions"/>
          <c:dispUnitsLbl>
            <c:layout>
              <c:manualLayout>
                <c:xMode val="edge"/>
                <c:yMode val="edge"/>
                <c:x val="1.656852759086409E-2"/>
                <c:y val="0.3535443672715059"/>
              </c:manualLayout>
            </c:layout>
            <c:tx>
              <c:rich>
                <a:bodyPr/>
                <a:lstStyle/>
                <a:p>
                  <a:pPr>
                    <a:defRPr/>
                  </a:pPr>
                  <a:r>
                    <a:rPr lang="en-GB"/>
                    <a:t>€bn</a:t>
                  </a:r>
                </a:p>
              </c:rich>
            </c:tx>
          </c:dispUnitsLbl>
        </c:dispUnits>
      </c:valAx>
      <c:spPr>
        <a:noFill/>
      </c:spPr>
    </c:plotArea>
    <c:legend>
      <c:legendPos val="r"/>
      <c:layout>
        <c:manualLayout>
          <c:xMode val="edge"/>
          <c:yMode val="edge"/>
          <c:x val="0.13866396943295101"/>
          <c:y val="0.74648488021663484"/>
          <c:w val="0.85990747456495409"/>
          <c:h val="0.17399620452319262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00">
          <a:latin typeface="Barlow" panose="00000500000000000000" pitchFamily="2" charset="0"/>
        </a:defRPr>
      </a:pPr>
      <a:endParaRPr lang="en-BE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'pg10'!$H$1</c:f>
              <c:strCache>
                <c:ptCount val="1"/>
                <c:pt idx="0">
                  <c:v>Transition cost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1.4487165740020441E-2"/>
                  <c:y val="6.54478835641675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38D-4B77-9BEF-751087885726}"/>
                </c:ext>
              </c:extLst>
            </c:dLbl>
            <c:dLbl>
              <c:idx val="5"/>
              <c:layout>
                <c:manualLayout>
                  <c:x val="-7.2435828700101977E-3"/>
                  <c:y val="2.01377493409148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38D-4B77-9BEF-75108788572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Barlow 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'pg10'!$G$2:$G$8</c:f>
              <c:strCache>
                <c:ptCount val="7"/>
                <c:pt idx="0">
                  <c:v>Czechia</c:v>
                </c:pt>
                <c:pt idx="1">
                  <c:v>France</c:v>
                </c:pt>
                <c:pt idx="2">
                  <c:v>Germany</c:v>
                </c:pt>
                <c:pt idx="3">
                  <c:v>Italy</c:v>
                </c:pt>
                <c:pt idx="4">
                  <c:v>Netherlands</c:v>
                </c:pt>
                <c:pt idx="5">
                  <c:v>Poland</c:v>
                </c:pt>
                <c:pt idx="6">
                  <c:v>Spain</c:v>
                </c:pt>
              </c:strCache>
            </c:strRef>
          </c:cat>
          <c:val>
            <c:numRef>
              <c:f>'pg10'!$H$2:$H$8</c:f>
              <c:numCache>
                <c:formatCode>General</c:formatCode>
                <c:ptCount val="7"/>
                <c:pt idx="0">
                  <c:v>-28.8</c:v>
                </c:pt>
                <c:pt idx="1">
                  <c:v>-188</c:v>
                </c:pt>
                <c:pt idx="2">
                  <c:v>-415</c:v>
                </c:pt>
                <c:pt idx="3">
                  <c:v>-200</c:v>
                </c:pt>
                <c:pt idx="4">
                  <c:v>-61</c:v>
                </c:pt>
                <c:pt idx="5">
                  <c:v>-111</c:v>
                </c:pt>
                <c:pt idx="6">
                  <c:v>-121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38D-4B77-9BEF-751087885726}"/>
            </c:ext>
          </c:extLst>
        </c:ser>
        <c:ser>
          <c:idx val="3"/>
          <c:order val="3"/>
          <c:tx>
            <c:strRef>
              <c:f>'pg10'!$K$1</c:f>
              <c:strCache>
                <c:ptCount val="1"/>
                <c:pt idx="0">
                  <c:v>Net transition saving/cost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4.8290552466734651E-3"/>
                  <c:y val="0.1107576213750317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38D-4B77-9BEF-751087885726}"/>
                </c:ext>
              </c:extLst>
            </c:dLbl>
            <c:dLbl>
              <c:idx val="6"/>
              <c:layout>
                <c:manualLayout>
                  <c:x val="9.6581104933469303E-3"/>
                  <c:y val="4.78271546846727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38D-4B77-9BEF-75108788572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Barlow 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'pg10'!$G$2:$G$8</c:f>
              <c:strCache>
                <c:ptCount val="7"/>
                <c:pt idx="0">
                  <c:v>Czechia</c:v>
                </c:pt>
                <c:pt idx="1">
                  <c:v>France</c:v>
                </c:pt>
                <c:pt idx="2">
                  <c:v>Germany</c:v>
                </c:pt>
                <c:pt idx="3">
                  <c:v>Italy</c:v>
                </c:pt>
                <c:pt idx="4">
                  <c:v>Netherlands</c:v>
                </c:pt>
                <c:pt idx="5">
                  <c:v>Poland</c:v>
                </c:pt>
                <c:pt idx="6">
                  <c:v>Spain</c:v>
                </c:pt>
              </c:strCache>
            </c:strRef>
          </c:cat>
          <c:val>
            <c:numRef>
              <c:f>'pg10'!$K$2:$K$8</c:f>
              <c:numCache>
                <c:formatCode>General</c:formatCode>
                <c:ptCount val="7"/>
                <c:pt idx="0">
                  <c:v>5.1000000000000014</c:v>
                </c:pt>
                <c:pt idx="1">
                  <c:v>178</c:v>
                </c:pt>
                <c:pt idx="2">
                  <c:v>-63</c:v>
                </c:pt>
                <c:pt idx="3">
                  <c:v>97</c:v>
                </c:pt>
                <c:pt idx="4">
                  <c:v>87</c:v>
                </c:pt>
                <c:pt idx="5">
                  <c:v>136</c:v>
                </c:pt>
                <c:pt idx="6">
                  <c:v>-12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38D-4B77-9BEF-75108788572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overlap val="-100"/>
        <c:axId val="1462663263"/>
        <c:axId val="1462664223"/>
      </c:barChart>
      <c:barChart>
        <c:barDir val="col"/>
        <c:grouping val="stacked"/>
        <c:varyColors val="0"/>
        <c:ser>
          <c:idx val="1"/>
          <c:order val="1"/>
          <c:tx>
            <c:strRef>
              <c:f>'pg10'!$I$1</c:f>
              <c:strCache>
                <c:ptCount val="1"/>
                <c:pt idx="0">
                  <c:v>BAU: Cost of boiler replacement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9.6581104933469303E-3"/>
                  <c:y val="1.25860933380718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38D-4B77-9BEF-751087885726}"/>
                </c:ext>
              </c:extLst>
            </c:dLbl>
            <c:dLbl>
              <c:idx val="1"/>
              <c:layout>
                <c:manualLayout>
                  <c:x val="3.1388859103377527E-2"/>
                  <c:y val="-5.0344373352287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38D-4B77-9BEF-751087885726}"/>
                </c:ext>
              </c:extLst>
            </c:dLbl>
            <c:dLbl>
              <c:idx val="2"/>
              <c:layout>
                <c:manualLayout>
                  <c:x val="3.6217914350050992E-2"/>
                  <c:y val="-3.77582800142153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38D-4B77-9BEF-751087885726}"/>
                </c:ext>
              </c:extLst>
            </c:dLbl>
            <c:dLbl>
              <c:idx val="3"/>
              <c:layout>
                <c:manualLayout>
                  <c:x val="3.1388859103377437E-2"/>
                  <c:y val="-3.27238426789866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38D-4B77-9BEF-751087885726}"/>
                </c:ext>
              </c:extLst>
            </c:dLbl>
            <c:dLbl>
              <c:idx val="4"/>
              <c:layout>
                <c:manualLayout>
                  <c:x val="2.6559803856704058E-2"/>
                  <c:y val="-2.51721866761436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38D-4B77-9BEF-751087885726}"/>
                </c:ext>
              </c:extLst>
            </c:dLbl>
            <c:dLbl>
              <c:idx val="5"/>
              <c:layout>
                <c:manualLayout>
                  <c:x val="3.6217914350050902E-2"/>
                  <c:y val="-4.02754986818296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38D-4B77-9BEF-751087885726}"/>
                </c:ext>
              </c:extLst>
            </c:dLbl>
            <c:dLbl>
              <c:idx val="6"/>
              <c:layout>
                <c:manualLayout>
                  <c:x val="3.6217914350050992E-2"/>
                  <c:y val="-1.25858951318774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138D-4B77-9BEF-75108788572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Barlow 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'pg10'!$G$2:$G$8</c:f>
              <c:strCache>
                <c:ptCount val="7"/>
                <c:pt idx="0">
                  <c:v>Czechia</c:v>
                </c:pt>
                <c:pt idx="1">
                  <c:v>France</c:v>
                </c:pt>
                <c:pt idx="2">
                  <c:v>Germany</c:v>
                </c:pt>
                <c:pt idx="3">
                  <c:v>Italy</c:v>
                </c:pt>
                <c:pt idx="4">
                  <c:v>Netherlands</c:v>
                </c:pt>
                <c:pt idx="5">
                  <c:v>Poland</c:v>
                </c:pt>
                <c:pt idx="6">
                  <c:v>Spain</c:v>
                </c:pt>
              </c:strCache>
            </c:strRef>
          </c:cat>
          <c:val>
            <c:numRef>
              <c:f>'pg10'!$I$2:$I$8</c:f>
              <c:numCache>
                <c:formatCode>General</c:formatCode>
                <c:ptCount val="7"/>
                <c:pt idx="0">
                  <c:v>-8.9</c:v>
                </c:pt>
                <c:pt idx="1">
                  <c:v>-73</c:v>
                </c:pt>
                <c:pt idx="2">
                  <c:v>-141</c:v>
                </c:pt>
                <c:pt idx="3">
                  <c:v>-86</c:v>
                </c:pt>
                <c:pt idx="4">
                  <c:v>-30</c:v>
                </c:pt>
                <c:pt idx="5">
                  <c:v>-26</c:v>
                </c:pt>
                <c:pt idx="6">
                  <c:v>-57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138D-4B77-9BEF-751087885726}"/>
            </c:ext>
          </c:extLst>
        </c:ser>
        <c:ser>
          <c:idx val="2"/>
          <c:order val="2"/>
          <c:tx>
            <c:strRef>
              <c:f>'pg10'!$J$1</c:f>
              <c:strCache>
                <c:ptCount val="1"/>
                <c:pt idx="0">
                  <c:v>BAU: Higher running costs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6901693363357128E-2"/>
                  <c:y val="-2.01375511347205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138D-4B77-9BEF-751087885726}"/>
                </c:ext>
              </c:extLst>
            </c:dLbl>
            <c:dLbl>
              <c:idx val="4"/>
              <c:layout>
                <c:manualLayout>
                  <c:x val="7.2435828700101977E-3"/>
                  <c:y val="-3.02066240113722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138D-4B77-9BEF-751087885726}"/>
                </c:ext>
              </c:extLst>
            </c:dLbl>
            <c:dLbl>
              <c:idx val="5"/>
              <c:layout>
                <c:manualLayout>
                  <c:x val="1.2072638116683663E-2"/>
                  <c:y val="-2.26549680085291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138D-4B77-9BEF-75108788572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Barlow 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'pg10'!$G$2:$G$8</c:f>
              <c:strCache>
                <c:ptCount val="7"/>
                <c:pt idx="0">
                  <c:v>Czechia</c:v>
                </c:pt>
                <c:pt idx="1">
                  <c:v>France</c:v>
                </c:pt>
                <c:pt idx="2">
                  <c:v>Germany</c:v>
                </c:pt>
                <c:pt idx="3">
                  <c:v>Italy</c:v>
                </c:pt>
                <c:pt idx="4">
                  <c:v>Netherlands</c:v>
                </c:pt>
                <c:pt idx="5">
                  <c:v>Poland</c:v>
                </c:pt>
                <c:pt idx="6">
                  <c:v>Spain</c:v>
                </c:pt>
              </c:strCache>
            </c:strRef>
          </c:cat>
          <c:val>
            <c:numRef>
              <c:f>'pg10'!$J$2:$J$8</c:f>
              <c:numCache>
                <c:formatCode>General</c:formatCode>
                <c:ptCount val="7"/>
                <c:pt idx="0">
                  <c:v>-25</c:v>
                </c:pt>
                <c:pt idx="1">
                  <c:v>-293</c:v>
                </c:pt>
                <c:pt idx="2">
                  <c:v>-211</c:v>
                </c:pt>
                <c:pt idx="3">
                  <c:v>-211</c:v>
                </c:pt>
                <c:pt idx="4">
                  <c:v>-118</c:v>
                </c:pt>
                <c:pt idx="5">
                  <c:v>-221</c:v>
                </c:pt>
                <c:pt idx="6">
                  <c:v>-52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138D-4B77-9BEF-75108788572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84"/>
        <c:overlap val="100"/>
        <c:axId val="517748527"/>
        <c:axId val="517747087"/>
      </c:barChart>
      <c:catAx>
        <c:axId val="14626632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/>
                </a:solidFill>
                <a:latin typeface="Barlow "/>
                <a:ea typeface="+mn-ea"/>
                <a:cs typeface="+mn-cs"/>
              </a:defRPr>
            </a:pPr>
            <a:endParaRPr lang="en-US"/>
          </a:p>
        </c:txPr>
        <c:crossAx val="1462664223"/>
        <c:crosses val="autoZero"/>
        <c:auto val="1"/>
        <c:lblAlgn val="ctr"/>
        <c:lblOffset val="100"/>
        <c:noMultiLvlLbl val="0"/>
      </c:catAx>
      <c:valAx>
        <c:axId val="1462664223"/>
        <c:scaling>
          <c:orientation val="minMax"/>
          <c:min val="-5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Barlow "/>
                    <a:ea typeface="+mn-ea"/>
                    <a:cs typeface="+mn-cs"/>
                  </a:defRPr>
                </a:pPr>
                <a:r>
                  <a:rPr lang="en-GB"/>
                  <a:t>Cost (negative number), savings (positive number) (NPV €bn)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bg1"/>
                  </a:solidFill>
                  <a:latin typeface="Barlow "/>
                  <a:ea typeface="+mn-ea"/>
                  <a:cs typeface="+mn-cs"/>
                </a:defRPr>
              </a:pPr>
              <a:endParaRPr lang="en-GB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/>
                </a:solidFill>
                <a:latin typeface="Barlow "/>
                <a:ea typeface="+mn-ea"/>
                <a:cs typeface="+mn-cs"/>
              </a:defRPr>
            </a:pPr>
            <a:endParaRPr lang="en-US"/>
          </a:p>
        </c:txPr>
        <c:crossAx val="1462663263"/>
        <c:crosses val="autoZero"/>
        <c:crossBetween val="between"/>
      </c:valAx>
      <c:valAx>
        <c:axId val="517747087"/>
        <c:scaling>
          <c:orientation val="minMax"/>
          <c:max val="300"/>
          <c:min val="-50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 algn="ctr" rtl="0">
                  <a:defRPr sz="1200" b="0" i="0" u="none" strike="noStrike" kern="1200" baseline="0">
                    <a:solidFill>
                      <a:schemeClr val="bg1"/>
                    </a:solidFill>
                    <a:latin typeface="Barlow "/>
                    <a:ea typeface="+mn-ea"/>
                    <a:cs typeface="+mn-cs"/>
                  </a:defRPr>
                </a:pPr>
                <a:r>
                  <a:rPr lang="en-GB"/>
                  <a:t>Cost (negative number), savings (positive number) (NPV €bn)</a:t>
                </a:r>
              </a:p>
              <a:p>
                <a:pPr algn="ctr" rtl="0">
                  <a:defRPr/>
                </a:pPr>
                <a:endParaRPr lang="en-GB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algn="ctr" rtl="0">
                <a:defRPr sz="1200" b="0" i="0" u="none" strike="noStrike" kern="1200" baseline="0">
                  <a:solidFill>
                    <a:schemeClr val="bg1"/>
                  </a:solidFill>
                  <a:latin typeface="Barlow 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/>
                </a:solidFill>
                <a:latin typeface="Barlow "/>
                <a:ea typeface="+mn-ea"/>
                <a:cs typeface="+mn-cs"/>
              </a:defRPr>
            </a:pPr>
            <a:endParaRPr lang="en-US"/>
          </a:p>
        </c:txPr>
        <c:crossAx val="517748527"/>
        <c:crosses val="max"/>
        <c:crossBetween val="between"/>
      </c:valAx>
      <c:catAx>
        <c:axId val="517748527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17747087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bg1"/>
              </a:solidFill>
              <a:latin typeface="Barlow 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>
          <a:solidFill>
            <a:schemeClr val="bg1"/>
          </a:solidFill>
          <a:latin typeface="Barlow "/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'pg10'!$H$1</c:f>
              <c:strCache>
                <c:ptCount val="1"/>
                <c:pt idx="0">
                  <c:v>Transition cost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1.4487165740020441E-2"/>
                  <c:y val="6.54478835641675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EDB-49A0-AD63-BF3095BEC3DF}"/>
                </c:ext>
              </c:extLst>
            </c:dLbl>
            <c:dLbl>
              <c:idx val="5"/>
              <c:layout>
                <c:manualLayout>
                  <c:x val="-7.2435828700101977E-3"/>
                  <c:y val="2.01377493409148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EDB-49A0-AD63-BF3095BEC3D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'pg10'!$G$2:$G$8</c:f>
              <c:strCache>
                <c:ptCount val="7"/>
                <c:pt idx="0">
                  <c:v>Czechia</c:v>
                </c:pt>
                <c:pt idx="1">
                  <c:v>France</c:v>
                </c:pt>
                <c:pt idx="2">
                  <c:v>Germany</c:v>
                </c:pt>
                <c:pt idx="3">
                  <c:v>Italy</c:v>
                </c:pt>
                <c:pt idx="4">
                  <c:v>Netherlands</c:v>
                </c:pt>
                <c:pt idx="5">
                  <c:v>Poland</c:v>
                </c:pt>
                <c:pt idx="6">
                  <c:v>Spain</c:v>
                </c:pt>
              </c:strCache>
            </c:strRef>
          </c:cat>
          <c:val>
            <c:numRef>
              <c:f>'pg10'!$H$2:$H$8</c:f>
              <c:numCache>
                <c:formatCode>General</c:formatCode>
                <c:ptCount val="7"/>
                <c:pt idx="0">
                  <c:v>-28.8</c:v>
                </c:pt>
                <c:pt idx="1">
                  <c:v>-188</c:v>
                </c:pt>
                <c:pt idx="2">
                  <c:v>-415</c:v>
                </c:pt>
                <c:pt idx="3">
                  <c:v>-200</c:v>
                </c:pt>
                <c:pt idx="4">
                  <c:v>-61</c:v>
                </c:pt>
                <c:pt idx="5">
                  <c:v>-111</c:v>
                </c:pt>
                <c:pt idx="6">
                  <c:v>-121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EDB-49A0-AD63-BF3095BEC3DF}"/>
            </c:ext>
          </c:extLst>
        </c:ser>
        <c:ser>
          <c:idx val="3"/>
          <c:order val="3"/>
          <c:tx>
            <c:strRef>
              <c:f>'pg10'!$K$1</c:f>
              <c:strCache>
                <c:ptCount val="1"/>
                <c:pt idx="0">
                  <c:v>Net transition saving/cost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4.8290552466734651E-3"/>
                  <c:y val="0.1107576213750317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EDB-49A0-AD63-BF3095BEC3DF}"/>
                </c:ext>
              </c:extLst>
            </c:dLbl>
            <c:dLbl>
              <c:idx val="6"/>
              <c:layout>
                <c:manualLayout>
                  <c:x val="9.6581104933469303E-3"/>
                  <c:y val="4.78271546846727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EDB-49A0-AD63-BF3095BEC3D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'pg10'!$G$2:$G$8</c:f>
              <c:strCache>
                <c:ptCount val="7"/>
                <c:pt idx="0">
                  <c:v>Czechia</c:v>
                </c:pt>
                <c:pt idx="1">
                  <c:v>France</c:v>
                </c:pt>
                <c:pt idx="2">
                  <c:v>Germany</c:v>
                </c:pt>
                <c:pt idx="3">
                  <c:v>Italy</c:v>
                </c:pt>
                <c:pt idx="4">
                  <c:v>Netherlands</c:v>
                </c:pt>
                <c:pt idx="5">
                  <c:v>Poland</c:v>
                </c:pt>
                <c:pt idx="6">
                  <c:v>Spain</c:v>
                </c:pt>
              </c:strCache>
            </c:strRef>
          </c:cat>
          <c:val>
            <c:numRef>
              <c:f>'pg10'!$K$2:$K$8</c:f>
              <c:numCache>
                <c:formatCode>General</c:formatCode>
                <c:ptCount val="7"/>
                <c:pt idx="0">
                  <c:v>5.1000000000000014</c:v>
                </c:pt>
                <c:pt idx="1">
                  <c:v>178</c:v>
                </c:pt>
                <c:pt idx="2">
                  <c:v>-63</c:v>
                </c:pt>
                <c:pt idx="3">
                  <c:v>97</c:v>
                </c:pt>
                <c:pt idx="4">
                  <c:v>87</c:v>
                </c:pt>
                <c:pt idx="5">
                  <c:v>136</c:v>
                </c:pt>
                <c:pt idx="6">
                  <c:v>-12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EDB-49A0-AD63-BF3095BEC3D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overlap val="-100"/>
        <c:axId val="1462663263"/>
        <c:axId val="1462664223"/>
      </c:barChart>
      <c:barChart>
        <c:barDir val="col"/>
        <c:grouping val="stacked"/>
        <c:varyColors val="0"/>
        <c:ser>
          <c:idx val="1"/>
          <c:order val="1"/>
          <c:tx>
            <c:strRef>
              <c:f>'pg10'!$I$1</c:f>
              <c:strCache>
                <c:ptCount val="1"/>
                <c:pt idx="0">
                  <c:v>BAU: Cost of boiler replacement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9.6581104933469303E-3"/>
                  <c:y val="1.25860933380718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EDB-49A0-AD63-BF3095BEC3DF}"/>
                </c:ext>
              </c:extLst>
            </c:dLbl>
            <c:dLbl>
              <c:idx val="1"/>
              <c:layout>
                <c:manualLayout>
                  <c:x val="3.1388859103377527E-2"/>
                  <c:y val="-5.0344373352287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EDB-49A0-AD63-BF3095BEC3DF}"/>
                </c:ext>
              </c:extLst>
            </c:dLbl>
            <c:dLbl>
              <c:idx val="2"/>
              <c:layout>
                <c:manualLayout>
                  <c:x val="3.6217914350050992E-2"/>
                  <c:y val="-3.77582800142153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EDB-49A0-AD63-BF3095BEC3DF}"/>
                </c:ext>
              </c:extLst>
            </c:dLbl>
            <c:dLbl>
              <c:idx val="3"/>
              <c:layout>
                <c:manualLayout>
                  <c:x val="3.1388859103377437E-2"/>
                  <c:y val="-3.27238426789866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EDB-49A0-AD63-BF3095BEC3DF}"/>
                </c:ext>
              </c:extLst>
            </c:dLbl>
            <c:dLbl>
              <c:idx val="4"/>
              <c:layout>
                <c:manualLayout>
                  <c:x val="2.6559803856704058E-2"/>
                  <c:y val="-2.51721866761436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EDB-49A0-AD63-BF3095BEC3DF}"/>
                </c:ext>
              </c:extLst>
            </c:dLbl>
            <c:dLbl>
              <c:idx val="5"/>
              <c:layout>
                <c:manualLayout>
                  <c:x val="3.6217914350050902E-2"/>
                  <c:y val="-4.02754986818296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EDB-49A0-AD63-BF3095BEC3DF}"/>
                </c:ext>
              </c:extLst>
            </c:dLbl>
            <c:dLbl>
              <c:idx val="6"/>
              <c:layout>
                <c:manualLayout>
                  <c:x val="3.6217914350050992E-2"/>
                  <c:y val="-1.25858951318774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5EDB-49A0-AD63-BF3095BEC3D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'pg10'!$G$2:$G$8</c:f>
              <c:strCache>
                <c:ptCount val="7"/>
                <c:pt idx="0">
                  <c:v>Czechia</c:v>
                </c:pt>
                <c:pt idx="1">
                  <c:v>France</c:v>
                </c:pt>
                <c:pt idx="2">
                  <c:v>Germany</c:v>
                </c:pt>
                <c:pt idx="3">
                  <c:v>Italy</c:v>
                </c:pt>
                <c:pt idx="4">
                  <c:v>Netherlands</c:v>
                </c:pt>
                <c:pt idx="5">
                  <c:v>Poland</c:v>
                </c:pt>
                <c:pt idx="6">
                  <c:v>Spain</c:v>
                </c:pt>
              </c:strCache>
            </c:strRef>
          </c:cat>
          <c:val>
            <c:numRef>
              <c:f>'pg10'!$I$2:$I$8</c:f>
              <c:numCache>
                <c:formatCode>General</c:formatCode>
                <c:ptCount val="7"/>
                <c:pt idx="0">
                  <c:v>-8.9</c:v>
                </c:pt>
                <c:pt idx="1">
                  <c:v>-73</c:v>
                </c:pt>
                <c:pt idx="2">
                  <c:v>-141</c:v>
                </c:pt>
                <c:pt idx="3">
                  <c:v>-86</c:v>
                </c:pt>
                <c:pt idx="4">
                  <c:v>-30</c:v>
                </c:pt>
                <c:pt idx="5">
                  <c:v>-26</c:v>
                </c:pt>
                <c:pt idx="6">
                  <c:v>-57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5EDB-49A0-AD63-BF3095BEC3DF}"/>
            </c:ext>
          </c:extLst>
        </c:ser>
        <c:ser>
          <c:idx val="2"/>
          <c:order val="2"/>
          <c:tx>
            <c:strRef>
              <c:f>'pg10'!$J$1</c:f>
              <c:strCache>
                <c:ptCount val="1"/>
                <c:pt idx="0">
                  <c:v>BAU: Higher running costs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6901693363357128E-2"/>
                  <c:y val="-2.01375511347205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5EDB-49A0-AD63-BF3095BEC3DF}"/>
                </c:ext>
              </c:extLst>
            </c:dLbl>
            <c:dLbl>
              <c:idx val="4"/>
              <c:layout>
                <c:manualLayout>
                  <c:x val="7.2435828700101977E-3"/>
                  <c:y val="-3.02066240113722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5EDB-49A0-AD63-BF3095BEC3DF}"/>
                </c:ext>
              </c:extLst>
            </c:dLbl>
            <c:dLbl>
              <c:idx val="5"/>
              <c:layout>
                <c:manualLayout>
                  <c:x val="1.2072638116683663E-2"/>
                  <c:y val="-2.26549680085291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5EDB-49A0-AD63-BF3095BEC3D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'pg10'!$G$2:$G$8</c:f>
              <c:strCache>
                <c:ptCount val="7"/>
                <c:pt idx="0">
                  <c:v>Czechia</c:v>
                </c:pt>
                <c:pt idx="1">
                  <c:v>France</c:v>
                </c:pt>
                <c:pt idx="2">
                  <c:v>Germany</c:v>
                </c:pt>
                <c:pt idx="3">
                  <c:v>Italy</c:v>
                </c:pt>
                <c:pt idx="4">
                  <c:v>Netherlands</c:v>
                </c:pt>
                <c:pt idx="5">
                  <c:v>Poland</c:v>
                </c:pt>
                <c:pt idx="6">
                  <c:v>Spain</c:v>
                </c:pt>
              </c:strCache>
            </c:strRef>
          </c:cat>
          <c:val>
            <c:numRef>
              <c:f>'pg10'!$J$2:$J$8</c:f>
              <c:numCache>
                <c:formatCode>General</c:formatCode>
                <c:ptCount val="7"/>
                <c:pt idx="0">
                  <c:v>-25</c:v>
                </c:pt>
                <c:pt idx="1">
                  <c:v>-293</c:v>
                </c:pt>
                <c:pt idx="2">
                  <c:v>-211</c:v>
                </c:pt>
                <c:pt idx="3">
                  <c:v>-211</c:v>
                </c:pt>
                <c:pt idx="4">
                  <c:v>-118</c:v>
                </c:pt>
                <c:pt idx="5">
                  <c:v>-221</c:v>
                </c:pt>
                <c:pt idx="6">
                  <c:v>-52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5EDB-49A0-AD63-BF3095BEC3D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84"/>
        <c:overlap val="100"/>
        <c:axId val="517748527"/>
        <c:axId val="517747087"/>
      </c:barChart>
      <c:catAx>
        <c:axId val="14626632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62664223"/>
        <c:crosses val="autoZero"/>
        <c:auto val="1"/>
        <c:lblAlgn val="ctr"/>
        <c:lblOffset val="100"/>
        <c:noMultiLvlLbl val="0"/>
      </c:catAx>
      <c:valAx>
        <c:axId val="1462664223"/>
        <c:scaling>
          <c:orientation val="minMax"/>
          <c:min val="-5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Cost (negative number), savings (positive number) (NPV €bn)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GB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62663263"/>
        <c:crosses val="autoZero"/>
        <c:crossBetween val="between"/>
      </c:valAx>
      <c:valAx>
        <c:axId val="517747087"/>
        <c:scaling>
          <c:orientation val="minMax"/>
          <c:max val="300"/>
          <c:min val="-50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 algn="ctr" rtl="0"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Cost (negative number), savings (positive number) (NPV €bn)</a:t>
                </a:r>
              </a:p>
              <a:p>
                <a:pPr algn="ctr" rtl="0">
                  <a:defRPr/>
                </a:pPr>
                <a:endParaRPr lang="en-GB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algn="ctr" rtl="0"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7748527"/>
        <c:crosses val="max"/>
        <c:crossBetween val="between"/>
      </c:valAx>
      <c:catAx>
        <c:axId val="517748527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17747087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0FC82B-D852-49A6-9289-661DE8D1C421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BE"/>
        </a:p>
      </dgm:t>
    </dgm:pt>
    <dgm:pt modelId="{695000F3-9138-42D5-A488-6E0439742358}">
      <dgm:prSet phldrT="[Text]" custT="1"/>
      <dgm:spPr>
        <a:solidFill>
          <a:srgbClr val="FDE7DC"/>
        </a:solidFill>
      </dgm:spPr>
      <dgm:t>
        <a:bodyPr/>
        <a:lstStyle/>
        <a:p>
          <a:r>
            <a:rPr lang="nl-NL" sz="1900" dirty="0" err="1">
              <a:solidFill>
                <a:srgbClr val="3B4D86"/>
              </a:solidFill>
              <a:latin typeface="Barlow Black" panose="00000A00000000000000" pitchFamily="2" charset="0"/>
            </a:rPr>
            <a:t>Selected</a:t>
          </a:r>
          <a:r>
            <a:rPr lang="nl-NL" sz="1900" dirty="0">
              <a:solidFill>
                <a:srgbClr val="3B4D86"/>
              </a:solidFill>
              <a:latin typeface="Barlow Black" panose="00000A00000000000000" pitchFamily="2" charset="0"/>
            </a:rPr>
            <a:t> </a:t>
          </a:r>
          <a:r>
            <a:rPr lang="nl-NL" sz="1900" dirty="0" err="1">
              <a:solidFill>
                <a:srgbClr val="3B4D86"/>
              </a:solidFill>
              <a:latin typeface="Barlow Black" panose="00000A00000000000000" pitchFamily="2" charset="0"/>
            </a:rPr>
            <a:t>financing</a:t>
          </a:r>
          <a:r>
            <a:rPr lang="nl-NL" sz="1900" dirty="0">
              <a:solidFill>
                <a:srgbClr val="3B4D86"/>
              </a:solidFill>
              <a:latin typeface="Barlow Black" panose="00000A00000000000000" pitchFamily="2" charset="0"/>
            </a:rPr>
            <a:t> sources</a:t>
          </a:r>
          <a:endParaRPr lang="en-BE" sz="1900" dirty="0">
            <a:solidFill>
              <a:srgbClr val="3B4D86"/>
            </a:solidFill>
            <a:latin typeface="Barlow Black" panose="00000A00000000000000" pitchFamily="2" charset="0"/>
          </a:endParaRPr>
        </a:p>
      </dgm:t>
    </dgm:pt>
    <dgm:pt modelId="{258739F6-5F0C-4982-A957-0F997DA4A432}" type="parTrans" cxnId="{2872C784-7E77-4C85-9719-6D1B56686E42}">
      <dgm:prSet/>
      <dgm:spPr/>
      <dgm:t>
        <a:bodyPr/>
        <a:lstStyle/>
        <a:p>
          <a:endParaRPr lang="en-BE" sz="2000">
            <a:solidFill>
              <a:srgbClr val="3B4D86"/>
            </a:solidFill>
            <a:latin typeface="Barlow Black" panose="00000A00000000000000" pitchFamily="2" charset="0"/>
          </a:endParaRPr>
        </a:p>
      </dgm:t>
    </dgm:pt>
    <dgm:pt modelId="{A6276596-EAB2-45B4-A9A6-1A9C599C71A3}" type="sibTrans" cxnId="{2872C784-7E77-4C85-9719-6D1B56686E42}">
      <dgm:prSet/>
      <dgm:spPr/>
      <dgm:t>
        <a:bodyPr/>
        <a:lstStyle/>
        <a:p>
          <a:endParaRPr lang="en-BE" sz="2000">
            <a:solidFill>
              <a:srgbClr val="3B4D86"/>
            </a:solidFill>
            <a:latin typeface="Barlow Black" panose="00000A00000000000000" pitchFamily="2" charset="0"/>
          </a:endParaRPr>
        </a:p>
      </dgm:t>
    </dgm:pt>
    <dgm:pt modelId="{0D82DEB4-BD3A-4934-9D0D-BFE4BAF53447}">
      <dgm:prSet phldrT="[Text]" custT="1"/>
      <dgm:spPr>
        <a:solidFill>
          <a:srgbClr val="FDE7DC"/>
        </a:solidFill>
      </dgm:spPr>
      <dgm:t>
        <a:bodyPr/>
        <a:lstStyle/>
        <a:p>
          <a:pPr>
            <a:buClr>
              <a:schemeClr val="bg1"/>
            </a:buClr>
            <a:buSzPct val="100000"/>
            <a:buFont typeface="Arial" panose="020B0604020202020204" pitchFamily="34" charset="0"/>
            <a:buChar char="•"/>
          </a:pPr>
          <a:r>
            <a:rPr lang="it-IT" sz="2400" dirty="0">
              <a:solidFill>
                <a:srgbClr val="3B4D86"/>
              </a:solidFill>
              <a:latin typeface="Barlow Black" panose="00000A00000000000000" pitchFamily="2" charset="0"/>
            </a:rPr>
            <a:t>Redirected fossil fuel subsidies</a:t>
          </a:r>
          <a:endParaRPr lang="en-BE" sz="2400" dirty="0">
            <a:solidFill>
              <a:srgbClr val="3B4D86"/>
            </a:solidFill>
            <a:latin typeface="Barlow Black" panose="00000A00000000000000" pitchFamily="2" charset="0"/>
          </a:endParaRPr>
        </a:p>
      </dgm:t>
    </dgm:pt>
    <dgm:pt modelId="{B783E681-99C1-4BA8-A230-5B3A583DA7E3}" type="parTrans" cxnId="{E9903C84-E6FC-4D11-B517-8FD34B280ACC}">
      <dgm:prSet/>
      <dgm:spPr/>
      <dgm:t>
        <a:bodyPr/>
        <a:lstStyle/>
        <a:p>
          <a:endParaRPr lang="en-BE" sz="2000">
            <a:solidFill>
              <a:srgbClr val="3B4D86"/>
            </a:solidFill>
            <a:latin typeface="Barlow Black" panose="00000A00000000000000" pitchFamily="2" charset="0"/>
          </a:endParaRPr>
        </a:p>
      </dgm:t>
    </dgm:pt>
    <dgm:pt modelId="{5EC4B5AC-5F1C-4601-9931-DAD201592516}" type="sibTrans" cxnId="{E9903C84-E6FC-4D11-B517-8FD34B280ACC}">
      <dgm:prSet/>
      <dgm:spPr/>
      <dgm:t>
        <a:bodyPr/>
        <a:lstStyle/>
        <a:p>
          <a:endParaRPr lang="en-BE" sz="2000">
            <a:solidFill>
              <a:srgbClr val="3B4D86"/>
            </a:solidFill>
            <a:latin typeface="Barlow Black" panose="00000A00000000000000" pitchFamily="2" charset="0"/>
          </a:endParaRPr>
        </a:p>
      </dgm:t>
    </dgm:pt>
    <dgm:pt modelId="{E453DCDC-3015-4B45-B216-E06BDA488ED8}">
      <dgm:prSet phldrT="[Text]" phldr="0" custT="1"/>
      <dgm:spPr>
        <a:solidFill>
          <a:srgbClr val="FDE7DC"/>
        </a:solidFill>
      </dgm:spPr>
      <dgm:t>
        <a:bodyPr/>
        <a:lstStyle/>
        <a:p>
          <a:r>
            <a:rPr lang="nl-NL" sz="2800" dirty="0">
              <a:solidFill>
                <a:srgbClr val="3B4D86"/>
              </a:solidFill>
              <a:latin typeface="Barlow Black" panose="00000A00000000000000" pitchFamily="2" charset="0"/>
            </a:rPr>
            <a:t>ETS2 </a:t>
          </a:r>
          <a:r>
            <a:rPr lang="nl-NL" sz="2800" dirty="0" err="1">
              <a:solidFill>
                <a:srgbClr val="3B4D86"/>
              </a:solidFill>
              <a:latin typeface="Barlow Black" panose="00000A00000000000000" pitchFamily="2" charset="0"/>
            </a:rPr>
            <a:t>revenues</a:t>
          </a:r>
          <a:endParaRPr lang="en-BE" sz="2800" dirty="0">
            <a:solidFill>
              <a:srgbClr val="3B4D86"/>
            </a:solidFill>
            <a:latin typeface="Barlow Black" panose="00000A00000000000000" pitchFamily="2" charset="0"/>
          </a:endParaRPr>
        </a:p>
      </dgm:t>
    </dgm:pt>
    <dgm:pt modelId="{A03302CB-B321-4E24-9A3F-82ED0FBD9EB9}" type="parTrans" cxnId="{E021DE7B-CDB1-448C-9AEF-780B9AD9C87C}">
      <dgm:prSet/>
      <dgm:spPr/>
      <dgm:t>
        <a:bodyPr/>
        <a:lstStyle/>
        <a:p>
          <a:endParaRPr lang="en-BE" sz="2000">
            <a:solidFill>
              <a:srgbClr val="3B4D86"/>
            </a:solidFill>
            <a:latin typeface="Barlow Black" panose="00000A00000000000000" pitchFamily="2" charset="0"/>
          </a:endParaRPr>
        </a:p>
      </dgm:t>
    </dgm:pt>
    <dgm:pt modelId="{0984C1CA-1587-4FB6-94AB-34915687E124}" type="sibTrans" cxnId="{E021DE7B-CDB1-448C-9AEF-780B9AD9C87C}">
      <dgm:prSet/>
      <dgm:spPr/>
      <dgm:t>
        <a:bodyPr/>
        <a:lstStyle/>
        <a:p>
          <a:endParaRPr lang="en-BE" sz="2000">
            <a:solidFill>
              <a:srgbClr val="3B4D86"/>
            </a:solidFill>
            <a:latin typeface="Barlow Black" panose="00000A00000000000000" pitchFamily="2" charset="0"/>
          </a:endParaRPr>
        </a:p>
      </dgm:t>
    </dgm:pt>
    <dgm:pt modelId="{A2731F4B-ACF6-4BBF-8ED6-5D6C213157EA}">
      <dgm:prSet phldrT="[Text]" phldr="0" custT="1"/>
      <dgm:spPr>
        <a:solidFill>
          <a:srgbClr val="FDE7DC"/>
        </a:solidFill>
      </dgm:spPr>
      <dgm:t>
        <a:bodyPr/>
        <a:lstStyle/>
        <a:p>
          <a:r>
            <a:rPr lang="nl-NL" sz="2400" dirty="0" err="1">
              <a:solidFill>
                <a:srgbClr val="3B4D86"/>
              </a:solidFill>
              <a:latin typeface="Barlow Black" panose="00000A00000000000000" pitchFamily="2" charset="0"/>
            </a:rPr>
            <a:t>Reinvested</a:t>
          </a:r>
          <a:r>
            <a:rPr lang="nl-NL" sz="2400" dirty="0">
              <a:solidFill>
                <a:srgbClr val="3B4D86"/>
              </a:solidFill>
              <a:latin typeface="Barlow Black" panose="00000A00000000000000" pitchFamily="2" charset="0"/>
            </a:rPr>
            <a:t> </a:t>
          </a:r>
          <a:r>
            <a:rPr lang="nl-NL" sz="2400" dirty="0" err="1">
              <a:solidFill>
                <a:srgbClr val="3B4D86"/>
              </a:solidFill>
              <a:latin typeface="Barlow Black" panose="00000A00000000000000" pitchFamily="2" charset="0"/>
            </a:rPr>
            <a:t>profits</a:t>
          </a:r>
          <a:endParaRPr lang="en-BE" sz="2400" dirty="0">
            <a:solidFill>
              <a:srgbClr val="3B4D86"/>
            </a:solidFill>
            <a:latin typeface="Barlow Black" panose="00000A00000000000000" pitchFamily="2" charset="0"/>
          </a:endParaRPr>
        </a:p>
      </dgm:t>
    </dgm:pt>
    <dgm:pt modelId="{95107D7B-B949-487D-8C43-9B80124EAC80}" type="parTrans" cxnId="{C6187475-67FB-4D56-B9E7-1EA93A7E4DB8}">
      <dgm:prSet/>
      <dgm:spPr/>
      <dgm:t>
        <a:bodyPr/>
        <a:lstStyle/>
        <a:p>
          <a:endParaRPr lang="en-BE" sz="2000">
            <a:solidFill>
              <a:srgbClr val="3B4D86"/>
            </a:solidFill>
            <a:latin typeface="Barlow Black" panose="00000A00000000000000" pitchFamily="2" charset="0"/>
          </a:endParaRPr>
        </a:p>
      </dgm:t>
    </dgm:pt>
    <dgm:pt modelId="{5428E752-DE04-4657-B7AC-ADD9249D52CB}" type="sibTrans" cxnId="{C6187475-67FB-4D56-B9E7-1EA93A7E4DB8}">
      <dgm:prSet/>
      <dgm:spPr/>
      <dgm:t>
        <a:bodyPr/>
        <a:lstStyle/>
        <a:p>
          <a:endParaRPr lang="en-BE" sz="2000">
            <a:solidFill>
              <a:srgbClr val="3B4D86"/>
            </a:solidFill>
            <a:latin typeface="Barlow Black" panose="00000A00000000000000" pitchFamily="2" charset="0"/>
          </a:endParaRPr>
        </a:p>
      </dgm:t>
    </dgm:pt>
    <dgm:pt modelId="{300B0447-DAEB-4D47-AB9D-E616CCB41C10}">
      <dgm:prSet phldrT="[Text]" custT="1"/>
      <dgm:spPr>
        <a:solidFill>
          <a:srgbClr val="FDE7DC"/>
        </a:solidFill>
      </dgm:spPr>
      <dgm:t>
        <a:bodyPr/>
        <a:lstStyle/>
        <a:p>
          <a:pPr>
            <a:buClr>
              <a:schemeClr val="bg1"/>
            </a:buClr>
            <a:buSzPct val="100000"/>
            <a:buFont typeface="Arial" panose="020B0604020202020204" pitchFamily="34" charset="0"/>
            <a:buChar char="•"/>
          </a:pPr>
          <a:r>
            <a:rPr lang="en-GB" sz="2400" dirty="0">
              <a:solidFill>
                <a:srgbClr val="3B4D86"/>
              </a:solidFill>
              <a:latin typeface="Barlow Black" panose="00000A00000000000000" pitchFamily="2" charset="0"/>
            </a:rPr>
            <a:t>Equity raisings in capital markets </a:t>
          </a:r>
          <a:endParaRPr lang="en-BE" sz="2400" dirty="0">
            <a:solidFill>
              <a:srgbClr val="3B4D86"/>
            </a:solidFill>
            <a:latin typeface="Barlow Black" panose="00000A00000000000000" pitchFamily="2" charset="0"/>
          </a:endParaRPr>
        </a:p>
      </dgm:t>
    </dgm:pt>
    <dgm:pt modelId="{EB650185-AED0-45AE-BB68-3C66946DEA8A}" type="parTrans" cxnId="{6CA02363-21AE-4B48-BF9A-1A2B0310F943}">
      <dgm:prSet/>
      <dgm:spPr/>
      <dgm:t>
        <a:bodyPr/>
        <a:lstStyle/>
        <a:p>
          <a:endParaRPr lang="en-BE" sz="2000">
            <a:solidFill>
              <a:srgbClr val="3B4D86"/>
            </a:solidFill>
            <a:latin typeface="Barlow Black" panose="00000A00000000000000" pitchFamily="2" charset="0"/>
          </a:endParaRPr>
        </a:p>
      </dgm:t>
    </dgm:pt>
    <dgm:pt modelId="{1F7E5787-1B61-4029-B6A6-A3C587F54C96}" type="sibTrans" cxnId="{6CA02363-21AE-4B48-BF9A-1A2B0310F943}">
      <dgm:prSet/>
      <dgm:spPr/>
      <dgm:t>
        <a:bodyPr/>
        <a:lstStyle/>
        <a:p>
          <a:endParaRPr lang="en-BE" sz="2000">
            <a:solidFill>
              <a:srgbClr val="3B4D86"/>
            </a:solidFill>
            <a:latin typeface="Barlow Black" panose="00000A00000000000000" pitchFamily="2" charset="0"/>
          </a:endParaRPr>
        </a:p>
      </dgm:t>
    </dgm:pt>
    <dgm:pt modelId="{6781CA44-90F6-4229-973D-A48F9DCBAABA}">
      <dgm:prSet phldrT="[Text]" phldr="0" custT="1"/>
      <dgm:spPr>
        <a:solidFill>
          <a:srgbClr val="FDE7DC"/>
        </a:solidFill>
      </dgm:spPr>
      <dgm:t>
        <a:bodyPr/>
        <a:lstStyle/>
        <a:p>
          <a:pPr>
            <a:buClr>
              <a:schemeClr val="bg1"/>
            </a:buClr>
            <a:buSzPct val="100000"/>
            <a:buFont typeface="Arial" panose="020B0604020202020204" pitchFamily="34" charset="0"/>
            <a:buChar char="•"/>
          </a:pPr>
          <a:r>
            <a:rPr lang="en-GB" sz="2800" dirty="0">
              <a:solidFill>
                <a:srgbClr val="3B4D86"/>
              </a:solidFill>
              <a:latin typeface="Barlow Black" panose="00000A00000000000000" pitchFamily="2" charset="0"/>
            </a:rPr>
            <a:t>Green bonds </a:t>
          </a:r>
          <a:endParaRPr lang="en-BE" sz="2800" dirty="0">
            <a:solidFill>
              <a:srgbClr val="3B4D86"/>
            </a:solidFill>
            <a:latin typeface="Barlow Black" panose="00000A00000000000000" pitchFamily="2" charset="0"/>
          </a:endParaRPr>
        </a:p>
      </dgm:t>
    </dgm:pt>
    <dgm:pt modelId="{9524269E-4402-4C3A-82FF-071C82ECFF1F}" type="parTrans" cxnId="{AE5B797C-C7BA-46EF-A80A-98B34EB98679}">
      <dgm:prSet/>
      <dgm:spPr/>
      <dgm:t>
        <a:bodyPr/>
        <a:lstStyle/>
        <a:p>
          <a:endParaRPr lang="en-BE" sz="2000">
            <a:solidFill>
              <a:srgbClr val="3B4D86"/>
            </a:solidFill>
            <a:latin typeface="Barlow Black" panose="00000A00000000000000" pitchFamily="2" charset="0"/>
          </a:endParaRPr>
        </a:p>
      </dgm:t>
    </dgm:pt>
    <dgm:pt modelId="{4DAF8AB1-3134-4899-9159-4E0C7CC38CDB}" type="sibTrans" cxnId="{AE5B797C-C7BA-46EF-A80A-98B34EB98679}">
      <dgm:prSet/>
      <dgm:spPr/>
      <dgm:t>
        <a:bodyPr/>
        <a:lstStyle/>
        <a:p>
          <a:endParaRPr lang="en-BE" sz="2000">
            <a:solidFill>
              <a:srgbClr val="3B4D86"/>
            </a:solidFill>
            <a:latin typeface="Barlow Black" panose="00000A00000000000000" pitchFamily="2" charset="0"/>
          </a:endParaRPr>
        </a:p>
      </dgm:t>
    </dgm:pt>
    <dgm:pt modelId="{856E6625-BEFB-4392-A580-94BE9A7D1B91}" type="pres">
      <dgm:prSet presAssocID="{980FC82B-D852-49A6-9289-661DE8D1C421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6EF57198-3576-4461-9EB9-8DA1AAB90E3A}" type="pres">
      <dgm:prSet presAssocID="{695000F3-9138-42D5-A488-6E0439742358}" presName="centerShape" presStyleLbl="node0" presStyleIdx="0" presStyleCnt="1" custScaleX="85428" custScaleY="85428"/>
      <dgm:spPr/>
    </dgm:pt>
    <dgm:pt modelId="{398A3EF6-CDF8-4589-A23F-E798A28F6648}" type="pres">
      <dgm:prSet presAssocID="{0D82DEB4-BD3A-4934-9D0D-BFE4BAF53447}" presName="node" presStyleLbl="node1" presStyleIdx="0" presStyleCnt="5" custScaleX="142897" custScaleY="142897">
        <dgm:presLayoutVars>
          <dgm:bulletEnabled val="1"/>
        </dgm:presLayoutVars>
      </dgm:prSet>
      <dgm:spPr/>
    </dgm:pt>
    <dgm:pt modelId="{67A3E7EC-1100-4DC3-96F3-BAEEDEA9C13C}" type="pres">
      <dgm:prSet presAssocID="{0D82DEB4-BD3A-4934-9D0D-BFE4BAF53447}" presName="dummy" presStyleCnt="0"/>
      <dgm:spPr/>
    </dgm:pt>
    <dgm:pt modelId="{1AAF5367-CE6C-4888-BB8F-037CB94165AD}" type="pres">
      <dgm:prSet presAssocID="{5EC4B5AC-5F1C-4601-9931-DAD201592516}" presName="sibTrans" presStyleLbl="sibTrans2D1" presStyleIdx="0" presStyleCnt="5"/>
      <dgm:spPr/>
    </dgm:pt>
    <dgm:pt modelId="{56B005DB-E61A-49F3-BEA9-4822575DB301}" type="pres">
      <dgm:prSet presAssocID="{E453DCDC-3015-4B45-B216-E06BDA488ED8}" presName="node" presStyleLbl="node1" presStyleIdx="1" presStyleCnt="5" custScaleX="142897" custScaleY="142897">
        <dgm:presLayoutVars>
          <dgm:bulletEnabled val="1"/>
        </dgm:presLayoutVars>
      </dgm:prSet>
      <dgm:spPr/>
    </dgm:pt>
    <dgm:pt modelId="{F488E038-5E39-4B7E-A8E4-C181FFC41E91}" type="pres">
      <dgm:prSet presAssocID="{E453DCDC-3015-4B45-B216-E06BDA488ED8}" presName="dummy" presStyleCnt="0"/>
      <dgm:spPr/>
    </dgm:pt>
    <dgm:pt modelId="{BBEC90AD-614E-4DDA-AED9-DA1C42B89E9F}" type="pres">
      <dgm:prSet presAssocID="{0984C1CA-1587-4FB6-94AB-34915687E124}" presName="sibTrans" presStyleLbl="sibTrans2D1" presStyleIdx="1" presStyleCnt="5"/>
      <dgm:spPr/>
    </dgm:pt>
    <dgm:pt modelId="{0EEC98DD-522D-40B6-8D30-F2ABBF8802CC}" type="pres">
      <dgm:prSet presAssocID="{A2731F4B-ACF6-4BBF-8ED6-5D6C213157EA}" presName="node" presStyleLbl="node1" presStyleIdx="2" presStyleCnt="5" custScaleX="142897" custScaleY="142897">
        <dgm:presLayoutVars>
          <dgm:bulletEnabled val="1"/>
        </dgm:presLayoutVars>
      </dgm:prSet>
      <dgm:spPr/>
    </dgm:pt>
    <dgm:pt modelId="{07324D50-8E0A-49E3-B414-FBA135BA34CA}" type="pres">
      <dgm:prSet presAssocID="{A2731F4B-ACF6-4BBF-8ED6-5D6C213157EA}" presName="dummy" presStyleCnt="0"/>
      <dgm:spPr/>
    </dgm:pt>
    <dgm:pt modelId="{D182C0DB-573D-4BE2-9AA6-764E38CDFC9D}" type="pres">
      <dgm:prSet presAssocID="{5428E752-DE04-4657-B7AC-ADD9249D52CB}" presName="sibTrans" presStyleLbl="sibTrans2D1" presStyleIdx="2" presStyleCnt="5"/>
      <dgm:spPr/>
    </dgm:pt>
    <dgm:pt modelId="{D6800A25-A845-4490-A6AB-7C1FA168946F}" type="pres">
      <dgm:prSet presAssocID="{300B0447-DAEB-4D47-AB9D-E616CCB41C10}" presName="node" presStyleLbl="node1" presStyleIdx="3" presStyleCnt="5" custScaleX="142897" custScaleY="142897">
        <dgm:presLayoutVars>
          <dgm:bulletEnabled val="1"/>
        </dgm:presLayoutVars>
      </dgm:prSet>
      <dgm:spPr/>
    </dgm:pt>
    <dgm:pt modelId="{31CEB9FC-B777-4311-8E2B-3BC0BF4A6661}" type="pres">
      <dgm:prSet presAssocID="{300B0447-DAEB-4D47-AB9D-E616CCB41C10}" presName="dummy" presStyleCnt="0"/>
      <dgm:spPr/>
    </dgm:pt>
    <dgm:pt modelId="{E5FFF2BB-4EBD-49B9-95C4-9499CCFFC6C0}" type="pres">
      <dgm:prSet presAssocID="{1F7E5787-1B61-4029-B6A6-A3C587F54C96}" presName="sibTrans" presStyleLbl="sibTrans2D1" presStyleIdx="3" presStyleCnt="5"/>
      <dgm:spPr/>
    </dgm:pt>
    <dgm:pt modelId="{DC39AB08-B2A0-4D2E-92B2-3DE9F9D8EB0D}" type="pres">
      <dgm:prSet presAssocID="{6781CA44-90F6-4229-973D-A48F9DCBAABA}" presName="node" presStyleLbl="node1" presStyleIdx="4" presStyleCnt="5" custScaleX="142897" custScaleY="142897">
        <dgm:presLayoutVars>
          <dgm:bulletEnabled val="1"/>
        </dgm:presLayoutVars>
      </dgm:prSet>
      <dgm:spPr/>
    </dgm:pt>
    <dgm:pt modelId="{E10F1445-5E66-4CBC-9E9C-A5C25B5D2797}" type="pres">
      <dgm:prSet presAssocID="{6781CA44-90F6-4229-973D-A48F9DCBAABA}" presName="dummy" presStyleCnt="0"/>
      <dgm:spPr/>
    </dgm:pt>
    <dgm:pt modelId="{0971001B-FE67-4EEC-ACE0-720F8566B4DE}" type="pres">
      <dgm:prSet presAssocID="{4DAF8AB1-3134-4899-9159-4E0C7CC38CDB}" presName="sibTrans" presStyleLbl="sibTrans2D1" presStyleIdx="4" presStyleCnt="5"/>
      <dgm:spPr/>
    </dgm:pt>
  </dgm:ptLst>
  <dgm:cxnLst>
    <dgm:cxn modelId="{C9BB0101-4229-46DF-912C-C81A973F666D}" type="presOf" srcId="{695000F3-9138-42D5-A488-6E0439742358}" destId="{6EF57198-3576-4461-9EB9-8DA1AAB90E3A}" srcOrd="0" destOrd="0" presId="urn:microsoft.com/office/officeart/2005/8/layout/radial6"/>
    <dgm:cxn modelId="{2C97050A-9DD4-4DEA-98A5-C195A602737C}" type="presOf" srcId="{E453DCDC-3015-4B45-B216-E06BDA488ED8}" destId="{56B005DB-E61A-49F3-BEA9-4822575DB301}" srcOrd="0" destOrd="0" presId="urn:microsoft.com/office/officeart/2005/8/layout/radial6"/>
    <dgm:cxn modelId="{4E28EA28-CBF1-48A5-8E47-08336DEB90EB}" type="presOf" srcId="{A2731F4B-ACF6-4BBF-8ED6-5D6C213157EA}" destId="{0EEC98DD-522D-40B6-8D30-F2ABBF8802CC}" srcOrd="0" destOrd="0" presId="urn:microsoft.com/office/officeart/2005/8/layout/radial6"/>
    <dgm:cxn modelId="{6CA02363-21AE-4B48-BF9A-1A2B0310F943}" srcId="{695000F3-9138-42D5-A488-6E0439742358}" destId="{300B0447-DAEB-4D47-AB9D-E616CCB41C10}" srcOrd="3" destOrd="0" parTransId="{EB650185-AED0-45AE-BB68-3C66946DEA8A}" sibTransId="{1F7E5787-1B61-4029-B6A6-A3C587F54C96}"/>
    <dgm:cxn modelId="{7485C748-7261-40A3-97E5-9DF48623A04D}" type="presOf" srcId="{4DAF8AB1-3134-4899-9159-4E0C7CC38CDB}" destId="{0971001B-FE67-4EEC-ACE0-720F8566B4DE}" srcOrd="0" destOrd="0" presId="urn:microsoft.com/office/officeart/2005/8/layout/radial6"/>
    <dgm:cxn modelId="{C6187475-67FB-4D56-B9E7-1EA93A7E4DB8}" srcId="{695000F3-9138-42D5-A488-6E0439742358}" destId="{A2731F4B-ACF6-4BBF-8ED6-5D6C213157EA}" srcOrd="2" destOrd="0" parTransId="{95107D7B-B949-487D-8C43-9B80124EAC80}" sibTransId="{5428E752-DE04-4657-B7AC-ADD9249D52CB}"/>
    <dgm:cxn modelId="{E3196E56-245C-4B6D-AFEA-E7C32DB37D57}" type="presOf" srcId="{5EC4B5AC-5F1C-4601-9931-DAD201592516}" destId="{1AAF5367-CE6C-4888-BB8F-037CB94165AD}" srcOrd="0" destOrd="0" presId="urn:microsoft.com/office/officeart/2005/8/layout/radial6"/>
    <dgm:cxn modelId="{E021DE7B-CDB1-448C-9AEF-780B9AD9C87C}" srcId="{695000F3-9138-42D5-A488-6E0439742358}" destId="{E453DCDC-3015-4B45-B216-E06BDA488ED8}" srcOrd="1" destOrd="0" parTransId="{A03302CB-B321-4E24-9A3F-82ED0FBD9EB9}" sibTransId="{0984C1CA-1587-4FB6-94AB-34915687E124}"/>
    <dgm:cxn modelId="{AE5B797C-C7BA-46EF-A80A-98B34EB98679}" srcId="{695000F3-9138-42D5-A488-6E0439742358}" destId="{6781CA44-90F6-4229-973D-A48F9DCBAABA}" srcOrd="4" destOrd="0" parTransId="{9524269E-4402-4C3A-82FF-071C82ECFF1F}" sibTransId="{4DAF8AB1-3134-4899-9159-4E0C7CC38CDB}"/>
    <dgm:cxn modelId="{E9903C84-E6FC-4D11-B517-8FD34B280ACC}" srcId="{695000F3-9138-42D5-A488-6E0439742358}" destId="{0D82DEB4-BD3A-4934-9D0D-BFE4BAF53447}" srcOrd="0" destOrd="0" parTransId="{B783E681-99C1-4BA8-A230-5B3A583DA7E3}" sibTransId="{5EC4B5AC-5F1C-4601-9931-DAD201592516}"/>
    <dgm:cxn modelId="{2872C784-7E77-4C85-9719-6D1B56686E42}" srcId="{980FC82B-D852-49A6-9289-661DE8D1C421}" destId="{695000F3-9138-42D5-A488-6E0439742358}" srcOrd="0" destOrd="0" parTransId="{258739F6-5F0C-4982-A957-0F997DA4A432}" sibTransId="{A6276596-EAB2-45B4-A9A6-1A9C599C71A3}"/>
    <dgm:cxn modelId="{126C138F-CFA0-4195-9CD0-27C59474E6C8}" type="presOf" srcId="{1F7E5787-1B61-4029-B6A6-A3C587F54C96}" destId="{E5FFF2BB-4EBD-49B9-95C4-9499CCFFC6C0}" srcOrd="0" destOrd="0" presId="urn:microsoft.com/office/officeart/2005/8/layout/radial6"/>
    <dgm:cxn modelId="{488E6FBD-7DBF-4A36-8992-67739B3A94A8}" type="presOf" srcId="{0D82DEB4-BD3A-4934-9D0D-BFE4BAF53447}" destId="{398A3EF6-CDF8-4589-A23F-E798A28F6648}" srcOrd="0" destOrd="0" presId="urn:microsoft.com/office/officeart/2005/8/layout/radial6"/>
    <dgm:cxn modelId="{E28A73DA-F6E5-4A23-82A9-622EB13481B0}" type="presOf" srcId="{5428E752-DE04-4657-B7AC-ADD9249D52CB}" destId="{D182C0DB-573D-4BE2-9AA6-764E38CDFC9D}" srcOrd="0" destOrd="0" presId="urn:microsoft.com/office/officeart/2005/8/layout/radial6"/>
    <dgm:cxn modelId="{353FF2E2-BF3A-4AFA-9CD8-05D17AF92C1F}" type="presOf" srcId="{0984C1CA-1587-4FB6-94AB-34915687E124}" destId="{BBEC90AD-614E-4DDA-AED9-DA1C42B89E9F}" srcOrd="0" destOrd="0" presId="urn:microsoft.com/office/officeart/2005/8/layout/radial6"/>
    <dgm:cxn modelId="{E74BB2F2-FA61-4BBD-8C28-35D8CDD98A2E}" type="presOf" srcId="{6781CA44-90F6-4229-973D-A48F9DCBAABA}" destId="{DC39AB08-B2A0-4D2E-92B2-3DE9F9D8EB0D}" srcOrd="0" destOrd="0" presId="urn:microsoft.com/office/officeart/2005/8/layout/radial6"/>
    <dgm:cxn modelId="{458AD8F5-2F3C-4AA2-AD97-2D8066A7B3B7}" type="presOf" srcId="{980FC82B-D852-49A6-9289-661DE8D1C421}" destId="{856E6625-BEFB-4392-A580-94BE9A7D1B91}" srcOrd="0" destOrd="0" presId="urn:microsoft.com/office/officeart/2005/8/layout/radial6"/>
    <dgm:cxn modelId="{EDE934FD-D77F-4B26-B6A6-87D4BB2BCB79}" type="presOf" srcId="{300B0447-DAEB-4D47-AB9D-E616CCB41C10}" destId="{D6800A25-A845-4490-A6AB-7C1FA168946F}" srcOrd="0" destOrd="0" presId="urn:microsoft.com/office/officeart/2005/8/layout/radial6"/>
    <dgm:cxn modelId="{92D16E4F-540A-4838-8C06-7AAE0B0F5C96}" type="presParOf" srcId="{856E6625-BEFB-4392-A580-94BE9A7D1B91}" destId="{6EF57198-3576-4461-9EB9-8DA1AAB90E3A}" srcOrd="0" destOrd="0" presId="urn:microsoft.com/office/officeart/2005/8/layout/radial6"/>
    <dgm:cxn modelId="{18E02E28-7015-4ED3-812D-60FA27054722}" type="presParOf" srcId="{856E6625-BEFB-4392-A580-94BE9A7D1B91}" destId="{398A3EF6-CDF8-4589-A23F-E798A28F6648}" srcOrd="1" destOrd="0" presId="urn:microsoft.com/office/officeart/2005/8/layout/radial6"/>
    <dgm:cxn modelId="{F143A42F-E828-4D6E-8D90-7D4DC5A48176}" type="presParOf" srcId="{856E6625-BEFB-4392-A580-94BE9A7D1B91}" destId="{67A3E7EC-1100-4DC3-96F3-BAEEDEA9C13C}" srcOrd="2" destOrd="0" presId="urn:microsoft.com/office/officeart/2005/8/layout/radial6"/>
    <dgm:cxn modelId="{7178BA1E-37BE-429D-B0E2-754479235B8F}" type="presParOf" srcId="{856E6625-BEFB-4392-A580-94BE9A7D1B91}" destId="{1AAF5367-CE6C-4888-BB8F-037CB94165AD}" srcOrd="3" destOrd="0" presId="urn:microsoft.com/office/officeart/2005/8/layout/radial6"/>
    <dgm:cxn modelId="{018AEA21-3B16-40FC-B7F3-4F5EE03076E0}" type="presParOf" srcId="{856E6625-BEFB-4392-A580-94BE9A7D1B91}" destId="{56B005DB-E61A-49F3-BEA9-4822575DB301}" srcOrd="4" destOrd="0" presId="urn:microsoft.com/office/officeart/2005/8/layout/radial6"/>
    <dgm:cxn modelId="{3CBF7420-868C-4C9F-8CF4-8A1A738ADB34}" type="presParOf" srcId="{856E6625-BEFB-4392-A580-94BE9A7D1B91}" destId="{F488E038-5E39-4B7E-A8E4-C181FFC41E91}" srcOrd="5" destOrd="0" presId="urn:microsoft.com/office/officeart/2005/8/layout/radial6"/>
    <dgm:cxn modelId="{1BAF628A-780E-47B5-94B1-AA77F3B36B54}" type="presParOf" srcId="{856E6625-BEFB-4392-A580-94BE9A7D1B91}" destId="{BBEC90AD-614E-4DDA-AED9-DA1C42B89E9F}" srcOrd="6" destOrd="0" presId="urn:microsoft.com/office/officeart/2005/8/layout/radial6"/>
    <dgm:cxn modelId="{46C3627E-1FC2-4F89-B759-69CA127D9197}" type="presParOf" srcId="{856E6625-BEFB-4392-A580-94BE9A7D1B91}" destId="{0EEC98DD-522D-40B6-8D30-F2ABBF8802CC}" srcOrd="7" destOrd="0" presId="urn:microsoft.com/office/officeart/2005/8/layout/radial6"/>
    <dgm:cxn modelId="{2111BA78-DBFD-47A1-9EE6-BA35724B2B22}" type="presParOf" srcId="{856E6625-BEFB-4392-A580-94BE9A7D1B91}" destId="{07324D50-8E0A-49E3-B414-FBA135BA34CA}" srcOrd="8" destOrd="0" presId="urn:microsoft.com/office/officeart/2005/8/layout/radial6"/>
    <dgm:cxn modelId="{89401A1E-4B81-4330-AA1E-6C82BBB58E69}" type="presParOf" srcId="{856E6625-BEFB-4392-A580-94BE9A7D1B91}" destId="{D182C0DB-573D-4BE2-9AA6-764E38CDFC9D}" srcOrd="9" destOrd="0" presId="urn:microsoft.com/office/officeart/2005/8/layout/radial6"/>
    <dgm:cxn modelId="{5B4ADE73-6B4F-47AA-A379-ABFFE0787C34}" type="presParOf" srcId="{856E6625-BEFB-4392-A580-94BE9A7D1B91}" destId="{D6800A25-A845-4490-A6AB-7C1FA168946F}" srcOrd="10" destOrd="0" presId="urn:microsoft.com/office/officeart/2005/8/layout/radial6"/>
    <dgm:cxn modelId="{05441383-AE4B-4D3A-A9C6-8E77DA3C304B}" type="presParOf" srcId="{856E6625-BEFB-4392-A580-94BE9A7D1B91}" destId="{31CEB9FC-B777-4311-8E2B-3BC0BF4A6661}" srcOrd="11" destOrd="0" presId="urn:microsoft.com/office/officeart/2005/8/layout/radial6"/>
    <dgm:cxn modelId="{A45CB1FE-9CBD-4D4F-908B-2D3417DD8A71}" type="presParOf" srcId="{856E6625-BEFB-4392-A580-94BE9A7D1B91}" destId="{E5FFF2BB-4EBD-49B9-95C4-9499CCFFC6C0}" srcOrd="12" destOrd="0" presId="urn:microsoft.com/office/officeart/2005/8/layout/radial6"/>
    <dgm:cxn modelId="{4684009B-344B-4A27-87C4-189BBAE8FC02}" type="presParOf" srcId="{856E6625-BEFB-4392-A580-94BE9A7D1B91}" destId="{DC39AB08-B2A0-4D2E-92B2-3DE9F9D8EB0D}" srcOrd="13" destOrd="0" presId="urn:microsoft.com/office/officeart/2005/8/layout/radial6"/>
    <dgm:cxn modelId="{23F0D881-1DF4-4C1A-9F76-534878020FB5}" type="presParOf" srcId="{856E6625-BEFB-4392-A580-94BE9A7D1B91}" destId="{E10F1445-5E66-4CBC-9E9C-A5C25B5D2797}" srcOrd="14" destOrd="0" presId="urn:microsoft.com/office/officeart/2005/8/layout/radial6"/>
    <dgm:cxn modelId="{797A0670-D203-4CB6-9F49-8726E2D2370F}" type="presParOf" srcId="{856E6625-BEFB-4392-A580-94BE9A7D1B91}" destId="{0971001B-FE67-4EEC-ACE0-720F8566B4DE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71001B-FE67-4EEC-ACE0-720F8566B4DE}">
      <dsp:nvSpPr>
        <dsp:cNvPr id="0" name=""/>
        <dsp:cNvSpPr/>
      </dsp:nvSpPr>
      <dsp:spPr>
        <a:xfrm>
          <a:off x="1488388" y="765852"/>
          <a:ext cx="4976470" cy="4976470"/>
        </a:xfrm>
        <a:prstGeom prst="blockArc">
          <a:avLst>
            <a:gd name="adj1" fmla="val 11880000"/>
            <a:gd name="adj2" fmla="val 16200000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FFF2BB-4EBD-49B9-95C4-9499CCFFC6C0}">
      <dsp:nvSpPr>
        <dsp:cNvPr id="0" name=""/>
        <dsp:cNvSpPr/>
      </dsp:nvSpPr>
      <dsp:spPr>
        <a:xfrm>
          <a:off x="1488388" y="765852"/>
          <a:ext cx="4976470" cy="4976470"/>
        </a:xfrm>
        <a:prstGeom prst="blockArc">
          <a:avLst>
            <a:gd name="adj1" fmla="val 7560000"/>
            <a:gd name="adj2" fmla="val 11880000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82C0DB-573D-4BE2-9AA6-764E38CDFC9D}">
      <dsp:nvSpPr>
        <dsp:cNvPr id="0" name=""/>
        <dsp:cNvSpPr/>
      </dsp:nvSpPr>
      <dsp:spPr>
        <a:xfrm>
          <a:off x="1488388" y="765852"/>
          <a:ext cx="4976470" cy="4976470"/>
        </a:xfrm>
        <a:prstGeom prst="blockArc">
          <a:avLst>
            <a:gd name="adj1" fmla="val 3240000"/>
            <a:gd name="adj2" fmla="val 7560000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EC90AD-614E-4DDA-AED9-DA1C42B89E9F}">
      <dsp:nvSpPr>
        <dsp:cNvPr id="0" name=""/>
        <dsp:cNvSpPr/>
      </dsp:nvSpPr>
      <dsp:spPr>
        <a:xfrm>
          <a:off x="1488388" y="765852"/>
          <a:ext cx="4976470" cy="4976470"/>
        </a:xfrm>
        <a:prstGeom prst="blockArc">
          <a:avLst>
            <a:gd name="adj1" fmla="val 20520000"/>
            <a:gd name="adj2" fmla="val 3240000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AF5367-CE6C-4888-BB8F-037CB94165AD}">
      <dsp:nvSpPr>
        <dsp:cNvPr id="0" name=""/>
        <dsp:cNvSpPr/>
      </dsp:nvSpPr>
      <dsp:spPr>
        <a:xfrm>
          <a:off x="1488388" y="765852"/>
          <a:ext cx="4976470" cy="4976470"/>
        </a:xfrm>
        <a:prstGeom prst="blockArc">
          <a:avLst>
            <a:gd name="adj1" fmla="val 16200000"/>
            <a:gd name="adj2" fmla="val 20520000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F57198-3576-4461-9EB9-8DA1AAB90E3A}">
      <dsp:nvSpPr>
        <dsp:cNvPr id="0" name=""/>
        <dsp:cNvSpPr/>
      </dsp:nvSpPr>
      <dsp:spPr>
        <a:xfrm>
          <a:off x="2997952" y="2275416"/>
          <a:ext cx="1957342" cy="1957342"/>
        </a:xfrm>
        <a:prstGeom prst="ellipse">
          <a:avLst/>
        </a:prstGeom>
        <a:solidFill>
          <a:srgbClr val="FDE7D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 dirty="0" err="1">
              <a:solidFill>
                <a:srgbClr val="3B4D86"/>
              </a:solidFill>
              <a:latin typeface="Barlow Black" panose="00000A00000000000000" pitchFamily="2" charset="0"/>
            </a:rPr>
            <a:t>Selected</a:t>
          </a:r>
          <a:r>
            <a:rPr lang="nl-NL" sz="1900" kern="1200" dirty="0">
              <a:solidFill>
                <a:srgbClr val="3B4D86"/>
              </a:solidFill>
              <a:latin typeface="Barlow Black" panose="00000A00000000000000" pitchFamily="2" charset="0"/>
            </a:rPr>
            <a:t> </a:t>
          </a:r>
          <a:r>
            <a:rPr lang="nl-NL" sz="1900" kern="1200" dirty="0" err="1">
              <a:solidFill>
                <a:srgbClr val="3B4D86"/>
              </a:solidFill>
              <a:latin typeface="Barlow Black" panose="00000A00000000000000" pitchFamily="2" charset="0"/>
            </a:rPr>
            <a:t>financing</a:t>
          </a:r>
          <a:r>
            <a:rPr lang="nl-NL" sz="1900" kern="1200" dirty="0">
              <a:solidFill>
                <a:srgbClr val="3B4D86"/>
              </a:solidFill>
              <a:latin typeface="Barlow Black" panose="00000A00000000000000" pitchFamily="2" charset="0"/>
            </a:rPr>
            <a:t> sources</a:t>
          </a:r>
          <a:endParaRPr lang="en-BE" sz="1900" kern="1200" dirty="0">
            <a:solidFill>
              <a:srgbClr val="3B4D86"/>
            </a:solidFill>
            <a:latin typeface="Barlow Black" panose="00000A00000000000000" pitchFamily="2" charset="0"/>
          </a:endParaRPr>
        </a:p>
      </dsp:txBody>
      <dsp:txXfrm>
        <a:off x="3284598" y="2562062"/>
        <a:ext cx="1384050" cy="1384050"/>
      </dsp:txXfrm>
    </dsp:sp>
    <dsp:sp modelId="{398A3EF6-CDF8-4589-A23F-E798A28F6648}">
      <dsp:nvSpPr>
        <dsp:cNvPr id="0" name=""/>
        <dsp:cNvSpPr/>
      </dsp:nvSpPr>
      <dsp:spPr>
        <a:xfrm>
          <a:off x="2830694" y="-322337"/>
          <a:ext cx="2291858" cy="2291858"/>
        </a:xfrm>
        <a:prstGeom prst="ellipse">
          <a:avLst/>
        </a:prstGeom>
        <a:solidFill>
          <a:srgbClr val="FDE7D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bg1"/>
            </a:buClr>
            <a:buSzPct val="100000"/>
            <a:buFont typeface="Arial" panose="020B0604020202020204" pitchFamily="34" charset="0"/>
            <a:buNone/>
          </a:pPr>
          <a:r>
            <a:rPr lang="it-IT" sz="2400" kern="1200" dirty="0">
              <a:solidFill>
                <a:srgbClr val="3B4D86"/>
              </a:solidFill>
              <a:latin typeface="Barlow Black" panose="00000A00000000000000" pitchFamily="2" charset="0"/>
            </a:rPr>
            <a:t>Redirected fossil fuel subsidies</a:t>
          </a:r>
          <a:endParaRPr lang="en-BE" sz="2400" kern="1200" dirty="0">
            <a:solidFill>
              <a:srgbClr val="3B4D86"/>
            </a:solidFill>
            <a:latin typeface="Barlow Black" panose="00000A00000000000000" pitchFamily="2" charset="0"/>
          </a:endParaRPr>
        </a:p>
      </dsp:txBody>
      <dsp:txXfrm>
        <a:off x="3166329" y="13298"/>
        <a:ext cx="1620588" cy="1620588"/>
      </dsp:txXfrm>
    </dsp:sp>
    <dsp:sp modelId="{56B005DB-E61A-49F3-BEA9-4822575DB301}">
      <dsp:nvSpPr>
        <dsp:cNvPr id="0" name=""/>
        <dsp:cNvSpPr/>
      </dsp:nvSpPr>
      <dsp:spPr>
        <a:xfrm>
          <a:off x="5142234" y="1357093"/>
          <a:ext cx="2291858" cy="2291858"/>
        </a:xfrm>
        <a:prstGeom prst="ellipse">
          <a:avLst/>
        </a:prstGeom>
        <a:solidFill>
          <a:srgbClr val="FDE7D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800" kern="1200" dirty="0">
              <a:solidFill>
                <a:srgbClr val="3B4D86"/>
              </a:solidFill>
              <a:latin typeface="Barlow Black" panose="00000A00000000000000" pitchFamily="2" charset="0"/>
            </a:rPr>
            <a:t>ETS2 </a:t>
          </a:r>
          <a:r>
            <a:rPr lang="nl-NL" sz="2800" kern="1200" dirty="0" err="1">
              <a:solidFill>
                <a:srgbClr val="3B4D86"/>
              </a:solidFill>
              <a:latin typeface="Barlow Black" panose="00000A00000000000000" pitchFamily="2" charset="0"/>
            </a:rPr>
            <a:t>revenues</a:t>
          </a:r>
          <a:endParaRPr lang="en-BE" sz="2800" kern="1200" dirty="0">
            <a:solidFill>
              <a:srgbClr val="3B4D86"/>
            </a:solidFill>
            <a:latin typeface="Barlow Black" panose="00000A00000000000000" pitchFamily="2" charset="0"/>
          </a:endParaRPr>
        </a:p>
      </dsp:txBody>
      <dsp:txXfrm>
        <a:off x="5477869" y="1692728"/>
        <a:ext cx="1620588" cy="1620588"/>
      </dsp:txXfrm>
    </dsp:sp>
    <dsp:sp modelId="{0EEC98DD-522D-40B6-8D30-F2ABBF8802CC}">
      <dsp:nvSpPr>
        <dsp:cNvPr id="0" name=""/>
        <dsp:cNvSpPr/>
      </dsp:nvSpPr>
      <dsp:spPr>
        <a:xfrm>
          <a:off x="4259304" y="4074471"/>
          <a:ext cx="2291858" cy="2291858"/>
        </a:xfrm>
        <a:prstGeom prst="ellipse">
          <a:avLst/>
        </a:prstGeom>
        <a:solidFill>
          <a:srgbClr val="FDE7D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kern="1200" dirty="0" err="1">
              <a:solidFill>
                <a:srgbClr val="3B4D86"/>
              </a:solidFill>
              <a:latin typeface="Barlow Black" panose="00000A00000000000000" pitchFamily="2" charset="0"/>
            </a:rPr>
            <a:t>Reinvested</a:t>
          </a:r>
          <a:r>
            <a:rPr lang="nl-NL" sz="2400" kern="1200" dirty="0">
              <a:solidFill>
                <a:srgbClr val="3B4D86"/>
              </a:solidFill>
              <a:latin typeface="Barlow Black" panose="00000A00000000000000" pitchFamily="2" charset="0"/>
            </a:rPr>
            <a:t> </a:t>
          </a:r>
          <a:r>
            <a:rPr lang="nl-NL" sz="2400" kern="1200" dirty="0" err="1">
              <a:solidFill>
                <a:srgbClr val="3B4D86"/>
              </a:solidFill>
              <a:latin typeface="Barlow Black" panose="00000A00000000000000" pitchFamily="2" charset="0"/>
            </a:rPr>
            <a:t>profits</a:t>
          </a:r>
          <a:endParaRPr lang="en-BE" sz="2400" kern="1200" dirty="0">
            <a:solidFill>
              <a:srgbClr val="3B4D86"/>
            </a:solidFill>
            <a:latin typeface="Barlow Black" panose="00000A00000000000000" pitchFamily="2" charset="0"/>
          </a:endParaRPr>
        </a:p>
      </dsp:txBody>
      <dsp:txXfrm>
        <a:off x="4594939" y="4410106"/>
        <a:ext cx="1620588" cy="1620588"/>
      </dsp:txXfrm>
    </dsp:sp>
    <dsp:sp modelId="{D6800A25-A845-4490-A6AB-7C1FA168946F}">
      <dsp:nvSpPr>
        <dsp:cNvPr id="0" name=""/>
        <dsp:cNvSpPr/>
      </dsp:nvSpPr>
      <dsp:spPr>
        <a:xfrm>
          <a:off x="1402084" y="4074471"/>
          <a:ext cx="2291858" cy="2291858"/>
        </a:xfrm>
        <a:prstGeom prst="ellipse">
          <a:avLst/>
        </a:prstGeom>
        <a:solidFill>
          <a:srgbClr val="FDE7D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bg1"/>
            </a:buClr>
            <a:buSzPct val="100000"/>
            <a:buFont typeface="Arial" panose="020B0604020202020204" pitchFamily="34" charset="0"/>
            <a:buNone/>
          </a:pPr>
          <a:r>
            <a:rPr lang="en-GB" sz="2400" kern="1200" dirty="0">
              <a:solidFill>
                <a:srgbClr val="3B4D86"/>
              </a:solidFill>
              <a:latin typeface="Barlow Black" panose="00000A00000000000000" pitchFamily="2" charset="0"/>
            </a:rPr>
            <a:t>Equity raisings in capital markets </a:t>
          </a:r>
          <a:endParaRPr lang="en-BE" sz="2400" kern="1200" dirty="0">
            <a:solidFill>
              <a:srgbClr val="3B4D86"/>
            </a:solidFill>
            <a:latin typeface="Barlow Black" panose="00000A00000000000000" pitchFamily="2" charset="0"/>
          </a:endParaRPr>
        </a:p>
      </dsp:txBody>
      <dsp:txXfrm>
        <a:off x="1737719" y="4410106"/>
        <a:ext cx="1620588" cy="1620588"/>
      </dsp:txXfrm>
    </dsp:sp>
    <dsp:sp modelId="{DC39AB08-B2A0-4D2E-92B2-3DE9F9D8EB0D}">
      <dsp:nvSpPr>
        <dsp:cNvPr id="0" name=""/>
        <dsp:cNvSpPr/>
      </dsp:nvSpPr>
      <dsp:spPr>
        <a:xfrm>
          <a:off x="519155" y="1357093"/>
          <a:ext cx="2291858" cy="2291858"/>
        </a:xfrm>
        <a:prstGeom prst="ellipse">
          <a:avLst/>
        </a:prstGeom>
        <a:solidFill>
          <a:srgbClr val="FDE7D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bg1"/>
            </a:buClr>
            <a:buSzPct val="100000"/>
            <a:buFont typeface="Arial" panose="020B0604020202020204" pitchFamily="34" charset="0"/>
            <a:buNone/>
          </a:pPr>
          <a:r>
            <a:rPr lang="en-GB" sz="2800" kern="1200" dirty="0">
              <a:solidFill>
                <a:srgbClr val="3B4D86"/>
              </a:solidFill>
              <a:latin typeface="Barlow Black" panose="00000A00000000000000" pitchFamily="2" charset="0"/>
            </a:rPr>
            <a:t>Green bonds </a:t>
          </a:r>
          <a:endParaRPr lang="en-BE" sz="2800" kern="1200" dirty="0">
            <a:solidFill>
              <a:srgbClr val="3B4D86"/>
            </a:solidFill>
            <a:latin typeface="Barlow Black" panose="00000A00000000000000" pitchFamily="2" charset="0"/>
          </a:endParaRPr>
        </a:p>
      </dsp:txBody>
      <dsp:txXfrm>
        <a:off x="854790" y="1692728"/>
        <a:ext cx="1620588" cy="16205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6" name="Google Shape;13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If no additional measures are taken, </a:t>
            </a:r>
            <a:r>
              <a:rPr lang="en-GB" b="1" dirty="0"/>
              <a:t>fossil fuels are forecast to still play a prominent role</a:t>
            </a:r>
            <a:r>
              <a:rPr lang="en-GB" dirty="0"/>
              <a:t> in the MS included in this study, with Germany, Italy and the Netherlands predicted to use fossil fuels for ~50% of their heating needs in 2050. </a:t>
            </a:r>
            <a:endParaRPr lang="nl-NL" dirty="0"/>
          </a:p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GB" dirty="0"/>
              <a:t>The </a:t>
            </a:r>
            <a:r>
              <a:rPr lang="en-GB" b="1" dirty="0"/>
              <a:t>affordability of technologies </a:t>
            </a:r>
            <a:r>
              <a:rPr lang="en-GB" dirty="0"/>
              <a:t>that can decarbonise residential H&amp;C is a large reason behind this expected shortfall. Whilst in many EU MS, the running costs of the clean technologies are attractive compared to their fossil fuel alternatives, the upfront costs are a significant challenge for households, often requiring more than twice the upfront payment compared to the incumbent fossil fuel technology.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87450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GB" dirty="0"/>
              <a:t>Governments and companies can source required funds to close the gap, in multiple ways: </a:t>
            </a:r>
            <a:endParaRPr lang="en-BE" sz="11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r>
              <a:rPr lang="en-GB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EU’s fossil fuel subsidies in 2023 were €111bn, greater than the €78bn needed to close the gap. Even the lower €57bn from 2015 would be huge step towards closing gap and doesn’t include enormous potential for private sector’s contributions. </a:t>
            </a:r>
          </a:p>
          <a:p>
            <a:r>
              <a:rPr lang="en-GB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Since 2007, green bond markets have provided €1.9 trillion to sectors that will be involved in decarbonising H&amp;C, illustrating huge appetite from investors to support these types of company in the future. </a:t>
            </a:r>
          </a:p>
        </p:txBody>
      </p:sp>
    </p:spTree>
    <p:extLst>
      <p:ext uri="{BB962C8B-B14F-4D97-AF65-F5344CB8AC3E}">
        <p14:creationId xmlns:p14="http://schemas.microsoft.com/office/powerpoint/2010/main" val="1054081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E82BBC-9D4D-0CBD-7181-71281807A1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73D4B75-8B58-68FB-6677-910432A2DC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74871F1-84B1-5BF8-176E-DD2FA8C681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GB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Current policies are not sufficient to unlock necessary private funding </a:t>
            </a:r>
            <a:endParaRPr lang="en-GB" sz="1100" b="1" dirty="0">
              <a:solidFill>
                <a:schemeClr val="accent4"/>
              </a:solidFill>
              <a:cs typeface="Gotham Bold"/>
            </a:endParaRPr>
          </a:p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GB" sz="1100" b="1" dirty="0">
                <a:solidFill>
                  <a:schemeClr val="accent4"/>
                </a:solidFill>
                <a:cs typeface="Gotham Bold"/>
              </a:rPr>
              <a:t>That can be closed by combination of ETS2/redirected fossil fuel subsidies/green bonds/private sector funding </a:t>
            </a:r>
            <a:endParaRPr lang="en-BE" sz="11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r>
              <a:rPr lang="en-GB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Germany’s funding gap is the largest due to specifics of its heat pump market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54792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F67B8E-6B40-B16D-BF1D-43816931A1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0682F25-2D28-47F8-6FB7-DD8D3929A1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DD64EA8-2877-6684-9748-18936BFD7C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GB" sz="1100" dirty="0">
                <a:solidFill>
                  <a:schemeClr val="accent4"/>
                </a:solidFill>
              </a:rPr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62217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D97C54-AB87-C7C7-625A-7347221911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71A4B4A-37F7-49A3-5C81-20B776ED6F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6462E49-5FA8-D3B7-DADC-99971FFC24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GB" dirty="0"/>
              <a:t>Governments and companies can source required funds to close the gap, in multiple ways: </a:t>
            </a:r>
            <a:endParaRPr lang="en-BE" sz="11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r>
              <a:rPr lang="en-GB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EU’s fossil fuel subsidies in 2023 were €111bn, greater than the €78bn needed to close the gap. Even the lower €57bn from 2015 would be huge step towards closing gap and doesn’t include enormous potential for private sector’s contributions. </a:t>
            </a:r>
          </a:p>
          <a:p>
            <a:r>
              <a:rPr lang="en-GB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Since 2007, green bond markets have provided €1.9 trillion to sectors that will be involved in decarbonising H&amp;C, illustrating huge appetite from investors to support these types of company in the future. </a:t>
            </a:r>
          </a:p>
        </p:txBody>
      </p:sp>
    </p:spTree>
    <p:extLst>
      <p:ext uri="{BB962C8B-B14F-4D97-AF65-F5344CB8AC3E}">
        <p14:creationId xmlns:p14="http://schemas.microsoft.com/office/powerpoint/2010/main" val="35322424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6" name="Google Shape;14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>
          <a:extLst>
            <a:ext uri="{FF2B5EF4-FFF2-40B4-BE49-F238E27FC236}">
              <a16:creationId xmlns:a16="http://schemas.microsoft.com/office/drawing/2014/main" id="{C597135F-03E9-E1FC-D2C3-6109557F11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8:notes">
            <a:extLst>
              <a:ext uri="{FF2B5EF4-FFF2-40B4-BE49-F238E27FC236}">
                <a16:creationId xmlns:a16="http://schemas.microsoft.com/office/drawing/2014/main" id="{C17EC32A-1315-D7BF-658D-6EF62252541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8:notes">
            <a:extLst>
              <a:ext uri="{FF2B5EF4-FFF2-40B4-BE49-F238E27FC236}">
                <a16:creationId xmlns:a16="http://schemas.microsoft.com/office/drawing/2014/main" id="{6898866C-0424-CEC4-B3E8-AE6771F2CFC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053424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FF618B-373B-09F5-D01E-BF79516FA7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D540E78-65C9-FE95-E221-8566F813B1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E2DADCB-792C-D9B6-3744-35928A9EBF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If no additional measures are taken, </a:t>
            </a:r>
            <a:r>
              <a:rPr lang="en-GB" b="1" dirty="0"/>
              <a:t>fossil fuels are forecast to still play a prominent role</a:t>
            </a:r>
            <a:r>
              <a:rPr lang="en-GB" dirty="0"/>
              <a:t> in the MS included in this study, with Germany, Italy and the Netherlands predicted to use fossil fuels for ~50% of their heating needs in 2050. 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26439309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>
          <a:extLst>
            <a:ext uri="{FF2B5EF4-FFF2-40B4-BE49-F238E27FC236}">
              <a16:creationId xmlns:a16="http://schemas.microsoft.com/office/drawing/2014/main" id="{CD90FA49-0D22-B91F-8E02-82F3D6FAAD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:notes">
            <a:extLst>
              <a:ext uri="{FF2B5EF4-FFF2-40B4-BE49-F238E27FC236}">
                <a16:creationId xmlns:a16="http://schemas.microsoft.com/office/drawing/2014/main" id="{E80372CE-6FFD-F58E-BA2C-B18E824583B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Tx/>
              <a:buChar char="-"/>
            </a:pPr>
            <a:r>
              <a:rPr lang="nl-NL" dirty="0"/>
              <a:t>R</a:t>
            </a:r>
            <a:r>
              <a:rPr lang="en-GB" dirty="0" err="1"/>
              <a:t>esponsible</a:t>
            </a:r>
            <a:r>
              <a:rPr lang="en-GB" dirty="0"/>
              <a:t> for 35% (buildings) and 29% (transport) of the EU’s carbon emissions</a:t>
            </a:r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Tx/>
              <a:buChar char="-"/>
            </a:pPr>
            <a:r>
              <a:rPr lang="en-GB" dirty="0"/>
              <a:t>ETS2 will aim for a 42% emission reduction by 2030.</a:t>
            </a:r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Tx/>
              <a:buChar char="-"/>
            </a:pPr>
            <a:r>
              <a:rPr lang="nl-NL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W</a:t>
            </a:r>
            <a:r>
              <a:rPr lang="en-BE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ill generate an estimated €260 billion (2026–2032)</a:t>
            </a:r>
            <a:endParaRPr dirty="0"/>
          </a:p>
        </p:txBody>
      </p:sp>
      <p:sp>
        <p:nvSpPr>
          <p:cNvPr id="146" name="Google Shape;146;p3:notes">
            <a:extLst>
              <a:ext uri="{FF2B5EF4-FFF2-40B4-BE49-F238E27FC236}">
                <a16:creationId xmlns:a16="http://schemas.microsoft.com/office/drawing/2014/main" id="{87B5AAE9-5A45-1EA0-DAB1-4685EEA1DB7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5169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>
          <a:extLst>
            <a:ext uri="{FF2B5EF4-FFF2-40B4-BE49-F238E27FC236}">
              <a16:creationId xmlns:a16="http://schemas.microsoft.com/office/drawing/2014/main" id="{50F0C8E4-EE92-CD32-FE4B-4CD86A8984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:notes">
            <a:extLst>
              <a:ext uri="{FF2B5EF4-FFF2-40B4-BE49-F238E27FC236}">
                <a16:creationId xmlns:a16="http://schemas.microsoft.com/office/drawing/2014/main" id="{40C9180B-29BE-3FEA-675C-A4EB84CFBC5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Tx/>
              <a:buChar char="-"/>
            </a:pPr>
            <a:endParaRPr dirty="0"/>
          </a:p>
        </p:txBody>
      </p:sp>
      <p:sp>
        <p:nvSpPr>
          <p:cNvPr id="146" name="Google Shape;146;p3:notes">
            <a:extLst>
              <a:ext uri="{FF2B5EF4-FFF2-40B4-BE49-F238E27FC236}">
                <a16:creationId xmlns:a16="http://schemas.microsoft.com/office/drawing/2014/main" id="{1AC36D57-3637-AD3B-10B8-73719969101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746768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>
          <a:extLst>
            <a:ext uri="{FF2B5EF4-FFF2-40B4-BE49-F238E27FC236}">
              <a16:creationId xmlns:a16="http://schemas.microsoft.com/office/drawing/2014/main" id="{120135D8-27DE-5ED3-BC38-B14A2AD0C9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:notes">
            <a:extLst>
              <a:ext uri="{FF2B5EF4-FFF2-40B4-BE49-F238E27FC236}">
                <a16:creationId xmlns:a16="http://schemas.microsoft.com/office/drawing/2014/main" id="{6473CF99-BF13-2A85-9E27-D0D07A0D171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Char char="-"/>
              <a:tabLst/>
              <a:defRPr/>
            </a:pPr>
            <a:r>
              <a:rPr lang="en-GB" sz="1100" dirty="0"/>
              <a:t>Use the Social Climate Fund for </a:t>
            </a:r>
            <a:r>
              <a:rPr lang="en-GB" sz="1100" noProof="0" dirty="0"/>
              <a:t>low-income households and small businesses for structural solutions, not just short-term relief.</a:t>
            </a:r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Tx/>
              <a:buChar char="-"/>
            </a:pPr>
            <a:endParaRPr dirty="0"/>
          </a:p>
        </p:txBody>
      </p:sp>
      <p:sp>
        <p:nvSpPr>
          <p:cNvPr id="146" name="Google Shape;146;p3:notes">
            <a:extLst>
              <a:ext uri="{FF2B5EF4-FFF2-40B4-BE49-F238E27FC236}">
                <a16:creationId xmlns:a16="http://schemas.microsoft.com/office/drawing/2014/main" id="{A02C50B6-0EEE-BA2B-9C72-4AE40791B6A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72344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>
          <a:extLst>
            <a:ext uri="{FF2B5EF4-FFF2-40B4-BE49-F238E27FC236}">
              <a16:creationId xmlns:a16="http://schemas.microsoft.com/office/drawing/2014/main" id="{C92BE2F7-3A21-A369-B619-67D7A64092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:notes">
            <a:extLst>
              <a:ext uri="{FF2B5EF4-FFF2-40B4-BE49-F238E27FC236}">
                <a16:creationId xmlns:a16="http://schemas.microsoft.com/office/drawing/2014/main" id="{E20A6FE7-BE2C-A10F-19C6-06697E59CEF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00050" lvl="0" indent="-171450">
              <a:buClr>
                <a:srgbClr val="E23F29"/>
              </a:buClr>
              <a:buSzPct val="100000"/>
              <a:buFontTx/>
              <a:buChar char="-"/>
            </a:pPr>
            <a:r>
              <a:rPr lang="en-GB" sz="1100" dirty="0"/>
              <a:t>Strong Fit-for-55 implementation means lower demand for ETS2 allowances, keeping carbon prices in check.</a:t>
            </a:r>
          </a:p>
          <a:p>
            <a:pPr marL="400050" lvl="0" indent="-171450">
              <a:buClr>
                <a:srgbClr val="E23F29"/>
              </a:buClr>
              <a:buSzPct val="100000"/>
              <a:buFontTx/>
              <a:buChar char="-"/>
            </a:pPr>
            <a:r>
              <a:rPr lang="en-GB" sz="1100" dirty="0"/>
              <a:t>Monitor and maintain a pass-on limit to prevent the overcharging of consumers.</a:t>
            </a:r>
          </a:p>
        </p:txBody>
      </p:sp>
      <p:sp>
        <p:nvSpPr>
          <p:cNvPr id="146" name="Google Shape;146;p3:notes">
            <a:extLst>
              <a:ext uri="{FF2B5EF4-FFF2-40B4-BE49-F238E27FC236}">
                <a16:creationId xmlns:a16="http://schemas.microsoft.com/office/drawing/2014/main" id="{903A3183-4596-7079-40F1-EF708CFCFB8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89711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jpg"/><Relationship Id="rId18" Type="http://schemas.openxmlformats.org/officeDocument/2006/relationships/image" Target="../media/image23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image" Target="../media/image8.png"/><Relationship Id="rId16" Type="http://schemas.openxmlformats.org/officeDocument/2006/relationships/image" Target="../media/image21.jpg"/><Relationship Id="rId20" Type="http://schemas.openxmlformats.org/officeDocument/2006/relationships/image" Target="../media/image2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jp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4" Type="http://schemas.openxmlformats.org/officeDocument/2006/relationships/image" Target="../media/image3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60" y="-924"/>
            <a:ext cx="12249467" cy="687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 txBox="1">
            <a:spLocks noGrp="1"/>
          </p:cNvSpPr>
          <p:nvPr>
            <p:ph type="title"/>
          </p:nvPr>
        </p:nvSpPr>
        <p:spPr>
          <a:xfrm>
            <a:off x="496455" y="2373284"/>
            <a:ext cx="10515600" cy="916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Barlow ExtraBold"/>
              <a:buNone/>
              <a:defRPr sz="4000" b="1">
                <a:solidFill>
                  <a:schemeClr val="lt1"/>
                </a:solidFill>
                <a:latin typeface="Barlow ExtraBold"/>
                <a:ea typeface="Barlow ExtraBold"/>
                <a:cs typeface="Barlow ExtraBold"/>
                <a:sym typeface="Barlow Extra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86828" y="45291"/>
            <a:ext cx="1252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 txBox="1"/>
          <p:nvPr/>
        </p:nvSpPr>
        <p:spPr>
          <a:xfrm>
            <a:off x="496455" y="3120999"/>
            <a:ext cx="10515600" cy="906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arlow"/>
              <a:buNone/>
            </a:pPr>
            <a:r>
              <a:rPr lang="en-US" sz="28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www.coolheatingcoalition.eu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" name="Google Shape;16;p2" descr="A black and white image of a mo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034322" y="4563052"/>
            <a:ext cx="1840077" cy="21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arlow ExtraBold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18" name="Google Shape;118;p1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9" name="Google Shape;119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0A9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0A9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0A9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0A9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0A9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0A9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0A9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0A9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0A9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5" name="Google Shape;125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0A9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0A9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0A9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0A9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0A9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0A9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0A9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0A9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0A9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1" name="Google Shape;131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0A9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0A9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0A9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0A9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0A9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0A9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0A9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0A9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0A9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50801" y="-14461"/>
            <a:ext cx="12249466" cy="687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5907043" y="1111626"/>
            <a:ext cx="4516582" cy="3881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80"/>
              <a:buFont typeface="Barlow"/>
              <a:buChar char="•"/>
              <a:defRPr sz="1400">
                <a:latin typeface="Barlow"/>
                <a:ea typeface="Barlow"/>
                <a:cs typeface="Barlow"/>
                <a:sym typeface="Barlow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20" name="Google Shape;20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1348" y="1352218"/>
            <a:ext cx="4205481" cy="3906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61016" y="2589167"/>
            <a:ext cx="1387493" cy="1450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" name="Google Shape;22;p3"/>
          <p:cNvCxnSpPr/>
          <p:nvPr/>
        </p:nvCxnSpPr>
        <p:spPr>
          <a:xfrm>
            <a:off x="5015345" y="1717963"/>
            <a:ext cx="0" cy="2915026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3" name="Google Shape;23;p3" descr="A black and white image of a mo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034322" y="4563052"/>
            <a:ext cx="1840077" cy="21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5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61" y="0"/>
            <a:ext cx="12276000" cy="6876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Barlow ExtraBold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7" name="Google Shape;27;p4" descr="A black and white image of a mo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34322" y="4563052"/>
            <a:ext cx="1840077" cy="21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10514012" cy="35767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2_Comparison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47468" y="431576"/>
            <a:ext cx="10515600" cy="916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rlow ExtraBold"/>
              <a:buNone/>
              <a:defRPr sz="2800" b="0">
                <a:solidFill>
                  <a:schemeClr val="dk1"/>
                </a:solidFill>
                <a:latin typeface="Barlow ExtraBold"/>
                <a:ea typeface="Barlow ExtraBold"/>
                <a:cs typeface="Barlow ExtraBold"/>
                <a:sym typeface="Barlow Extra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51" name="Google Shape;51;p8" descr="A black and white image of a moo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034322" y="4563052"/>
            <a:ext cx="1840077" cy="21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8"/>
          <p:cNvSpPr txBox="1">
            <a:spLocks noGrp="1"/>
          </p:cNvSpPr>
          <p:nvPr>
            <p:ph type="body" idx="1"/>
          </p:nvPr>
        </p:nvSpPr>
        <p:spPr>
          <a:xfrm>
            <a:off x="770864" y="1689903"/>
            <a:ext cx="10192204" cy="4295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 sz="1600"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mparison" userDrawn="1">
  <p:cSld name="1_Comparison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340344" y="-10160"/>
            <a:ext cx="6851656" cy="687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0160"/>
            <a:ext cx="380648" cy="687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9" descr="A black and white image of a mo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034322" y="4563052"/>
            <a:ext cx="1840077" cy="21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95;p23">
            <a:extLst>
              <a:ext uri="{FF2B5EF4-FFF2-40B4-BE49-F238E27FC236}">
                <a16:creationId xmlns:a16="http://schemas.microsoft.com/office/drawing/2014/main" id="{7F0512AE-3D3C-C4B7-6AA1-E523874F7EC8}"/>
              </a:ext>
            </a:extLst>
          </p:cNvPr>
          <p:cNvSpPr txBox="1"/>
          <p:nvPr userDrawn="1"/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Barlow ExtraBold"/>
              <a:buNone/>
            </a:pPr>
            <a:r>
              <a:rPr lang="nl-NL" sz="4400" b="0" i="0" u="none" strike="noStrike" cap="none" dirty="0" err="1">
                <a:solidFill>
                  <a:schemeClr val="dk1"/>
                </a:solidFill>
                <a:latin typeface="Barlow ExtraBold"/>
                <a:ea typeface="Barlow ExtraBold"/>
                <a:cs typeface="Barlow ExtraBold"/>
                <a:sym typeface="Barlow ExtraBold"/>
              </a:rPr>
              <a:t>Our</a:t>
            </a:r>
            <a:r>
              <a:rPr lang="nl-NL" sz="4400" b="0" i="0" u="none" strike="noStrike" cap="none" dirty="0">
                <a:solidFill>
                  <a:schemeClr val="dk1"/>
                </a:solidFill>
                <a:latin typeface="Barlow ExtraBold"/>
                <a:ea typeface="Barlow ExtraBold"/>
                <a:cs typeface="Barlow ExtraBold"/>
                <a:sym typeface="Barlow ExtraBold"/>
              </a:rPr>
              <a:t> members</a:t>
            </a:r>
            <a:endParaRPr sz="4400" b="0" i="0" u="none" strike="noStrike" cap="none" dirty="0">
              <a:solidFill>
                <a:schemeClr val="dk1"/>
              </a:solidFill>
              <a:latin typeface="Barlow ExtraBold"/>
              <a:ea typeface="Barlow ExtraBold"/>
              <a:cs typeface="Barlow ExtraBold"/>
              <a:sym typeface="Barlow ExtraBold"/>
            </a:endParaRPr>
          </a:p>
        </p:txBody>
      </p:sp>
      <p:sp>
        <p:nvSpPr>
          <p:cNvPr id="17" name="Google Shape;180;p23">
            <a:extLst>
              <a:ext uri="{FF2B5EF4-FFF2-40B4-BE49-F238E27FC236}">
                <a16:creationId xmlns:a16="http://schemas.microsoft.com/office/drawing/2014/main" id="{AB41FD72-33E5-6929-F7AD-A270942F362E}"/>
              </a:ext>
            </a:extLst>
          </p:cNvPr>
          <p:cNvSpPr/>
          <p:nvPr userDrawn="1"/>
        </p:nvSpPr>
        <p:spPr>
          <a:xfrm>
            <a:off x="4143320" y="4356073"/>
            <a:ext cx="1060294" cy="978733"/>
          </a:xfrm>
          <a:custGeom>
            <a:avLst/>
            <a:gdLst/>
            <a:ahLst/>
            <a:cxnLst/>
            <a:rect l="l" t="t" r="r" b="b"/>
            <a:pathLst>
              <a:path w="1452457" h="1340730" extrusionOk="0">
                <a:moveTo>
                  <a:pt x="0" y="0"/>
                </a:moveTo>
                <a:lnTo>
                  <a:pt x="1452457" y="0"/>
                </a:lnTo>
                <a:lnTo>
                  <a:pt x="1452457" y="1340730"/>
                </a:lnTo>
                <a:lnTo>
                  <a:pt x="0" y="13407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" name="Google Shape;181;p23" descr="BPIE | e-SAFE">
            <a:extLst>
              <a:ext uri="{FF2B5EF4-FFF2-40B4-BE49-F238E27FC236}">
                <a16:creationId xmlns:a16="http://schemas.microsoft.com/office/drawing/2014/main" id="{E0063DBC-B848-D8BF-8D14-4FD5F1AC008A}"/>
              </a:ext>
            </a:extLst>
          </p:cNvPr>
          <p:cNvPicPr preferRelativeResize="0"/>
          <p:nvPr userDrawn="1"/>
        </p:nvPicPr>
        <p:blipFill rotWithShape="1">
          <a:blip r:embed="rId6">
            <a:alphaModFix/>
          </a:blip>
          <a:srcRect/>
          <a:stretch/>
        </p:blipFill>
        <p:spPr>
          <a:xfrm>
            <a:off x="1755716" y="5526202"/>
            <a:ext cx="1545956" cy="7841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82;p23" descr="Home - Bankwatch">
            <a:extLst>
              <a:ext uri="{FF2B5EF4-FFF2-40B4-BE49-F238E27FC236}">
                <a16:creationId xmlns:a16="http://schemas.microsoft.com/office/drawing/2014/main" id="{76E8424A-6BEF-55D4-81A8-C7E7EFE8F89A}"/>
              </a:ext>
            </a:extLst>
          </p:cNvPr>
          <p:cNvPicPr preferRelativeResize="0"/>
          <p:nvPr userDrawn="1"/>
        </p:nvPicPr>
        <p:blipFill rotWithShape="1">
          <a:blip r:embed="rId7">
            <a:alphaModFix/>
          </a:blip>
          <a:srcRect/>
          <a:stretch/>
        </p:blipFill>
        <p:spPr>
          <a:xfrm>
            <a:off x="2906352" y="1579331"/>
            <a:ext cx="2351839" cy="6271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183;p23" descr="EIA">
            <a:extLst>
              <a:ext uri="{FF2B5EF4-FFF2-40B4-BE49-F238E27FC236}">
                <a16:creationId xmlns:a16="http://schemas.microsoft.com/office/drawing/2014/main" id="{CA239E0D-B660-585F-634F-419FE110C790}"/>
              </a:ext>
            </a:extLst>
          </p:cNvPr>
          <p:cNvPicPr preferRelativeResize="0"/>
          <p:nvPr userDrawn="1"/>
        </p:nvPicPr>
        <p:blipFill rotWithShape="1">
          <a:blip r:embed="rId8">
            <a:alphaModFix/>
          </a:blip>
          <a:srcRect/>
          <a:stretch/>
        </p:blipFill>
        <p:spPr>
          <a:xfrm>
            <a:off x="421376" y="3734967"/>
            <a:ext cx="1667459" cy="62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184;p23" descr="E3G | GlobalABC">
            <a:extLst>
              <a:ext uri="{FF2B5EF4-FFF2-40B4-BE49-F238E27FC236}">
                <a16:creationId xmlns:a16="http://schemas.microsoft.com/office/drawing/2014/main" id="{709B01EA-07E6-0F4F-BA1A-5928EF5BFE0A}"/>
              </a:ext>
            </a:extLst>
          </p:cNvPr>
          <p:cNvPicPr preferRelativeResize="0"/>
          <p:nvPr userDrawn="1"/>
        </p:nvPicPr>
        <p:blipFill rotWithShape="1">
          <a:blip r:embed="rId9">
            <a:alphaModFix/>
          </a:blip>
          <a:srcRect/>
          <a:stretch/>
        </p:blipFill>
        <p:spPr>
          <a:xfrm>
            <a:off x="3138073" y="5542429"/>
            <a:ext cx="564246" cy="9511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185;p23" descr="A blue square with green eye and white text&#10;&#10;Description automatically generated">
            <a:extLst>
              <a:ext uri="{FF2B5EF4-FFF2-40B4-BE49-F238E27FC236}">
                <a16:creationId xmlns:a16="http://schemas.microsoft.com/office/drawing/2014/main" id="{70D22F62-7560-72DD-2A33-7BA16DC0FB06}"/>
              </a:ext>
            </a:extLst>
          </p:cNvPr>
          <p:cNvPicPr preferRelativeResize="0"/>
          <p:nvPr userDrawn="1"/>
        </p:nvPicPr>
        <p:blipFill rotWithShape="1">
          <a:blip r:embed="rId10">
            <a:alphaModFix/>
          </a:blip>
          <a:srcRect/>
          <a:stretch/>
        </p:blipFill>
        <p:spPr>
          <a:xfrm>
            <a:off x="592448" y="2467943"/>
            <a:ext cx="837499" cy="888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186;p23" descr="Hope for the Future - Hope for the Future">
            <a:extLst>
              <a:ext uri="{FF2B5EF4-FFF2-40B4-BE49-F238E27FC236}">
                <a16:creationId xmlns:a16="http://schemas.microsoft.com/office/drawing/2014/main" id="{2B5D5F08-687B-F06B-134F-0D16ECF59356}"/>
              </a:ext>
            </a:extLst>
          </p:cNvPr>
          <p:cNvPicPr preferRelativeResize="0"/>
          <p:nvPr userDrawn="1"/>
        </p:nvPicPr>
        <p:blipFill rotWithShape="1">
          <a:blip r:embed="rId11">
            <a:alphaModFix/>
          </a:blip>
          <a:srcRect/>
          <a:stretch/>
        </p:blipFill>
        <p:spPr>
          <a:xfrm>
            <a:off x="570328" y="5712978"/>
            <a:ext cx="1369557" cy="659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187;p23" descr="ECOS - Environmental Coalition on Standards">
            <a:extLst>
              <a:ext uri="{FF2B5EF4-FFF2-40B4-BE49-F238E27FC236}">
                <a16:creationId xmlns:a16="http://schemas.microsoft.com/office/drawing/2014/main" id="{AB489A06-15EB-F715-E771-5FDF2F7DDE5D}"/>
              </a:ext>
            </a:extLst>
          </p:cNvPr>
          <p:cNvPicPr preferRelativeResize="0"/>
          <p:nvPr userDrawn="1"/>
        </p:nvPicPr>
        <p:blipFill rotWithShape="1">
          <a:blip r:embed="rId12">
            <a:alphaModFix/>
          </a:blip>
          <a:srcRect/>
          <a:stretch/>
        </p:blipFill>
        <p:spPr>
          <a:xfrm>
            <a:off x="2112210" y="3730566"/>
            <a:ext cx="791443" cy="7914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188;p23">
            <a:extLst>
              <a:ext uri="{FF2B5EF4-FFF2-40B4-BE49-F238E27FC236}">
                <a16:creationId xmlns:a16="http://schemas.microsoft.com/office/drawing/2014/main" id="{35BF6FF8-FC28-4877-B38E-4BAE71C66241}"/>
              </a:ext>
            </a:extLst>
          </p:cNvPr>
          <p:cNvPicPr preferRelativeResize="0"/>
          <p:nvPr userDrawn="1"/>
        </p:nvPicPr>
        <p:blipFill rotWithShape="1">
          <a:blip r:embed="rId13">
            <a:alphaModFix/>
          </a:blip>
          <a:srcRect/>
          <a:stretch/>
        </p:blipFill>
        <p:spPr>
          <a:xfrm>
            <a:off x="2881326" y="4635043"/>
            <a:ext cx="1128290" cy="7914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189;p23" descr="Together for 100% Renewable Europe - CAN Europe">
            <a:extLst>
              <a:ext uri="{FF2B5EF4-FFF2-40B4-BE49-F238E27FC236}">
                <a16:creationId xmlns:a16="http://schemas.microsoft.com/office/drawing/2014/main" id="{5E71F6AA-0019-FDB8-DCA9-238B23AF176F}"/>
              </a:ext>
            </a:extLst>
          </p:cNvPr>
          <p:cNvPicPr preferRelativeResize="0"/>
          <p:nvPr userDrawn="1"/>
        </p:nvPicPr>
        <p:blipFill rotWithShape="1">
          <a:blip r:embed="rId14">
            <a:alphaModFix/>
          </a:blip>
          <a:srcRect/>
          <a:stretch/>
        </p:blipFill>
        <p:spPr>
          <a:xfrm>
            <a:off x="2725802" y="2527035"/>
            <a:ext cx="1049555" cy="10495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190;p23" descr="Welcome! - Energy Cities">
            <a:extLst>
              <a:ext uri="{FF2B5EF4-FFF2-40B4-BE49-F238E27FC236}">
                <a16:creationId xmlns:a16="http://schemas.microsoft.com/office/drawing/2014/main" id="{BDFDE731-0D26-6129-669E-9735B4C0A84A}"/>
              </a:ext>
            </a:extLst>
          </p:cNvPr>
          <p:cNvPicPr preferRelativeResize="0"/>
          <p:nvPr userDrawn="1"/>
        </p:nvPicPr>
        <p:blipFill rotWithShape="1">
          <a:blip r:embed="rId15">
            <a:alphaModFix/>
          </a:blip>
          <a:srcRect/>
          <a:stretch/>
        </p:blipFill>
        <p:spPr>
          <a:xfrm>
            <a:off x="1430912" y="2443699"/>
            <a:ext cx="1434678" cy="1058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191;p23" descr="Regulatory Assistance Project (RAP) | LinkedIn">
            <a:extLst>
              <a:ext uri="{FF2B5EF4-FFF2-40B4-BE49-F238E27FC236}">
                <a16:creationId xmlns:a16="http://schemas.microsoft.com/office/drawing/2014/main" id="{B300E4D9-34B7-92EE-5296-B140F8F2606E}"/>
              </a:ext>
            </a:extLst>
          </p:cNvPr>
          <p:cNvPicPr preferRelativeResize="0"/>
          <p:nvPr userDrawn="1"/>
        </p:nvPicPr>
        <p:blipFill rotWithShape="1">
          <a:blip r:embed="rId16">
            <a:alphaModFix/>
          </a:blip>
          <a:srcRect/>
          <a:stretch/>
        </p:blipFill>
        <p:spPr>
          <a:xfrm>
            <a:off x="3986237" y="5559411"/>
            <a:ext cx="951158" cy="9511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192;p23" descr="European Environmental Bureau (EEB) | GlobalABC">
            <a:extLst>
              <a:ext uri="{FF2B5EF4-FFF2-40B4-BE49-F238E27FC236}">
                <a16:creationId xmlns:a16="http://schemas.microsoft.com/office/drawing/2014/main" id="{DF5290FC-62E7-4792-344F-3B6E462B744B}"/>
              </a:ext>
            </a:extLst>
          </p:cNvPr>
          <p:cNvPicPr preferRelativeResize="0"/>
          <p:nvPr userDrawn="1"/>
        </p:nvPicPr>
        <p:blipFill rotWithShape="1">
          <a:blip r:embed="rId17">
            <a:alphaModFix/>
          </a:blip>
          <a:srcRect/>
          <a:stretch/>
        </p:blipFill>
        <p:spPr>
          <a:xfrm>
            <a:off x="3984223" y="2503498"/>
            <a:ext cx="1306171" cy="97962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193;p23" descr="A logo with a person in the middle&#10;&#10;Description automatically generated">
            <a:extLst>
              <a:ext uri="{FF2B5EF4-FFF2-40B4-BE49-F238E27FC236}">
                <a16:creationId xmlns:a16="http://schemas.microsoft.com/office/drawing/2014/main" id="{4F216887-C9C8-E715-F3DC-097CBA2BA9C4}"/>
              </a:ext>
            </a:extLst>
          </p:cNvPr>
          <p:cNvPicPr preferRelativeResize="0"/>
          <p:nvPr userDrawn="1"/>
        </p:nvPicPr>
        <p:blipFill rotWithShape="1">
          <a:blip r:embed="rId18">
            <a:alphaModFix/>
          </a:blip>
          <a:srcRect/>
          <a:stretch/>
        </p:blipFill>
        <p:spPr>
          <a:xfrm>
            <a:off x="618632" y="4678840"/>
            <a:ext cx="2101605" cy="7841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194;p23" descr="European Consumer Organisation - Wikipedia">
            <a:extLst>
              <a:ext uri="{FF2B5EF4-FFF2-40B4-BE49-F238E27FC236}">
                <a16:creationId xmlns:a16="http://schemas.microsoft.com/office/drawing/2014/main" id="{D7A973C8-05CA-47C6-BEF4-666860D1153A}"/>
              </a:ext>
            </a:extLst>
          </p:cNvPr>
          <p:cNvPicPr preferRelativeResize="0"/>
          <p:nvPr userDrawn="1"/>
        </p:nvPicPr>
        <p:blipFill rotWithShape="1">
          <a:blip r:embed="rId19">
            <a:alphaModFix/>
          </a:blip>
          <a:srcRect/>
          <a:stretch/>
        </p:blipFill>
        <p:spPr>
          <a:xfrm>
            <a:off x="731884" y="1293763"/>
            <a:ext cx="2162757" cy="113098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196;p23">
            <a:extLst>
              <a:ext uri="{FF2B5EF4-FFF2-40B4-BE49-F238E27FC236}">
                <a16:creationId xmlns:a16="http://schemas.microsoft.com/office/drawing/2014/main" id="{F7C17107-FFC9-8718-0B87-CCB578A35887}"/>
              </a:ext>
            </a:extLst>
          </p:cNvPr>
          <p:cNvPicPr preferRelativeResize="0"/>
          <p:nvPr userDrawn="1"/>
        </p:nvPicPr>
        <p:blipFill rotWithShape="1">
          <a:blip r:embed="rId20">
            <a:alphaModFix/>
          </a:blip>
          <a:srcRect/>
          <a:stretch/>
        </p:blipFill>
        <p:spPr>
          <a:xfrm>
            <a:off x="3005987" y="3795492"/>
            <a:ext cx="2197627" cy="3237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2_Comparison 2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2"/>
          <p:cNvSpPr txBox="1">
            <a:spLocks noGrp="1"/>
          </p:cNvSpPr>
          <p:nvPr>
            <p:ph type="title"/>
          </p:nvPr>
        </p:nvSpPr>
        <p:spPr>
          <a:xfrm>
            <a:off x="447468" y="431576"/>
            <a:ext cx="10515600" cy="916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rlow ExtraBold"/>
              <a:buNone/>
              <a:defRPr sz="2800" b="0">
                <a:solidFill>
                  <a:schemeClr val="dk1"/>
                </a:solidFill>
                <a:latin typeface="Barlow ExtraBold"/>
                <a:ea typeface="Barlow ExtraBold"/>
                <a:cs typeface="Barlow ExtraBold"/>
                <a:sym typeface="Barlow Extra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87" name="Google Shape;87;p12" descr="A black and white image of a moo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034322" y="4563052"/>
            <a:ext cx="1840077" cy="21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2"/>
          <p:cNvSpPr txBox="1">
            <a:spLocks noGrp="1"/>
          </p:cNvSpPr>
          <p:nvPr>
            <p:ph type="body" idx="1"/>
          </p:nvPr>
        </p:nvSpPr>
        <p:spPr>
          <a:xfrm>
            <a:off x="770864" y="1689903"/>
            <a:ext cx="4133645" cy="4295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 sz="1600"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9" name="Google Shape;89;p12"/>
          <p:cNvPicPr preferRelativeResize="0"/>
          <p:nvPr/>
        </p:nvPicPr>
        <p:blipFill rotWithShape="1">
          <a:blip r:embed="rId3">
            <a:alphaModFix/>
          </a:blip>
          <a:srcRect r="30848"/>
          <a:stretch/>
        </p:blipFill>
        <p:spPr>
          <a:xfrm>
            <a:off x="7437120" y="-10160"/>
            <a:ext cx="4754880" cy="687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72526"/>
            <a:ext cx="11922504" cy="4889696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18275" y="487897"/>
            <a:ext cx="3593892" cy="3557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84388" y="1720503"/>
            <a:ext cx="1261666" cy="1244263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3"/>
          <p:cNvSpPr txBox="1">
            <a:spLocks noGrp="1"/>
          </p:cNvSpPr>
          <p:nvPr>
            <p:ph type="title"/>
          </p:nvPr>
        </p:nvSpPr>
        <p:spPr>
          <a:xfrm>
            <a:off x="-1936833" y="5114992"/>
            <a:ext cx="10515600" cy="916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arlow ExtraBold"/>
              <a:buNone/>
              <a:defRPr sz="3600" b="0">
                <a:solidFill>
                  <a:schemeClr val="dk1"/>
                </a:solidFill>
                <a:latin typeface="Barlow ExtraBold"/>
                <a:ea typeface="Barlow ExtraBold"/>
                <a:cs typeface="Barlow ExtraBold"/>
                <a:sym typeface="Barlow Extra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95" name="Google Shape;95;p13"/>
          <p:cNvPicPr preferRelativeResize="0"/>
          <p:nvPr/>
        </p:nvPicPr>
        <p:blipFill rotWithShape="1">
          <a:blip r:embed="rId5">
            <a:alphaModFix/>
          </a:blip>
          <a:srcRect l="-2" r="-79952" b="14056"/>
          <a:stretch/>
        </p:blipFill>
        <p:spPr>
          <a:xfrm>
            <a:off x="9198393" y="4919313"/>
            <a:ext cx="45719" cy="1637556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3"/>
          <p:cNvSpPr txBox="1">
            <a:spLocks noGrp="1"/>
          </p:cNvSpPr>
          <p:nvPr>
            <p:ph type="body" idx="1"/>
          </p:nvPr>
        </p:nvSpPr>
        <p:spPr>
          <a:xfrm>
            <a:off x="337334" y="3710783"/>
            <a:ext cx="3443607" cy="821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C90A9"/>
              </a:buClr>
              <a:buSzPts val="2400"/>
              <a:buNone/>
              <a:defRPr sz="2400">
                <a:solidFill>
                  <a:srgbClr val="8C90A9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C90A9"/>
              </a:buClr>
              <a:buSzPts val="2000"/>
              <a:buNone/>
              <a:defRPr sz="2000">
                <a:solidFill>
                  <a:srgbClr val="8C90A9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C90A9"/>
              </a:buClr>
              <a:buSzPts val="1800"/>
              <a:buNone/>
              <a:defRPr sz="1800">
                <a:solidFill>
                  <a:srgbClr val="8C90A9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C90A9"/>
              </a:buClr>
              <a:buSzPts val="1600"/>
              <a:buNone/>
              <a:defRPr sz="1600">
                <a:solidFill>
                  <a:srgbClr val="8C90A9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C90A9"/>
              </a:buClr>
              <a:buSzPts val="1600"/>
              <a:buNone/>
              <a:defRPr sz="1600">
                <a:solidFill>
                  <a:srgbClr val="8C90A9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C90A9"/>
              </a:buClr>
              <a:buSzPts val="1600"/>
              <a:buNone/>
              <a:defRPr sz="1600">
                <a:solidFill>
                  <a:srgbClr val="8C90A9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C90A9"/>
              </a:buClr>
              <a:buSzPts val="1600"/>
              <a:buNone/>
              <a:defRPr sz="1600">
                <a:solidFill>
                  <a:srgbClr val="8C90A9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C90A9"/>
              </a:buClr>
              <a:buSzPts val="1600"/>
              <a:buNone/>
              <a:defRPr sz="1600">
                <a:solidFill>
                  <a:srgbClr val="8C90A9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C90A9"/>
              </a:buClr>
              <a:buSzPts val="1600"/>
              <a:buNone/>
              <a:defRPr sz="1600">
                <a:solidFill>
                  <a:srgbClr val="8C90A9"/>
                </a:solidFill>
              </a:defRPr>
            </a:lvl9pPr>
          </a:lstStyle>
          <a:p>
            <a:endParaRPr/>
          </a:p>
        </p:txBody>
      </p:sp>
      <p:sp>
        <p:nvSpPr>
          <p:cNvPr id="97" name="Google Shape;97;p13"/>
          <p:cNvSpPr txBox="1">
            <a:spLocks noGrp="1"/>
          </p:cNvSpPr>
          <p:nvPr>
            <p:ph type="body" idx="2"/>
          </p:nvPr>
        </p:nvSpPr>
        <p:spPr>
          <a:xfrm>
            <a:off x="4630803" y="4097697"/>
            <a:ext cx="3443607" cy="821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C90A9"/>
              </a:buClr>
              <a:buSzPts val="2400"/>
              <a:buNone/>
              <a:defRPr sz="2400">
                <a:solidFill>
                  <a:srgbClr val="8C90A9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C90A9"/>
              </a:buClr>
              <a:buSzPts val="2000"/>
              <a:buNone/>
              <a:defRPr sz="2000">
                <a:solidFill>
                  <a:srgbClr val="8C90A9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C90A9"/>
              </a:buClr>
              <a:buSzPts val="1800"/>
              <a:buNone/>
              <a:defRPr sz="1800">
                <a:solidFill>
                  <a:srgbClr val="8C90A9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C90A9"/>
              </a:buClr>
              <a:buSzPts val="1600"/>
              <a:buNone/>
              <a:defRPr sz="1600">
                <a:solidFill>
                  <a:srgbClr val="8C90A9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C90A9"/>
              </a:buClr>
              <a:buSzPts val="1600"/>
              <a:buNone/>
              <a:defRPr sz="1600">
                <a:solidFill>
                  <a:srgbClr val="8C90A9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C90A9"/>
              </a:buClr>
              <a:buSzPts val="1600"/>
              <a:buNone/>
              <a:defRPr sz="1600">
                <a:solidFill>
                  <a:srgbClr val="8C90A9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C90A9"/>
              </a:buClr>
              <a:buSzPts val="1600"/>
              <a:buNone/>
              <a:defRPr sz="1600">
                <a:solidFill>
                  <a:srgbClr val="8C90A9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C90A9"/>
              </a:buClr>
              <a:buSzPts val="1600"/>
              <a:buNone/>
              <a:defRPr sz="1600">
                <a:solidFill>
                  <a:srgbClr val="8C90A9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C90A9"/>
              </a:buClr>
              <a:buSzPts val="1600"/>
              <a:buNone/>
              <a:defRPr sz="1600">
                <a:solidFill>
                  <a:srgbClr val="8C90A9"/>
                </a:solidFill>
              </a:defRPr>
            </a:lvl9pPr>
          </a:lstStyle>
          <a:p>
            <a:endParaRPr/>
          </a:p>
        </p:txBody>
      </p:sp>
      <p:pic>
        <p:nvPicPr>
          <p:cNvPr id="98" name="Google Shape;98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878280" y="1096182"/>
            <a:ext cx="2605585" cy="2578815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3"/>
          <p:cNvSpPr txBox="1">
            <a:spLocks noGrp="1"/>
          </p:cNvSpPr>
          <p:nvPr>
            <p:ph type="body" idx="3"/>
          </p:nvPr>
        </p:nvSpPr>
        <p:spPr>
          <a:xfrm>
            <a:off x="8924273" y="3674997"/>
            <a:ext cx="3267728" cy="821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C90A9"/>
              </a:buClr>
              <a:buSzPts val="2400"/>
              <a:buNone/>
              <a:defRPr sz="2400">
                <a:solidFill>
                  <a:srgbClr val="8C90A9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C90A9"/>
              </a:buClr>
              <a:buSzPts val="2000"/>
              <a:buNone/>
              <a:defRPr sz="2000">
                <a:solidFill>
                  <a:srgbClr val="8C90A9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C90A9"/>
              </a:buClr>
              <a:buSzPts val="1800"/>
              <a:buNone/>
              <a:defRPr sz="1800">
                <a:solidFill>
                  <a:srgbClr val="8C90A9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C90A9"/>
              </a:buClr>
              <a:buSzPts val="1600"/>
              <a:buNone/>
              <a:defRPr sz="1600">
                <a:solidFill>
                  <a:srgbClr val="8C90A9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C90A9"/>
              </a:buClr>
              <a:buSzPts val="1600"/>
              <a:buNone/>
              <a:defRPr sz="1600">
                <a:solidFill>
                  <a:srgbClr val="8C90A9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C90A9"/>
              </a:buClr>
              <a:buSzPts val="1600"/>
              <a:buNone/>
              <a:defRPr sz="1600">
                <a:solidFill>
                  <a:srgbClr val="8C90A9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C90A9"/>
              </a:buClr>
              <a:buSzPts val="1600"/>
              <a:buNone/>
              <a:defRPr sz="1600">
                <a:solidFill>
                  <a:srgbClr val="8C90A9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C90A9"/>
              </a:buClr>
              <a:buSzPts val="1600"/>
              <a:buNone/>
              <a:defRPr sz="1600">
                <a:solidFill>
                  <a:srgbClr val="8C90A9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C90A9"/>
              </a:buClr>
              <a:buSzPts val="1600"/>
              <a:buNone/>
              <a:defRPr sz="1600">
                <a:solidFill>
                  <a:srgbClr val="8C90A9"/>
                </a:solidFill>
              </a:defRPr>
            </a:lvl9pPr>
          </a:lstStyle>
          <a:p>
            <a:endParaRPr/>
          </a:p>
        </p:txBody>
      </p:sp>
      <p:pic>
        <p:nvPicPr>
          <p:cNvPr id="100" name="Google Shape;100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46577" y="1079198"/>
            <a:ext cx="2605585" cy="2578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166754" y="1799994"/>
            <a:ext cx="1023062" cy="10627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692940" y="1857978"/>
            <a:ext cx="1140964" cy="1035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3" descr="A black and orange circle with blue text&#10;&#10;Description automatically generated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034051" y="4563052"/>
            <a:ext cx="1840076" cy="21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0A9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0A9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0A9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0A9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0A9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0A9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0A9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0A9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0A9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arlow ExtraBold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11" name="Google Shape;111;p1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2" name="Google Shape;112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0A9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0A9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0A9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0A9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0A9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0A9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0A9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0A9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0A9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Barlow ExtraBold"/>
              <a:buNone/>
              <a:defRPr sz="4400" b="0" i="0" u="none" strike="noStrike" cap="none">
                <a:solidFill>
                  <a:schemeClr val="dk1"/>
                </a:solidFill>
                <a:latin typeface="Barlow ExtraBold"/>
                <a:ea typeface="Barlow ExtraBold"/>
                <a:cs typeface="Barlow ExtraBold"/>
                <a:sym typeface="Barlow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C90A9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C90A9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0A9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0A9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0A9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0A9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0A9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0A9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0A9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0A9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C90A9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4" r:id="rId4"/>
    <p:sldLayoutId id="2147483655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9"/>
          <p:cNvSpPr txBox="1">
            <a:spLocks noGrp="1"/>
          </p:cNvSpPr>
          <p:nvPr>
            <p:ph type="title"/>
          </p:nvPr>
        </p:nvSpPr>
        <p:spPr>
          <a:xfrm>
            <a:off x="496455" y="2373284"/>
            <a:ext cx="10515600" cy="916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Barlow ExtraBold"/>
              <a:buNone/>
            </a:pPr>
            <a:r>
              <a:rPr lang="nl-NL" dirty="0"/>
              <a:t>A </a:t>
            </a:r>
            <a:r>
              <a:rPr lang="nl-NL" dirty="0" err="1"/>
              <a:t>civil</a:t>
            </a:r>
            <a:r>
              <a:rPr lang="nl-NL" dirty="0"/>
              <a:t> society view on ETS2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financing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H&amp;C </a:t>
            </a:r>
            <a:r>
              <a:rPr lang="nl-NL" dirty="0" err="1"/>
              <a:t>transition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5"/>
          <p:cNvSpPr txBox="1">
            <a:spLocks noGrp="1"/>
          </p:cNvSpPr>
          <p:nvPr>
            <p:ph type="title"/>
          </p:nvPr>
        </p:nvSpPr>
        <p:spPr>
          <a:xfrm>
            <a:off x="447468" y="431576"/>
            <a:ext cx="10515600" cy="916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r>
              <a:rPr lang="en-GB" sz="4400" dirty="0"/>
              <a:t>Staying the course</a:t>
            </a:r>
            <a:endParaRPr sz="4400" dirty="0"/>
          </a:p>
        </p:txBody>
      </p:sp>
      <p:pic>
        <p:nvPicPr>
          <p:cNvPr id="3" name="Picture 2" descr="A piece of meat on a cutting board&#10;&#10;AI-generated content may be incorrect.">
            <a:extLst>
              <a:ext uri="{FF2B5EF4-FFF2-40B4-BE49-F238E27FC236}">
                <a16:creationId xmlns:a16="http://schemas.microsoft.com/office/drawing/2014/main" id="{1AAB451B-2503-DF06-EF66-B570549E9E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2250" y="1605915"/>
            <a:ext cx="6667500" cy="4438650"/>
          </a:xfrm>
          <a:prstGeom prst="round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B4D2169-CFE4-5A86-16A4-4BF8AF659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468" y="431576"/>
            <a:ext cx="10515600" cy="916854"/>
          </a:xfrm>
        </p:spPr>
        <p:txBody>
          <a:bodyPr>
            <a:normAutofit/>
          </a:bodyPr>
          <a:lstStyle/>
          <a:p>
            <a:r>
              <a:rPr lang="en-GB" dirty="0"/>
              <a:t>Current trajectory for fossil fuel heating </a:t>
            </a:r>
            <a:endParaRPr lang="en-BE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B4FBA919-2D0C-590E-93F4-DDD732278B6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094818"/>
              </p:ext>
            </p:extLst>
          </p:nvPr>
        </p:nvGraphicFramePr>
        <p:xfrm>
          <a:off x="1395396" y="1997815"/>
          <a:ext cx="8619743" cy="45963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EC5507E9-032E-3D53-1E89-31AA05D5D76E}"/>
              </a:ext>
            </a:extLst>
          </p:cNvPr>
          <p:cNvSpPr txBox="1"/>
          <p:nvPr/>
        </p:nvSpPr>
        <p:spPr>
          <a:xfrm>
            <a:off x="8388436" y="6542171"/>
            <a:ext cx="2023200" cy="22035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 defTabSz="216000">
              <a:tabLst/>
            </a:pPr>
            <a:r>
              <a:rPr lang="en-GB" sz="1100" dirty="0">
                <a:solidFill>
                  <a:schemeClr val="bg1"/>
                </a:solidFill>
                <a:latin typeface="Barlow Black" panose="00000A00000000000000" pitchFamily="2" charset="0"/>
              </a:rPr>
              <a:t>Source: LCP Delta model </a:t>
            </a:r>
          </a:p>
        </p:txBody>
      </p:sp>
    </p:spTree>
    <p:extLst>
      <p:ext uri="{BB962C8B-B14F-4D97-AF65-F5344CB8AC3E}">
        <p14:creationId xmlns:p14="http://schemas.microsoft.com/office/powerpoint/2010/main" val="26567755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0CDE6-40A3-B00A-17D5-1EFB134C9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Financing the European heating and cooling transition</a:t>
            </a:r>
            <a:endParaRPr lang="en-BE" dirty="0"/>
          </a:p>
        </p:txBody>
      </p:sp>
      <p:sp>
        <p:nvSpPr>
          <p:cNvPr id="7" name="object 6">
            <a:extLst>
              <a:ext uri="{FF2B5EF4-FFF2-40B4-BE49-F238E27FC236}">
                <a16:creationId xmlns:a16="http://schemas.microsoft.com/office/drawing/2014/main" id="{DDC707CD-5C4A-C1ED-1EF3-5B5A9B1CD50E}"/>
              </a:ext>
            </a:extLst>
          </p:cNvPr>
          <p:cNvSpPr txBox="1"/>
          <p:nvPr/>
        </p:nvSpPr>
        <p:spPr>
          <a:xfrm>
            <a:off x="447468" y="1512822"/>
            <a:ext cx="8404811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2000" b="1" dirty="0">
                <a:solidFill>
                  <a:schemeClr val="accent4"/>
                </a:solidFill>
                <a:latin typeface="Barlow" panose="00000500000000000000" pitchFamily="2" charset="0"/>
                <a:cs typeface="Gotham Bold"/>
              </a:rPr>
              <a:t>Chart 1: Current trajectory for fossil fuel heating  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F2D3AA6F-8B1F-2CD9-18C1-E635EB0D718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598623"/>
              </p:ext>
            </p:extLst>
          </p:nvPr>
        </p:nvGraphicFramePr>
        <p:xfrm>
          <a:off x="1395396" y="1997815"/>
          <a:ext cx="8619743" cy="45963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C31779CD-DD06-51B2-1263-AE55EA5945B3}"/>
              </a:ext>
            </a:extLst>
          </p:cNvPr>
          <p:cNvSpPr txBox="1"/>
          <p:nvPr/>
        </p:nvSpPr>
        <p:spPr>
          <a:xfrm>
            <a:off x="8388436" y="6542171"/>
            <a:ext cx="2023200" cy="22035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 defTabSz="216000">
              <a:tabLst/>
            </a:pPr>
            <a:r>
              <a:rPr lang="en-GB" sz="1100" b="1" dirty="0"/>
              <a:t>Source: LCP Delta model </a:t>
            </a:r>
          </a:p>
        </p:txBody>
      </p:sp>
    </p:spTree>
    <p:extLst>
      <p:ext uri="{BB962C8B-B14F-4D97-AF65-F5344CB8AC3E}">
        <p14:creationId xmlns:p14="http://schemas.microsoft.com/office/powerpoint/2010/main" val="25228233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4F25F23-F846-5B7F-7C08-E6E96441EB4E}"/>
              </a:ext>
            </a:extLst>
          </p:cNvPr>
          <p:cNvSpPr txBox="1">
            <a:spLocks/>
          </p:cNvSpPr>
          <p:nvPr/>
        </p:nvSpPr>
        <p:spPr>
          <a:xfrm>
            <a:off x="447468" y="431576"/>
            <a:ext cx="10515600" cy="916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Barlow ExtraBold"/>
              <a:buNone/>
              <a:defRPr sz="4400" b="0" i="0" u="none" strike="noStrike" cap="none">
                <a:solidFill>
                  <a:schemeClr val="lt1"/>
                </a:solidFill>
                <a:latin typeface="Barlow ExtraBold"/>
                <a:ea typeface="Barlow ExtraBold"/>
                <a:cs typeface="Barlow ExtraBold"/>
                <a:sym typeface="Barlow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/>
              <a:t>The annual funding gap in a 2050 Scenario</a:t>
            </a:r>
            <a:endParaRPr lang="en-GB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AFF821FC-073B-4F26-8471-8249A122B89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4397004"/>
              </p:ext>
            </p:extLst>
          </p:nvPr>
        </p:nvGraphicFramePr>
        <p:xfrm>
          <a:off x="1521540" y="890003"/>
          <a:ext cx="8890096" cy="61290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FC0A6D6-FBDF-D05A-845C-2A58CCDD94F5}"/>
              </a:ext>
            </a:extLst>
          </p:cNvPr>
          <p:cNvCxnSpPr>
            <a:cxnSpLocks/>
          </p:cNvCxnSpPr>
          <p:nvPr/>
        </p:nvCxnSpPr>
        <p:spPr>
          <a:xfrm>
            <a:off x="2474364" y="5635332"/>
            <a:ext cx="0" cy="256743"/>
          </a:xfrm>
          <a:prstGeom prst="straightConnector1">
            <a:avLst/>
          </a:prstGeom>
          <a:ln w="19050">
            <a:solidFill>
              <a:schemeClr val="bg1"/>
            </a:solidFill>
            <a:prstDash val="solid"/>
            <a:headEnd type="triangle"/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61C3E32B-653A-94DC-9EF0-87DDDAD98071}"/>
              </a:ext>
            </a:extLst>
          </p:cNvPr>
          <p:cNvSpPr txBox="1"/>
          <p:nvPr/>
        </p:nvSpPr>
        <p:spPr>
          <a:xfrm>
            <a:off x="8388436" y="6542171"/>
            <a:ext cx="2023200" cy="22035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 defTabSz="216000">
              <a:tabLst/>
            </a:pPr>
            <a:r>
              <a:rPr lang="en-GB" sz="1100" dirty="0">
                <a:solidFill>
                  <a:schemeClr val="bg1"/>
                </a:solidFill>
                <a:latin typeface="Barlow Black" panose="00000A00000000000000" pitchFamily="2" charset="0"/>
              </a:rPr>
              <a:t>Source: LCP Delta model </a:t>
            </a:r>
          </a:p>
        </p:txBody>
      </p:sp>
    </p:spTree>
    <p:extLst>
      <p:ext uri="{BB962C8B-B14F-4D97-AF65-F5344CB8AC3E}">
        <p14:creationId xmlns:p14="http://schemas.microsoft.com/office/powerpoint/2010/main" val="4846756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Diagram 31">
            <a:extLst>
              <a:ext uri="{FF2B5EF4-FFF2-40B4-BE49-F238E27FC236}">
                <a16:creationId xmlns:a16="http://schemas.microsoft.com/office/drawing/2014/main" id="{120023EA-BDC1-C618-7299-DF5294235C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30707299"/>
              </p:ext>
            </p:extLst>
          </p:nvPr>
        </p:nvGraphicFramePr>
        <p:xfrm>
          <a:off x="922528" y="407004"/>
          <a:ext cx="7953248" cy="6043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729425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7CF35C08-572A-D614-8E33-4EDC414F82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4DA80-B1F9-CCC2-D09C-163E64B14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GB" dirty="0"/>
              <a:t>The annual funding gap in a 2050 Scenario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7974C67F-0925-7272-05DD-D10DFAA57BB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201398"/>
              </p:ext>
            </p:extLst>
          </p:nvPr>
        </p:nvGraphicFramePr>
        <p:xfrm>
          <a:off x="1521540" y="890003"/>
          <a:ext cx="8890096" cy="61290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A1DD2EC-6B49-4E91-6047-29C41216E73F}"/>
              </a:ext>
            </a:extLst>
          </p:cNvPr>
          <p:cNvCxnSpPr>
            <a:cxnSpLocks/>
          </p:cNvCxnSpPr>
          <p:nvPr/>
        </p:nvCxnSpPr>
        <p:spPr>
          <a:xfrm>
            <a:off x="3102252" y="5471294"/>
            <a:ext cx="0" cy="256743"/>
          </a:xfrm>
          <a:prstGeom prst="straightConnector1">
            <a:avLst/>
          </a:prstGeom>
          <a:ln w="19050">
            <a:solidFill>
              <a:schemeClr val="tx1"/>
            </a:solidFill>
            <a:prstDash val="solid"/>
            <a:headEnd type="triangle"/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B3D5A1D5-34A3-903C-0334-4EA8B63871C8}"/>
              </a:ext>
            </a:extLst>
          </p:cNvPr>
          <p:cNvSpPr txBox="1"/>
          <p:nvPr/>
        </p:nvSpPr>
        <p:spPr>
          <a:xfrm>
            <a:off x="8388436" y="6542171"/>
            <a:ext cx="2023200" cy="22035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 defTabSz="216000">
              <a:tabLst/>
            </a:pPr>
            <a:r>
              <a:rPr lang="en-GB" sz="1100" dirty="0"/>
              <a:t>Source: LCP Delta model </a:t>
            </a:r>
          </a:p>
        </p:txBody>
      </p:sp>
    </p:spTree>
    <p:extLst>
      <p:ext uri="{BB962C8B-B14F-4D97-AF65-F5344CB8AC3E}">
        <p14:creationId xmlns:p14="http://schemas.microsoft.com/office/powerpoint/2010/main" val="35364183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190C28A-3C4A-F6F6-5054-4A5F605F7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468" y="431576"/>
            <a:ext cx="10515600" cy="916854"/>
          </a:xfrm>
        </p:spPr>
        <p:txBody>
          <a:bodyPr anchor="t">
            <a:noAutofit/>
          </a:bodyPr>
          <a:lstStyle/>
          <a:p>
            <a:r>
              <a:rPr lang="en-GB" sz="2800" b="1" dirty="0">
                <a:solidFill>
                  <a:schemeClr val="bg1"/>
                </a:solidFill>
                <a:cs typeface="Gotham Bold"/>
              </a:rPr>
              <a:t>Scenario comparisons for 2050</a:t>
            </a:r>
            <a:endParaRPr lang="en-GB" sz="2800" dirty="0">
              <a:solidFill>
                <a:schemeClr val="bg1"/>
              </a:solidFill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7D6EA2E9-053B-2E5C-9FE1-549C577435A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1786508"/>
              </p:ext>
            </p:extLst>
          </p:nvPr>
        </p:nvGraphicFramePr>
        <p:xfrm>
          <a:off x="2449824" y="818092"/>
          <a:ext cx="7292352" cy="61386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4EAB55A9-B40E-828D-C197-BA445D147A18}"/>
              </a:ext>
            </a:extLst>
          </p:cNvPr>
          <p:cNvSpPr txBox="1"/>
          <p:nvPr/>
        </p:nvSpPr>
        <p:spPr>
          <a:xfrm>
            <a:off x="8388436" y="6542171"/>
            <a:ext cx="2023200" cy="22035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 defTabSz="216000">
              <a:tabLst/>
            </a:pPr>
            <a:r>
              <a:rPr lang="en-GB" sz="1100" dirty="0">
                <a:solidFill>
                  <a:schemeClr val="bg1"/>
                </a:solidFill>
                <a:latin typeface="Barlow Black" panose="00000A00000000000000" pitchFamily="2" charset="0"/>
              </a:rPr>
              <a:t>Source: LCP Delta model </a:t>
            </a:r>
          </a:p>
        </p:txBody>
      </p:sp>
    </p:spTree>
    <p:extLst>
      <p:ext uri="{BB962C8B-B14F-4D97-AF65-F5344CB8AC3E}">
        <p14:creationId xmlns:p14="http://schemas.microsoft.com/office/powerpoint/2010/main" val="9855242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C908A80D-A775-07B1-7337-FE00DE8383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25B240-11AB-C343-B186-4F194B960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GB" b="1" dirty="0">
                <a:solidFill>
                  <a:schemeClr val="accent4"/>
                </a:solidFill>
                <a:cs typeface="Gotham Bold"/>
              </a:rPr>
              <a:t>Solving upfront costs versus Business-as-Usual Cost to 2050</a:t>
            </a:r>
            <a:endParaRPr lang="en-GB" dirty="0"/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21B97FE2-F31C-291F-1147-2380B23777F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490537"/>
              </p:ext>
            </p:extLst>
          </p:nvPr>
        </p:nvGraphicFramePr>
        <p:xfrm>
          <a:off x="2449824" y="818092"/>
          <a:ext cx="7292352" cy="61386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E09BEAB-34B1-EA55-FC60-97F513F98350}"/>
              </a:ext>
            </a:extLst>
          </p:cNvPr>
          <p:cNvSpPr txBox="1"/>
          <p:nvPr/>
        </p:nvSpPr>
        <p:spPr>
          <a:xfrm>
            <a:off x="8388436" y="6542171"/>
            <a:ext cx="2023200" cy="22035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 defTabSz="216000">
              <a:tabLst/>
            </a:pPr>
            <a:r>
              <a:rPr lang="en-GB" sz="1100" dirty="0">
                <a:solidFill>
                  <a:srgbClr val="3B4D86"/>
                </a:solidFill>
                <a:latin typeface="Barlow Black" panose="00000A00000000000000" pitchFamily="2" charset="0"/>
              </a:rPr>
              <a:t>Source: LCP Delta model </a:t>
            </a:r>
          </a:p>
        </p:txBody>
      </p:sp>
    </p:spTree>
    <p:extLst>
      <p:ext uri="{BB962C8B-B14F-4D97-AF65-F5344CB8AC3E}">
        <p14:creationId xmlns:p14="http://schemas.microsoft.com/office/powerpoint/2010/main" val="21858857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87ED69-DBAF-718B-8345-CCDC25C13B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5CBC8-7F29-3063-1B54-4745CDCA1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Enabling</a:t>
            </a:r>
            <a:r>
              <a:rPr lang="nl-NL" dirty="0"/>
              <a:t> public policy</a:t>
            </a:r>
            <a:endParaRPr lang="en-B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AC24EB-C737-4A4B-B83F-BA78D3CE8E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685800" indent="-457200"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3200" dirty="0"/>
              <a:t>Closing the spark gap by reforming electricity</a:t>
            </a:r>
            <a:br>
              <a:rPr lang="en-GB" sz="3200" dirty="0"/>
            </a:br>
            <a:r>
              <a:rPr lang="en-GB" sz="3200" dirty="0"/>
              <a:t>taxation and VAT on clean H&amp;C technologies</a:t>
            </a:r>
            <a:endParaRPr lang="en-BE" sz="3200" dirty="0"/>
          </a:p>
          <a:p>
            <a:pPr marL="685800" indent="-457200"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3200" dirty="0"/>
              <a:t>Maintain a constructive carbon price</a:t>
            </a:r>
          </a:p>
          <a:p>
            <a:pPr marL="685800" indent="-457200"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it-IT" sz="3200" dirty="0"/>
              <a:t>Consistency of subsidies</a:t>
            </a:r>
          </a:p>
          <a:p>
            <a:pPr marL="685800" indent="-457200"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3200" dirty="0"/>
              <a:t>Correctly sizing and targeting of subsidies</a:t>
            </a:r>
          </a:p>
        </p:txBody>
      </p:sp>
    </p:spTree>
    <p:extLst>
      <p:ext uri="{BB962C8B-B14F-4D97-AF65-F5344CB8AC3E}">
        <p14:creationId xmlns:p14="http://schemas.microsoft.com/office/powerpoint/2010/main" val="5059172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32;p35">
            <a:extLst>
              <a:ext uri="{FF2B5EF4-FFF2-40B4-BE49-F238E27FC236}">
                <a16:creationId xmlns:a16="http://schemas.microsoft.com/office/drawing/2014/main" id="{ECFD92D4-1086-2B03-AF6A-430093E569D7}"/>
              </a:ext>
            </a:extLst>
          </p:cNvPr>
          <p:cNvSpPr txBox="1"/>
          <p:nvPr/>
        </p:nvSpPr>
        <p:spPr>
          <a:xfrm>
            <a:off x="4998720" y="365125"/>
            <a:ext cx="490728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8108"/>
              <a:buFont typeface="Barlow ExtraBold"/>
              <a:buNone/>
            </a:pPr>
            <a:r>
              <a:rPr lang="nl-NL" sz="3600" b="0" i="0" u="none" strike="noStrike" cap="none" dirty="0" err="1">
                <a:solidFill>
                  <a:schemeClr val="lt1"/>
                </a:solidFill>
                <a:latin typeface="Barlow ExtraBold"/>
                <a:ea typeface="Barlow ExtraBold"/>
                <a:cs typeface="Barlow ExtraBold"/>
                <a:sym typeface="Barlow ExtraBold"/>
              </a:rPr>
              <a:t>learn</a:t>
            </a:r>
            <a:r>
              <a:rPr lang="nl-NL" sz="3600" b="0" i="0" u="none" strike="noStrike" cap="none" dirty="0">
                <a:solidFill>
                  <a:schemeClr val="lt1"/>
                </a:solidFill>
                <a:latin typeface="Barlow ExtraBold"/>
                <a:ea typeface="Barlow ExtraBold"/>
                <a:cs typeface="Barlow ExtraBold"/>
                <a:sym typeface="Barlow ExtraBold"/>
              </a:rPr>
              <a:t> more on</a:t>
            </a:r>
            <a:endParaRPr sz="1100" dirty="0"/>
          </a:p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8108"/>
              <a:buFont typeface="Barlow ExtraBold"/>
              <a:buNone/>
            </a:pPr>
            <a:r>
              <a:rPr lang="nl-NL" sz="3600" b="1" i="0" u="none" strike="noStrike" cap="none" dirty="0">
                <a:solidFill>
                  <a:srgbClr val="EB7F71"/>
                </a:solidFill>
                <a:latin typeface="Arial"/>
                <a:ea typeface="Arial"/>
                <a:cs typeface="Arial"/>
                <a:sym typeface="Arial"/>
              </a:rPr>
              <a:t>coolheatingcoalition.eu</a:t>
            </a:r>
            <a:endParaRPr sz="3600" b="0" i="0" u="none" strike="noStrike" cap="none" dirty="0">
              <a:solidFill>
                <a:schemeClr val="lt1"/>
              </a:solidFill>
              <a:latin typeface="Barlow ExtraBold"/>
              <a:ea typeface="Barlow ExtraBold"/>
              <a:cs typeface="Barlow ExtraBold"/>
              <a:sym typeface="Barlow ExtraBold"/>
            </a:endParaRPr>
          </a:p>
        </p:txBody>
      </p:sp>
      <p:sp>
        <p:nvSpPr>
          <p:cNvPr id="4" name="Google Shape;331;p35">
            <a:extLst>
              <a:ext uri="{FF2B5EF4-FFF2-40B4-BE49-F238E27FC236}">
                <a16:creationId xmlns:a16="http://schemas.microsoft.com/office/drawing/2014/main" id="{60C275B6-ED70-61E6-DC10-AC8581811B91}"/>
              </a:ext>
            </a:extLst>
          </p:cNvPr>
          <p:cNvSpPr txBox="1">
            <a:spLocks/>
          </p:cNvSpPr>
          <p:nvPr/>
        </p:nvSpPr>
        <p:spPr>
          <a:xfrm>
            <a:off x="5224136" y="2298356"/>
            <a:ext cx="5955443" cy="2694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8768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C90A9"/>
              </a:buClr>
              <a:buSzPts val="4080"/>
              <a:buFont typeface="Barlow"/>
              <a:buChar char="•"/>
              <a:defRPr sz="2400" b="0" i="0" u="none" strike="noStrike" cap="none">
                <a:solidFill>
                  <a:srgbClr val="8C90A9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C90A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C90A9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C90A9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C90A9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C90A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C90A9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C90A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C90A9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C90A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C90A9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C90A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C90A9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C90A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C90A9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C90A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C90A9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indent="-406400">
              <a:buSzPts val="1400"/>
              <a:buFont typeface="Barlow"/>
              <a:buNone/>
            </a:pPr>
            <a:r>
              <a:rPr lang="en-GB" dirty="0">
                <a:solidFill>
                  <a:schemeClr val="lt1"/>
                </a:solidFill>
              </a:rPr>
              <a:t>Tom Vasseur – Director</a:t>
            </a:r>
          </a:p>
          <a:p>
            <a:pPr indent="-406400">
              <a:buSzPts val="1400"/>
              <a:buFont typeface="Barlow"/>
              <a:buNone/>
            </a:pPr>
            <a:r>
              <a:rPr lang="en-GB" b="1" dirty="0">
                <a:solidFill>
                  <a:srgbClr val="EB7F71"/>
                </a:solidFill>
              </a:rPr>
              <a:t>tom.vasseur@coolheatingcoalition.eu</a:t>
            </a:r>
            <a:endParaRPr lang="en-GB" dirty="0"/>
          </a:p>
          <a:p>
            <a:pPr indent="-406400">
              <a:buSzPts val="1400"/>
              <a:buFont typeface="Barlow"/>
              <a:buNone/>
            </a:pPr>
            <a:endParaRPr lang="en-GB" b="1" dirty="0">
              <a:solidFill>
                <a:srgbClr val="EB7F71"/>
              </a:solidFill>
            </a:endParaRPr>
          </a:p>
          <a:p>
            <a:pPr marL="720000" lvl="2" indent="0">
              <a:lnSpc>
                <a:spcPct val="150000"/>
              </a:lnSpc>
              <a:spcBef>
                <a:spcPts val="1200"/>
              </a:spcBef>
            </a:pPr>
            <a:r>
              <a:rPr lang="en-GB" sz="2000" b="1" dirty="0">
                <a:solidFill>
                  <a:schemeClr val="lt1"/>
                </a:solidFill>
              </a:rPr>
              <a:t>secretariat@coolheatingcoalition.eu</a:t>
            </a:r>
            <a:endParaRPr lang="en-GB" dirty="0"/>
          </a:p>
          <a:p>
            <a:pPr marL="720000" lvl="2" indent="0">
              <a:lnSpc>
                <a:spcPct val="150000"/>
              </a:lnSpc>
              <a:spcBef>
                <a:spcPts val="2400"/>
              </a:spcBef>
            </a:pPr>
            <a:r>
              <a:rPr lang="en-GB" sz="2000" b="1" dirty="0" err="1">
                <a:solidFill>
                  <a:schemeClr val="lt1"/>
                </a:solidFill>
              </a:rPr>
              <a:t>coolheatingco.bsky.social</a:t>
            </a:r>
            <a:r>
              <a:rPr lang="en-GB" sz="2000" b="1" dirty="0">
                <a:solidFill>
                  <a:schemeClr val="lt1"/>
                </a:solidFill>
              </a:rPr>
              <a:t>    </a:t>
            </a:r>
            <a:endParaRPr lang="en-GB" dirty="0"/>
          </a:p>
          <a:p>
            <a:pPr marL="720000" lvl="2" indent="0">
              <a:lnSpc>
                <a:spcPct val="150000"/>
              </a:lnSpc>
              <a:spcBef>
                <a:spcPts val="2400"/>
              </a:spcBef>
              <a:spcAft>
                <a:spcPts val="1200"/>
              </a:spcAft>
            </a:pPr>
            <a:r>
              <a:rPr lang="en-GB" sz="2000" b="1" dirty="0">
                <a:solidFill>
                  <a:schemeClr val="lt1"/>
                </a:solidFill>
              </a:rPr>
              <a:t>Cool Heating Coalition</a:t>
            </a:r>
          </a:p>
        </p:txBody>
      </p:sp>
      <p:pic>
        <p:nvPicPr>
          <p:cNvPr id="5" name="Google Shape;330;p35" descr="A blue square with white letters&#10;&#10;Description automatically generated">
            <a:extLst>
              <a:ext uri="{FF2B5EF4-FFF2-40B4-BE49-F238E27FC236}">
                <a16:creationId xmlns:a16="http://schemas.microsoft.com/office/drawing/2014/main" id="{CF5CA9C8-2680-AE74-1412-3D947CA8D3A6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84111" y="5444460"/>
            <a:ext cx="396000" cy="39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333;p35">
            <a:extLst>
              <a:ext uri="{FF2B5EF4-FFF2-40B4-BE49-F238E27FC236}">
                <a16:creationId xmlns:a16="http://schemas.microsoft.com/office/drawing/2014/main" id="{D7A08986-2B1D-F2C9-532C-CAE50F93668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78339" y="4711565"/>
            <a:ext cx="407545" cy="3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334;p35" descr="Email outline">
            <a:extLst>
              <a:ext uri="{FF2B5EF4-FFF2-40B4-BE49-F238E27FC236}">
                <a16:creationId xmlns:a16="http://schemas.microsoft.com/office/drawing/2014/main" id="{387163A2-B40C-A0EF-C8FF-4110D2D45AA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30111" y="3882445"/>
            <a:ext cx="504000" cy="50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79260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0"/>
          <p:cNvSpPr txBox="1">
            <a:spLocks noGrp="1"/>
          </p:cNvSpPr>
          <p:nvPr>
            <p:ph type="subTitle" idx="1"/>
          </p:nvPr>
        </p:nvSpPr>
        <p:spPr>
          <a:xfrm>
            <a:off x="5907043" y="1635760"/>
            <a:ext cx="4516582" cy="3357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08000" indent="-457200" algn="l">
              <a:buClr>
                <a:schemeClr val="bg1"/>
              </a:buClr>
              <a:buFont typeface="+mj-lt"/>
              <a:buAutoNum type="arabicPeriod"/>
            </a:pPr>
            <a:r>
              <a:rPr lang="en-BE" sz="2800" dirty="0">
                <a:solidFill>
                  <a:schemeClr val="bg1"/>
                </a:solidFill>
              </a:rPr>
              <a:t>What is the </a:t>
            </a:r>
            <a:r>
              <a:rPr lang="nl-NL" sz="2800" dirty="0">
                <a:solidFill>
                  <a:schemeClr val="bg1"/>
                </a:solidFill>
              </a:rPr>
              <a:t>C</a:t>
            </a:r>
            <a:r>
              <a:rPr lang="en-BE" sz="2800" dirty="0" err="1">
                <a:solidFill>
                  <a:schemeClr val="bg1"/>
                </a:solidFill>
              </a:rPr>
              <a:t>ool</a:t>
            </a:r>
            <a:r>
              <a:rPr lang="en-BE" sz="2800" dirty="0">
                <a:solidFill>
                  <a:schemeClr val="bg1"/>
                </a:solidFill>
              </a:rPr>
              <a:t> </a:t>
            </a:r>
            <a:r>
              <a:rPr lang="nl-NL" sz="2800" dirty="0">
                <a:solidFill>
                  <a:schemeClr val="bg1"/>
                </a:solidFill>
              </a:rPr>
              <a:t>H</a:t>
            </a:r>
            <a:r>
              <a:rPr lang="en-BE" sz="2800" dirty="0">
                <a:solidFill>
                  <a:schemeClr val="bg1"/>
                </a:solidFill>
              </a:rPr>
              <a:t>eating </a:t>
            </a:r>
            <a:r>
              <a:rPr lang="nl-NL" sz="2800" dirty="0">
                <a:solidFill>
                  <a:schemeClr val="bg1"/>
                </a:solidFill>
              </a:rPr>
              <a:t>C</a:t>
            </a:r>
            <a:r>
              <a:rPr lang="en-BE" sz="2800" dirty="0" err="1">
                <a:solidFill>
                  <a:schemeClr val="bg1"/>
                </a:solidFill>
              </a:rPr>
              <a:t>oalition</a:t>
            </a:r>
            <a:r>
              <a:rPr lang="nl-NL" sz="2800" dirty="0">
                <a:solidFill>
                  <a:schemeClr val="bg1"/>
                </a:solidFill>
              </a:rPr>
              <a:t>?</a:t>
            </a:r>
            <a:endParaRPr lang="en-BE" sz="2800" dirty="0">
              <a:solidFill>
                <a:schemeClr val="bg1"/>
              </a:solidFill>
            </a:endParaRPr>
          </a:p>
          <a:p>
            <a:pPr marL="508000" indent="-457200" algn="l">
              <a:buClr>
                <a:schemeClr val="bg1"/>
              </a:buClr>
              <a:buFont typeface="+mj-lt"/>
              <a:buAutoNum type="arabicPeriod"/>
            </a:pPr>
            <a:r>
              <a:rPr lang="nl-NL" sz="2800" dirty="0">
                <a:solidFill>
                  <a:schemeClr val="bg1"/>
                </a:solidFill>
              </a:rPr>
              <a:t>The </a:t>
            </a:r>
            <a:r>
              <a:rPr lang="nl-NL" sz="2800" dirty="0" err="1">
                <a:solidFill>
                  <a:schemeClr val="bg1"/>
                </a:solidFill>
              </a:rPr>
              <a:t>Coalition’s</a:t>
            </a:r>
            <a:r>
              <a:rPr lang="nl-NL" sz="2800" dirty="0">
                <a:solidFill>
                  <a:schemeClr val="bg1"/>
                </a:solidFill>
              </a:rPr>
              <a:t> view on</a:t>
            </a:r>
            <a:r>
              <a:rPr lang="en-BE" sz="2800" dirty="0">
                <a:solidFill>
                  <a:schemeClr val="bg1"/>
                </a:solidFill>
              </a:rPr>
              <a:t> ETS2</a:t>
            </a:r>
          </a:p>
          <a:p>
            <a:pPr marL="508000" indent="-457200" algn="l">
              <a:buClr>
                <a:schemeClr val="bg1"/>
              </a:buClr>
              <a:buFont typeface="+mj-lt"/>
              <a:buAutoNum type="arabicPeriod"/>
            </a:pPr>
            <a:r>
              <a:rPr lang="en-GB" sz="2800" dirty="0">
                <a:solidFill>
                  <a:schemeClr val="bg1"/>
                </a:solidFill>
              </a:rPr>
              <a:t>Financing the European heating and cooling transition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4402651" cy="35767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 indent="-457200">
              <a:lnSpc>
                <a:spcPct val="100000"/>
              </a:lnSpc>
              <a:spcBef>
                <a:spcPts val="0"/>
              </a:spcBef>
              <a:buClr>
                <a:srgbClr val="E23F29"/>
              </a:buClr>
              <a:buSzPts val="3200"/>
              <a:buFont typeface="Barlow"/>
              <a:buChar char="•"/>
            </a:pPr>
            <a:r>
              <a:rPr lang="en-GB" sz="3600" dirty="0"/>
              <a:t>NGO, CSO, think tank membership</a:t>
            </a:r>
          </a:p>
          <a:p>
            <a:pPr lvl="0" indent="-457200">
              <a:lnSpc>
                <a:spcPct val="100000"/>
              </a:lnSpc>
              <a:spcBef>
                <a:spcPts val="1200"/>
              </a:spcBef>
              <a:buClr>
                <a:srgbClr val="E23F29"/>
              </a:buClr>
              <a:buSzPts val="3200"/>
              <a:buFont typeface="Barlow"/>
              <a:buChar char="•"/>
            </a:pPr>
            <a:r>
              <a:rPr lang="en-GB" sz="3600" dirty="0"/>
              <a:t>EU-level focus</a:t>
            </a:r>
            <a:endParaRPr lang="en-GB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indent="-457200">
              <a:lnSpc>
                <a:spcPct val="100000"/>
              </a:lnSpc>
              <a:spcBef>
                <a:spcPts val="1200"/>
              </a:spcBef>
              <a:buClr>
                <a:srgbClr val="E23F29"/>
              </a:buClr>
              <a:buSzPts val="3200"/>
              <a:buFont typeface="Barlow"/>
              <a:buChar char="•"/>
            </a:pPr>
            <a:r>
              <a:rPr lang="en-GB" sz="3600" dirty="0"/>
              <a:t>Residential sector focus</a:t>
            </a:r>
          </a:p>
        </p:txBody>
      </p:sp>
      <p:sp>
        <p:nvSpPr>
          <p:cNvPr id="6" name="Google Shape;167;p22">
            <a:extLst>
              <a:ext uri="{FF2B5EF4-FFF2-40B4-BE49-F238E27FC236}">
                <a16:creationId xmlns:a16="http://schemas.microsoft.com/office/drawing/2014/main" id="{B9ABF1CA-7269-94AB-47A4-84A8538F76B0}"/>
              </a:ext>
            </a:extLst>
          </p:cNvPr>
          <p:cNvSpPr/>
          <p:nvPr/>
        </p:nvSpPr>
        <p:spPr>
          <a:xfrm>
            <a:off x="5283848" y="1394630"/>
            <a:ext cx="4730591" cy="4859655"/>
          </a:xfrm>
          <a:custGeom>
            <a:avLst/>
            <a:gdLst/>
            <a:ahLst/>
            <a:cxnLst/>
            <a:rect l="l" t="t" r="r" b="b"/>
            <a:pathLst>
              <a:path w="6307455" h="6479540" extrusionOk="0">
                <a:moveTo>
                  <a:pt x="0" y="0"/>
                </a:moveTo>
                <a:lnTo>
                  <a:pt x="6307455" y="0"/>
                </a:lnTo>
                <a:lnTo>
                  <a:pt x="6307455" y="6479540"/>
                </a:lnTo>
                <a:lnTo>
                  <a:pt x="0" y="64795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t="-358" b="-357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rlow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168;p22">
            <a:extLst>
              <a:ext uri="{FF2B5EF4-FFF2-40B4-BE49-F238E27FC236}">
                <a16:creationId xmlns:a16="http://schemas.microsoft.com/office/drawing/2014/main" id="{E361EAC0-A3AC-D327-9C82-FEBC58E31240}"/>
              </a:ext>
            </a:extLst>
          </p:cNvPr>
          <p:cNvSpPr/>
          <p:nvPr/>
        </p:nvSpPr>
        <p:spPr>
          <a:xfrm>
            <a:off x="6814106" y="3065005"/>
            <a:ext cx="1030890" cy="1066990"/>
          </a:xfrm>
          <a:custGeom>
            <a:avLst/>
            <a:gdLst/>
            <a:ahLst/>
            <a:cxnLst/>
            <a:rect l="l" t="t" r="r" b="b"/>
            <a:pathLst>
              <a:path w="1374521" h="1422654" extrusionOk="0">
                <a:moveTo>
                  <a:pt x="0" y="0"/>
                </a:moveTo>
                <a:lnTo>
                  <a:pt x="1374521" y="0"/>
                </a:lnTo>
                <a:lnTo>
                  <a:pt x="1374521" y="1422654"/>
                </a:lnTo>
                <a:lnTo>
                  <a:pt x="0" y="14226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t="-315" b="-319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rlow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169;p22">
            <a:extLst>
              <a:ext uri="{FF2B5EF4-FFF2-40B4-BE49-F238E27FC236}">
                <a16:creationId xmlns:a16="http://schemas.microsoft.com/office/drawing/2014/main" id="{8AAE5E6B-AD09-DD7E-DD59-2D6F48F3FE21}"/>
              </a:ext>
            </a:extLst>
          </p:cNvPr>
          <p:cNvSpPr/>
          <p:nvPr/>
        </p:nvSpPr>
        <p:spPr>
          <a:xfrm>
            <a:off x="8980771" y="2779282"/>
            <a:ext cx="712375" cy="926878"/>
          </a:xfrm>
          <a:custGeom>
            <a:avLst/>
            <a:gdLst/>
            <a:ahLst/>
            <a:cxnLst/>
            <a:rect l="l" t="t" r="r" b="b"/>
            <a:pathLst>
              <a:path w="949833" h="1235837" extrusionOk="0">
                <a:moveTo>
                  <a:pt x="0" y="0"/>
                </a:moveTo>
                <a:lnTo>
                  <a:pt x="949833" y="0"/>
                </a:lnTo>
                <a:lnTo>
                  <a:pt x="949833" y="1235837"/>
                </a:lnTo>
                <a:lnTo>
                  <a:pt x="0" y="123583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t="-245" r="1" b="-249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rlow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170;p22">
            <a:extLst>
              <a:ext uri="{FF2B5EF4-FFF2-40B4-BE49-F238E27FC236}">
                <a16:creationId xmlns:a16="http://schemas.microsoft.com/office/drawing/2014/main" id="{A084BD14-0B49-7519-47E2-B9BE5A4908E7}"/>
              </a:ext>
            </a:extLst>
          </p:cNvPr>
          <p:cNvSpPr txBox="1"/>
          <p:nvPr/>
        </p:nvSpPr>
        <p:spPr>
          <a:xfrm rot="1058945">
            <a:off x="6558129" y="2141285"/>
            <a:ext cx="2424163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nl-NL" sz="2400" b="0" i="0" u="none" strike="noStrike" cap="none">
                <a:solidFill>
                  <a:srgbClr val="FFFFFF"/>
                </a:solidFill>
                <a:latin typeface="Barlow Black"/>
                <a:ea typeface="Barlow Black"/>
                <a:cs typeface="Barlow Black"/>
                <a:sym typeface="Barlow Black"/>
              </a:rPr>
              <a:t>Decarbonised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71;p22">
            <a:extLst>
              <a:ext uri="{FF2B5EF4-FFF2-40B4-BE49-F238E27FC236}">
                <a16:creationId xmlns:a16="http://schemas.microsoft.com/office/drawing/2014/main" id="{F5ECA83B-5A0B-5A48-762A-C0F587224752}"/>
              </a:ext>
            </a:extLst>
          </p:cNvPr>
          <p:cNvSpPr txBox="1"/>
          <p:nvPr/>
        </p:nvSpPr>
        <p:spPr>
          <a:xfrm rot="19041254">
            <a:off x="7274043" y="4353792"/>
            <a:ext cx="205234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nl-NL" sz="2400" b="0" i="0" u="none" strike="noStrike" cap="none">
                <a:solidFill>
                  <a:srgbClr val="FFFFFF"/>
                </a:solidFill>
                <a:latin typeface="Barlow Black"/>
                <a:ea typeface="Barlow Black"/>
                <a:cs typeface="Barlow Black"/>
                <a:sym typeface="Barlow Black"/>
              </a:rPr>
              <a:t>Renewable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" name="Google Shape;172;p22" descr="A red triangle with smoke and a circle&#10;&#10;Description automatically generated">
            <a:extLst>
              <a:ext uri="{FF2B5EF4-FFF2-40B4-BE49-F238E27FC236}">
                <a16:creationId xmlns:a16="http://schemas.microsoft.com/office/drawing/2014/main" id="{4C896959-8048-414E-B217-ED7D711E2CDC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605618" y="1727517"/>
            <a:ext cx="898174" cy="79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73;p22">
            <a:extLst>
              <a:ext uri="{FF2B5EF4-FFF2-40B4-BE49-F238E27FC236}">
                <a16:creationId xmlns:a16="http://schemas.microsoft.com/office/drawing/2014/main" id="{329181C5-5942-0BDB-59D0-08214724C05B}"/>
              </a:ext>
            </a:extLst>
          </p:cNvPr>
          <p:cNvSpPr txBox="1"/>
          <p:nvPr/>
        </p:nvSpPr>
        <p:spPr>
          <a:xfrm rot="4689529">
            <a:off x="5087694" y="3666836"/>
            <a:ext cx="204765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nl-NL" sz="2400" b="0" i="0" u="none" strike="noStrike" cap="none" dirty="0" err="1">
                <a:solidFill>
                  <a:srgbClr val="FFFFFF"/>
                </a:solidFill>
                <a:latin typeface="Barlow Black"/>
                <a:ea typeface="Barlow Black"/>
                <a:cs typeface="Barlow Black"/>
                <a:sym typeface="Barlow Black"/>
              </a:rPr>
              <a:t>Affordable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" name="Google Shape;174;p22">
            <a:extLst>
              <a:ext uri="{FF2B5EF4-FFF2-40B4-BE49-F238E27FC236}">
                <a16:creationId xmlns:a16="http://schemas.microsoft.com/office/drawing/2014/main" id="{3C582F09-CC2E-F092-F4CE-F2E586BA2E38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412567" y="5147902"/>
            <a:ext cx="803077" cy="792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952C55D7-5EF4-F219-5E05-B107C7426FFE}"/>
              </a:ext>
            </a:extLst>
          </p:cNvPr>
          <p:cNvSpPr txBox="1">
            <a:spLocks/>
          </p:cNvSpPr>
          <p:nvPr/>
        </p:nvSpPr>
        <p:spPr>
          <a:xfrm>
            <a:off x="447468" y="431576"/>
            <a:ext cx="10515600" cy="916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Barlow ExtraBold"/>
              <a:buNone/>
              <a:defRPr sz="4400" b="0" i="0" u="none" strike="noStrike" cap="none">
                <a:solidFill>
                  <a:schemeClr val="lt1"/>
                </a:solidFill>
                <a:latin typeface="Barlow ExtraBold"/>
                <a:ea typeface="Barlow ExtraBold"/>
                <a:cs typeface="Barlow ExtraBold"/>
                <a:sym typeface="Barlow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dirty="0"/>
              <a:t>Introducing</a:t>
            </a:r>
            <a:endParaRPr lang="en-BE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>
          <a:extLst>
            <a:ext uri="{FF2B5EF4-FFF2-40B4-BE49-F238E27FC236}">
              <a16:creationId xmlns:a16="http://schemas.microsoft.com/office/drawing/2014/main" id="{989643C6-C026-8827-5369-40AF346E81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2672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2FCF79-E589-F08C-5C86-69A301711A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2B834-A980-B517-2AA2-888A96390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The task ahead</a:t>
            </a:r>
            <a:endParaRPr lang="en-BE" sz="4400" dirty="0"/>
          </a:p>
        </p:txBody>
      </p:sp>
      <p:graphicFrame>
        <p:nvGraphicFramePr>
          <p:cNvPr id="4" name="Diagramm 1">
            <a:extLst>
              <a:ext uri="{FF2B5EF4-FFF2-40B4-BE49-F238E27FC236}">
                <a16:creationId xmlns:a16="http://schemas.microsoft.com/office/drawing/2014/main" id="{A3FC1909-C74A-4736-BDA1-BDCA57B203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5023699"/>
              </p:ext>
            </p:extLst>
          </p:nvPr>
        </p:nvGraphicFramePr>
        <p:xfrm>
          <a:off x="371856" y="2120517"/>
          <a:ext cx="11448288" cy="34268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B12C38A-2C2B-E879-1D68-15663159A31A}"/>
              </a:ext>
            </a:extLst>
          </p:cNvPr>
          <p:cNvSpPr txBox="1"/>
          <p:nvPr/>
        </p:nvSpPr>
        <p:spPr>
          <a:xfrm>
            <a:off x="4815840" y="2529840"/>
            <a:ext cx="2261028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800" dirty="0" err="1">
                <a:latin typeface="Barlow" panose="00000500000000000000" pitchFamily="2" charset="0"/>
              </a:rPr>
              <a:t>Average</a:t>
            </a:r>
            <a:r>
              <a:rPr lang="nl-NL" sz="1800" dirty="0">
                <a:latin typeface="Barlow" panose="00000500000000000000" pitchFamily="2" charset="0"/>
              </a:rPr>
              <a:t> </a:t>
            </a:r>
            <a:r>
              <a:rPr lang="nl-NL" sz="1800" dirty="0" err="1">
                <a:latin typeface="Barlow" panose="00000500000000000000" pitchFamily="2" charset="0"/>
              </a:rPr>
              <a:t>increase</a:t>
            </a:r>
            <a:r>
              <a:rPr lang="nl-NL" sz="1800" dirty="0">
                <a:latin typeface="Barlow" panose="00000500000000000000" pitchFamily="2" charset="0"/>
              </a:rPr>
              <a:t>: 3,4 </a:t>
            </a:r>
            <a:r>
              <a:rPr lang="nl-NL" sz="1800" dirty="0" err="1">
                <a:latin typeface="Barlow" panose="00000500000000000000" pitchFamily="2" charset="0"/>
              </a:rPr>
              <a:t>ppt</a:t>
            </a:r>
            <a:endParaRPr lang="en-BE" sz="1800" dirty="0">
              <a:latin typeface="Barlow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54899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>
          <a:extLst>
            <a:ext uri="{FF2B5EF4-FFF2-40B4-BE49-F238E27FC236}">
              <a16:creationId xmlns:a16="http://schemas.microsoft.com/office/drawing/2014/main" id="{F602BF17-EC04-4931-3338-FE95CCA753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1">
            <a:extLst>
              <a:ext uri="{FF2B5EF4-FFF2-40B4-BE49-F238E27FC236}">
                <a16:creationId xmlns:a16="http://schemas.microsoft.com/office/drawing/2014/main" id="{A2803EDB-431D-5560-10BB-6949519C308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Barlow ExtraBold"/>
              <a:buNone/>
            </a:pPr>
            <a:r>
              <a:rPr lang="en-GB" noProof="0" dirty="0"/>
              <a:t>Getting ETS2 right</a:t>
            </a:r>
          </a:p>
        </p:txBody>
      </p:sp>
      <p:sp>
        <p:nvSpPr>
          <p:cNvPr id="149" name="Google Shape;149;p21">
            <a:extLst>
              <a:ext uri="{FF2B5EF4-FFF2-40B4-BE49-F238E27FC236}">
                <a16:creationId xmlns:a16="http://schemas.microsoft.com/office/drawing/2014/main" id="{E1230413-9FF3-00A0-8391-27EF9DF8D02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9788" y="2057399"/>
            <a:ext cx="9157652" cy="4435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14350" lvl="0" indent="-285750">
              <a:buClr>
                <a:srgbClr val="E23F29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4400" noProof="0" dirty="0"/>
              <a:t>A fast and focused start-up</a:t>
            </a:r>
          </a:p>
          <a:p>
            <a:pPr marL="514350" indent="-285750">
              <a:buClr>
                <a:srgbClr val="E23F29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4400" noProof="0" dirty="0"/>
              <a:t>Protecting the vulnerable</a:t>
            </a:r>
          </a:p>
          <a:p>
            <a:pPr marL="514350" indent="-285750">
              <a:buClr>
                <a:srgbClr val="E23F29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4400" dirty="0"/>
              <a:t>Creating the right environment</a:t>
            </a:r>
          </a:p>
        </p:txBody>
      </p:sp>
    </p:spTree>
    <p:extLst>
      <p:ext uri="{BB962C8B-B14F-4D97-AF65-F5344CB8AC3E}">
        <p14:creationId xmlns:p14="http://schemas.microsoft.com/office/powerpoint/2010/main" val="41361819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>
          <a:extLst>
            <a:ext uri="{FF2B5EF4-FFF2-40B4-BE49-F238E27FC236}">
              <a16:creationId xmlns:a16="http://schemas.microsoft.com/office/drawing/2014/main" id="{44DE5DD6-655D-47DB-87FC-8B3BFA991E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1">
            <a:extLst>
              <a:ext uri="{FF2B5EF4-FFF2-40B4-BE49-F238E27FC236}">
                <a16:creationId xmlns:a16="http://schemas.microsoft.com/office/drawing/2014/main" id="{C2E035B4-4675-D70A-B903-ACA7A034629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8791892" cy="4272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14350" lvl="0" indent="-285750">
              <a:buClr>
                <a:srgbClr val="E23F29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3600" noProof="0" dirty="0"/>
              <a:t>Replacing fossil boilers with clean heating and energy efficiency renovations (e.g. insulation)</a:t>
            </a:r>
          </a:p>
          <a:p>
            <a:pPr marL="514350" indent="-285750">
              <a:buClr>
                <a:srgbClr val="E23F29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3600" noProof="0" dirty="0"/>
              <a:t>Supporting public authorities, district heating, and community energy</a:t>
            </a:r>
          </a:p>
          <a:p>
            <a:pPr marL="514350" indent="-285750">
              <a:buClr>
                <a:srgbClr val="E23F29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3600" noProof="0" dirty="0"/>
              <a:t>Applying “Do No Significant Harm” clearly to end fossil fuel subsidies</a:t>
            </a:r>
          </a:p>
        </p:txBody>
      </p:sp>
      <p:sp>
        <p:nvSpPr>
          <p:cNvPr id="3" name="Google Shape;148;p21">
            <a:extLst>
              <a:ext uri="{FF2B5EF4-FFF2-40B4-BE49-F238E27FC236}">
                <a16:creationId xmlns:a16="http://schemas.microsoft.com/office/drawing/2014/main" id="{F34BB9FE-6D14-D522-2EAE-6451BFA40162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Barlow ExtraBold"/>
              <a:buNone/>
              <a:defRPr sz="4400" b="0" i="0" u="none" strike="noStrike" cap="none">
                <a:solidFill>
                  <a:schemeClr val="lt1"/>
                </a:solidFill>
                <a:latin typeface="Barlow ExtraBold"/>
                <a:ea typeface="Barlow ExtraBold"/>
                <a:cs typeface="Barlow ExtraBold"/>
                <a:sym typeface="Barlow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dirty="0"/>
              <a:t>A fast and focused start-up</a:t>
            </a:r>
          </a:p>
        </p:txBody>
      </p:sp>
    </p:spTree>
    <p:extLst>
      <p:ext uri="{BB962C8B-B14F-4D97-AF65-F5344CB8AC3E}">
        <p14:creationId xmlns:p14="http://schemas.microsoft.com/office/powerpoint/2010/main" val="2887139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>
          <a:extLst>
            <a:ext uri="{FF2B5EF4-FFF2-40B4-BE49-F238E27FC236}">
              <a16:creationId xmlns:a16="http://schemas.microsoft.com/office/drawing/2014/main" id="{4EC5BCE6-2133-281D-42E7-59FCBBD95B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1">
            <a:extLst>
              <a:ext uri="{FF2B5EF4-FFF2-40B4-BE49-F238E27FC236}">
                <a16:creationId xmlns:a16="http://schemas.microsoft.com/office/drawing/2014/main" id="{D8369DFE-DE35-1C3E-88C5-5E0BF5340DF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Barlow ExtraBold"/>
              <a:buNone/>
            </a:pPr>
            <a:r>
              <a:rPr lang="en-GB" noProof="0" dirty="0"/>
              <a:t>Protecting the vulnerable</a:t>
            </a:r>
          </a:p>
        </p:txBody>
      </p:sp>
      <p:sp>
        <p:nvSpPr>
          <p:cNvPr id="149" name="Google Shape;149;p21">
            <a:extLst>
              <a:ext uri="{FF2B5EF4-FFF2-40B4-BE49-F238E27FC236}">
                <a16:creationId xmlns:a16="http://schemas.microsoft.com/office/drawing/2014/main" id="{9377C773-AF4A-5445-C9BD-7FFCEA72F9C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9788" y="2057399"/>
            <a:ext cx="8710612" cy="4693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14350" lvl="0" indent="-285750">
              <a:buClr>
                <a:srgbClr val="E23F29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3200" dirty="0"/>
              <a:t>Spend on </a:t>
            </a:r>
            <a:r>
              <a:rPr lang="en-GB" sz="3200" noProof="0" dirty="0"/>
              <a:t>structural solutions over short-term relief.</a:t>
            </a:r>
          </a:p>
          <a:p>
            <a:pPr marL="514350" lvl="0" indent="-285750">
              <a:buClr>
                <a:srgbClr val="E23F29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3200" noProof="0" dirty="0"/>
              <a:t>Provide access to ETS2 revenues to realise measures before carbon pricing starts.</a:t>
            </a:r>
          </a:p>
          <a:p>
            <a:pPr marL="514350" lvl="0" indent="-285750">
              <a:buClr>
                <a:srgbClr val="E23F29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3200" noProof="0" dirty="0"/>
              <a:t>Extend the </a:t>
            </a:r>
            <a:r>
              <a:rPr lang="en-GB" sz="3200" dirty="0"/>
              <a:t>Social Climate Fund </a:t>
            </a:r>
            <a:r>
              <a:rPr lang="en-GB" sz="3200" noProof="0" dirty="0"/>
              <a:t>beyond 2032.</a:t>
            </a:r>
          </a:p>
          <a:p>
            <a:pPr marL="514350" indent="-285750">
              <a:buClr>
                <a:srgbClr val="E23F29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3200" dirty="0"/>
              <a:t>Develop National Social Climate Plans with public participation and exclude fossil fuel investments.</a:t>
            </a:r>
          </a:p>
        </p:txBody>
      </p:sp>
    </p:spTree>
    <p:extLst>
      <p:ext uri="{BB962C8B-B14F-4D97-AF65-F5344CB8AC3E}">
        <p14:creationId xmlns:p14="http://schemas.microsoft.com/office/powerpoint/2010/main" val="26962603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>
          <a:extLst>
            <a:ext uri="{FF2B5EF4-FFF2-40B4-BE49-F238E27FC236}">
              <a16:creationId xmlns:a16="http://schemas.microsoft.com/office/drawing/2014/main" id="{09217F0F-6DB5-F3D5-636F-BBB6D0F965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1">
            <a:extLst>
              <a:ext uri="{FF2B5EF4-FFF2-40B4-BE49-F238E27FC236}">
                <a16:creationId xmlns:a16="http://schemas.microsoft.com/office/drawing/2014/main" id="{0E972C9E-2FD8-7B58-AC38-5E96F51FE7D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8842692" cy="4551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14350" lvl="0" indent="-285750">
              <a:buClr>
                <a:srgbClr val="E23F29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4400" dirty="0"/>
              <a:t>Reduced electricity taxes, lower VAT on clean heating devices.</a:t>
            </a:r>
          </a:p>
          <a:p>
            <a:pPr marL="514350" indent="-285750">
              <a:buClr>
                <a:srgbClr val="E23F29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4400" dirty="0"/>
              <a:t>Strong Fit-for-55 implementation to keep carbon prices in check.</a:t>
            </a:r>
          </a:p>
          <a:p>
            <a:pPr marL="514350" indent="-285750">
              <a:buClr>
                <a:srgbClr val="E23F29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4400" dirty="0"/>
              <a:t>Staying the course.</a:t>
            </a:r>
          </a:p>
        </p:txBody>
      </p:sp>
      <p:sp>
        <p:nvSpPr>
          <p:cNvPr id="3" name="Google Shape;148;p21">
            <a:extLst>
              <a:ext uri="{FF2B5EF4-FFF2-40B4-BE49-F238E27FC236}">
                <a16:creationId xmlns:a16="http://schemas.microsoft.com/office/drawing/2014/main" id="{30C8C4FC-2E87-1388-A812-771B06FED66D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Barlow ExtraBold"/>
              <a:buNone/>
              <a:defRPr sz="4400" b="0" i="0" u="none" strike="noStrike" cap="none">
                <a:solidFill>
                  <a:schemeClr val="lt1"/>
                </a:solidFill>
                <a:latin typeface="Barlow ExtraBold"/>
                <a:ea typeface="Barlow ExtraBold"/>
                <a:cs typeface="Barlow ExtraBold"/>
                <a:sym typeface="Barlow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dirty="0"/>
              <a:t>Creating the right environment</a:t>
            </a:r>
          </a:p>
        </p:txBody>
      </p:sp>
    </p:spTree>
    <p:extLst>
      <p:ext uri="{BB962C8B-B14F-4D97-AF65-F5344CB8AC3E}">
        <p14:creationId xmlns:p14="http://schemas.microsoft.com/office/powerpoint/2010/main" val="38973528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OOL HEATING COALITION">
      <a:dk1>
        <a:srgbClr val="2C407D"/>
      </a:dk1>
      <a:lt1>
        <a:srgbClr val="FFFFFF"/>
      </a:lt1>
      <a:dk2>
        <a:srgbClr val="646898"/>
      </a:dk2>
      <a:lt2>
        <a:srgbClr val="E9E8F0"/>
      </a:lt2>
      <a:accent1>
        <a:srgbClr val="E23F29"/>
      </a:accent1>
      <a:accent2>
        <a:srgbClr val="B0AEC8"/>
      </a:accent2>
      <a:accent3>
        <a:srgbClr val="A5A5A5"/>
      </a:accent3>
      <a:accent4>
        <a:srgbClr val="FFC000"/>
      </a:accent4>
      <a:accent5>
        <a:srgbClr val="FCE7DE"/>
      </a:accent5>
      <a:accent6>
        <a:srgbClr val="E9E8F0"/>
      </a:accent6>
      <a:hlink>
        <a:srgbClr val="E9E8F0"/>
      </a:hlink>
      <a:folHlink>
        <a:srgbClr val="E23F2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3BA515A7BAE2A43BBCEEFC8DB246324" ma:contentTypeVersion="16" ma:contentTypeDescription="Create a new document." ma:contentTypeScope="" ma:versionID="5a6d821fafa8c1b6c498b45dd56d542c">
  <xsd:schema xmlns:xsd="http://www.w3.org/2001/XMLSchema" xmlns:xs="http://www.w3.org/2001/XMLSchema" xmlns:p="http://schemas.microsoft.com/office/2006/metadata/properties" xmlns:ns2="57fe772f-00cf-4dad-b0cb-913608da9119" xmlns:ns3="c5f555a3-b848-4bea-9c8d-34a4da0e4343" targetNamespace="http://schemas.microsoft.com/office/2006/metadata/properties" ma:root="true" ma:fieldsID="cb514c0243f67ba30e30db0d5605bea9" ns2:_="" ns3:_="">
    <xsd:import namespace="57fe772f-00cf-4dad-b0cb-913608da9119"/>
    <xsd:import namespace="c5f555a3-b848-4bea-9c8d-34a4da0e434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fe772f-00cf-4dad-b0cb-913608da91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2e864938-2603-473d-8bcd-f12a868843d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f555a3-b848-4bea-9c8d-34a4da0e4343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8afdac5b-07eb-4f5e-9c79-778fcf53685d}" ma:internalName="TaxCatchAll" ma:showField="CatchAllData" ma:web="c5f555a3-b848-4bea-9c8d-34a4da0e434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7fe772f-00cf-4dad-b0cb-913608da9119">
      <Terms xmlns="http://schemas.microsoft.com/office/infopath/2007/PartnerControls"/>
    </lcf76f155ced4ddcb4097134ff3c332f>
    <TaxCatchAll xmlns="c5f555a3-b848-4bea-9c8d-34a4da0e4343" xsi:nil="true"/>
  </documentManagement>
</p:properties>
</file>

<file path=customXml/itemProps1.xml><?xml version="1.0" encoding="utf-8"?>
<ds:datastoreItem xmlns:ds="http://schemas.openxmlformats.org/officeDocument/2006/customXml" ds:itemID="{C75E5DEB-B596-4FB6-BB03-91619DA12EA2}"/>
</file>

<file path=customXml/itemProps2.xml><?xml version="1.0" encoding="utf-8"?>
<ds:datastoreItem xmlns:ds="http://schemas.openxmlformats.org/officeDocument/2006/customXml" ds:itemID="{56AA6F12-8643-413C-B6C7-A87456A777BA}"/>
</file>

<file path=customXml/itemProps3.xml><?xml version="1.0" encoding="utf-8"?>
<ds:datastoreItem xmlns:ds="http://schemas.openxmlformats.org/officeDocument/2006/customXml" ds:itemID="{BC726D08-590B-48BF-A024-051F85935DBB}"/>
</file>

<file path=docProps/app.xml><?xml version="1.0" encoding="utf-8"?>
<Properties xmlns="http://schemas.openxmlformats.org/officeDocument/2006/extended-properties" xmlns:vt="http://schemas.openxmlformats.org/officeDocument/2006/docPropsVTypes">
  <TotalTime>988</TotalTime>
  <Words>965</Words>
  <Application>Microsoft Office PowerPoint</Application>
  <PresentationFormat>Widescreen</PresentationFormat>
  <Paragraphs>129</Paragraphs>
  <Slides>19</Slides>
  <Notes>15</Notes>
  <HiddenSlides>4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Barlow</vt:lpstr>
      <vt:lpstr>Barlow Black</vt:lpstr>
      <vt:lpstr>Arial</vt:lpstr>
      <vt:lpstr>Gotham Bold</vt:lpstr>
      <vt:lpstr>Calibri</vt:lpstr>
      <vt:lpstr>Barlow ExtraBold</vt:lpstr>
      <vt:lpstr>Office Theme</vt:lpstr>
      <vt:lpstr>A civil society view on ETS2 and financing the H&amp;C transition</vt:lpstr>
      <vt:lpstr>PowerPoint Presentation</vt:lpstr>
      <vt:lpstr>PowerPoint Presentation</vt:lpstr>
      <vt:lpstr>PowerPoint Presentation</vt:lpstr>
      <vt:lpstr>The task ahead</vt:lpstr>
      <vt:lpstr>Getting ETS2 right</vt:lpstr>
      <vt:lpstr>PowerPoint Presentation</vt:lpstr>
      <vt:lpstr>Protecting the vulnerable</vt:lpstr>
      <vt:lpstr>PowerPoint Presentation</vt:lpstr>
      <vt:lpstr>Staying the course</vt:lpstr>
      <vt:lpstr>Current trajectory for fossil fuel heating </vt:lpstr>
      <vt:lpstr>Financing the European heating and cooling transition</vt:lpstr>
      <vt:lpstr>PowerPoint Presentation</vt:lpstr>
      <vt:lpstr>PowerPoint Presentation</vt:lpstr>
      <vt:lpstr>The annual funding gap in a 2050 Scenario</vt:lpstr>
      <vt:lpstr>Scenario comparisons for 2050</vt:lpstr>
      <vt:lpstr>Solving upfront costs versus Business-as-Usual Cost to 2050</vt:lpstr>
      <vt:lpstr>Enabling public policy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Tom Vasseur</dc:creator>
  <cp:lastModifiedBy>Tom Vasseur</cp:lastModifiedBy>
  <cp:revision>26</cp:revision>
  <dcterms:modified xsi:type="dcterms:W3CDTF">2025-10-15T14:51:04Z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0x01010063BA515A7BAE2A43BBCEEFC8DB246324</vt:lpwstr>
  </property>
</Properties>
</file>