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6" r:id="rId3"/>
    <p:sldId id="280" r:id="rId4"/>
    <p:sldId id="257" r:id="rId5"/>
    <p:sldId id="265" r:id="rId6"/>
    <p:sldId id="267" r:id="rId7"/>
    <p:sldId id="271" r:id="rId8"/>
    <p:sldId id="285" r:id="rId9"/>
    <p:sldId id="286" r:id="rId10"/>
    <p:sldId id="287" r:id="rId11"/>
    <p:sldId id="292" r:id="rId12"/>
    <p:sldId id="288" r:id="rId13"/>
    <p:sldId id="295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73122" autoAdjust="0"/>
  </p:normalViewPr>
  <p:slideViewPr>
    <p:cSldViewPr snapToGrid="0">
      <p:cViewPr varScale="1">
        <p:scale>
          <a:sx n="127" d="100"/>
          <a:sy n="127" d="100"/>
        </p:scale>
        <p:origin x="320" y="19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3F07-F1F0-459A-B1B3-8D7BCB21E0D0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1AF53-A45E-477A-8B1D-B96B4BD5DB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026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0116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629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6865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272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86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699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52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488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003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552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6742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5276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AF53-A45E-477A-8B1D-B96B4BD5DBD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3785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8" name="hlSlideMaster.Title Slide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7" name="hrSlideMaster.Title Slide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240891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8" name="hlSlideMaster.Title and Vertical Tex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7" name="hrSlideMaster.Title and Vertical Text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119268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68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8" name="hlSlideMaster.Title and Conten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7" name="hrSlideMaster.Title and Content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131883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8" name="hlSlideMaster.Section Header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7" name="hrSlideMaster.Section Header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361450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hlSlideMaster.Two Content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8" name="hrSlideMaster.Two Content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405350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hlSlideMaster.Comparison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10" name="hrSlideMaster.Comparison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79427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7" name="hlSlideMaster.Title Only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6" name="hrSlideMaster.Title Only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2357080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6" name="hlSlideMaster.Blank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5" name="hrSlideMaster.Blank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80902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hlSlideMaster.Content with Caption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8" name="hrSlideMaster.Content with Caption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3534712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hlSlideMaster.Picture with CaptionHeader"/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hr-HR"/>
          </a:p>
        </p:txBody>
      </p:sp>
      <p:sp>
        <p:nvSpPr>
          <p:cNvPr id="8" name="hrSlideMaster.Picture with CaptionHeader" descr="JAVNO"/>
          <p:cNvSpPr txBox="1"/>
          <p:nvPr userDrawn="1"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hr-HR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JAVNO</a:t>
            </a:r>
          </a:p>
        </p:txBody>
      </p:sp>
    </p:spTree>
    <p:extLst>
      <p:ext uri="{BB962C8B-B14F-4D97-AF65-F5344CB8AC3E}">
        <p14:creationId xmlns:p14="http://schemas.microsoft.com/office/powerpoint/2010/main" val="391979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3D58D-085A-438F-95AA-7A3A64B5C0B9}" type="datetimeFigureOut">
              <a:rPr lang="hr-HR" smtClean="0"/>
              <a:t>22.04.2026.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F44CF-E4B0-4A54-ADF8-B5258525450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799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37"/>
            <a:ext cx="12184471" cy="6733863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4150" y="5390863"/>
            <a:ext cx="4674573" cy="1343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Latn-CS" b="1" dirty="0"/>
              <a:t>Anton Marušić, </a:t>
            </a:r>
            <a:r>
              <a:rPr lang="sr-Latn-CS" sz="2000" b="1" dirty="0" err="1"/>
              <a:t>dipl.ing.el</a:t>
            </a:r>
            <a:r>
              <a:rPr lang="sr-Latn-CS" sz="2000" b="1" dirty="0"/>
              <a:t>. </a:t>
            </a:r>
          </a:p>
          <a:p>
            <a:pPr marL="0" indent="0">
              <a:buNone/>
            </a:pPr>
            <a:r>
              <a:rPr lang="sr-Latn-CS" sz="2000" b="1" dirty="0"/>
              <a:t>HEP- DSO d.o.o.</a:t>
            </a:r>
          </a:p>
          <a:p>
            <a:pPr marL="0" indent="0">
              <a:buNone/>
            </a:pPr>
            <a:r>
              <a:rPr lang="en-US" sz="2000" dirty="0"/>
              <a:t>Director &amp; Chairman of the Board</a:t>
            </a:r>
            <a:endParaRPr lang="sr-Latn-C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849086" y="971550"/>
            <a:ext cx="105727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/>
              <a:t>Distribution Network in the Context of Energy Transition</a:t>
            </a:r>
            <a:endParaRPr lang="hr-HR" sz="3500" dirty="0"/>
          </a:p>
        </p:txBody>
      </p:sp>
    </p:spTree>
    <p:extLst>
      <p:ext uri="{BB962C8B-B14F-4D97-AF65-F5344CB8AC3E}">
        <p14:creationId xmlns:p14="http://schemas.microsoft.com/office/powerpoint/2010/main" val="385965021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87" y="1339971"/>
            <a:ext cx="11332025" cy="4752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35" y="1339971"/>
            <a:ext cx="11402561" cy="47521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04164" y="312469"/>
            <a:ext cx="9519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solidFill>
                  <a:srgbClr val="F1F2F2"/>
                </a:solidFill>
              </a:rPr>
              <a:t>Hosting </a:t>
            </a:r>
            <a:r>
              <a:rPr lang="hr-HR" sz="2800" dirty="0" err="1">
                <a:solidFill>
                  <a:srgbClr val="F1F2F2"/>
                </a:solidFill>
              </a:rPr>
              <a:t>capacity</a:t>
            </a:r>
            <a:r>
              <a:rPr lang="hr-HR" sz="2800" dirty="0">
                <a:solidFill>
                  <a:srgbClr val="F1F2F2"/>
                </a:solidFill>
              </a:rPr>
              <a:t>, </a:t>
            </a:r>
            <a:r>
              <a:rPr lang="it-IT" sz="2800" dirty="0" err="1">
                <a:solidFill>
                  <a:srgbClr val="F1F2F2"/>
                </a:solidFill>
              </a:rPr>
              <a:t>Flexibility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60043" y="1187116"/>
            <a:ext cx="2193758" cy="553435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6999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5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11"/>
            <a:ext cx="12192000" cy="60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4573" r="4438" b="12151"/>
          <a:stretch/>
        </p:blipFill>
        <p:spPr>
          <a:xfrm>
            <a:off x="275207" y="541538"/>
            <a:ext cx="11319029" cy="502476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4142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40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296" y="582578"/>
            <a:ext cx="11270940" cy="603441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59329" y="-270"/>
            <a:ext cx="10580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1F2F2"/>
                </a:solidFill>
              </a:rPr>
              <a:t>Development of Digitalization and Applications</a:t>
            </a:r>
            <a:endParaRPr lang="sr-Latn-R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67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" y="0"/>
            <a:ext cx="540067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5"/>
          <a:stretch/>
        </p:blipFill>
        <p:spPr bwMode="auto">
          <a:xfrm>
            <a:off x="5498587" y="3301014"/>
            <a:ext cx="6606611" cy="286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389" y="351699"/>
            <a:ext cx="6433008" cy="2573202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  <a:outerShdw sx="1000" sy="1000" algn="ctr" rotWithShape="0">
              <a:schemeClr val="bg2"/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12321" y="6188759"/>
            <a:ext cx="1106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1F2F2"/>
                </a:solidFill>
              </a:rPr>
              <a:t>Development of Digitalization and Applications</a:t>
            </a:r>
            <a:endParaRPr lang="sr-Latn-R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7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8021" y="66569"/>
            <a:ext cx="110871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F1F2F2"/>
                </a:solidFill>
              </a:rPr>
              <a:t>Thank you for your attention</a:t>
            </a:r>
            <a:r>
              <a:rPr lang="hr-HR" sz="5000" dirty="0">
                <a:solidFill>
                  <a:srgbClr val="F1F2F2"/>
                </a:solidFill>
              </a:rPr>
              <a:t>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7598" y="5925463"/>
            <a:ext cx="70174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5000" dirty="0" err="1">
                <a:solidFill>
                  <a:srgbClr val="F1F2F2"/>
                </a:solidFill>
              </a:rPr>
              <a:t>Questions</a:t>
            </a:r>
            <a:r>
              <a:rPr lang="hr-HR" sz="5000" dirty="0">
                <a:solidFill>
                  <a:srgbClr val="F1F2F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6647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22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03724" y="0"/>
            <a:ext cx="12248002" cy="6858000"/>
          </a:xfrm>
          <a:prstGeom prst="rect">
            <a:avLst/>
          </a:prstGeom>
          <a:solidFill>
            <a:schemeClr val="tx2">
              <a:lumMod val="50000"/>
              <a:alpha val="54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dirty="0">
                <a:latin typeface="Montserrat" pitchFamily="2" charset="-18"/>
              </a:rPr>
              <a:t>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564" y="727037"/>
            <a:ext cx="1160780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3500" dirty="0" err="1">
                <a:solidFill>
                  <a:srgbClr val="F1F2F2"/>
                </a:solidFill>
              </a:rPr>
              <a:t>Presentation</a:t>
            </a:r>
            <a:r>
              <a:rPr lang="hr-HR" sz="3500" dirty="0">
                <a:solidFill>
                  <a:srgbClr val="F1F2F2"/>
                </a:solidFill>
              </a:rPr>
              <a:t> </a:t>
            </a:r>
            <a:r>
              <a:rPr lang="hr-HR" sz="3500" dirty="0" err="1">
                <a:solidFill>
                  <a:srgbClr val="F1F2F2"/>
                </a:solidFill>
              </a:rPr>
              <a:t>content</a:t>
            </a:r>
            <a:r>
              <a:rPr lang="hr-HR" sz="3500" dirty="0">
                <a:solidFill>
                  <a:srgbClr val="F1F2F2"/>
                </a:solidFill>
              </a:rPr>
              <a:t>:</a:t>
            </a:r>
          </a:p>
          <a:p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729" y="4764569"/>
            <a:ext cx="12256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dirty="0">
                <a:solidFill>
                  <a:schemeClr val="bg1"/>
                </a:solidFill>
              </a:rPr>
              <a:t>Digital </a:t>
            </a:r>
            <a:r>
              <a:rPr lang="hr-HR" sz="2800" dirty="0" err="1">
                <a:solidFill>
                  <a:schemeClr val="bg1"/>
                </a:solidFill>
              </a:rPr>
              <a:t>Transformation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  <a:r>
              <a:rPr lang="hr-HR" sz="2800" dirty="0" err="1">
                <a:solidFill>
                  <a:schemeClr val="bg1"/>
                </a:solidFill>
              </a:rPr>
              <a:t>of</a:t>
            </a:r>
            <a:r>
              <a:rPr lang="hr-HR" sz="2800" dirty="0">
                <a:solidFill>
                  <a:schemeClr val="bg1"/>
                </a:solidFill>
              </a:rPr>
              <a:t> Management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7729" y="2935599"/>
            <a:ext cx="12141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1F2F2"/>
                </a:solidFill>
              </a:rPr>
              <a:t>Bidirectional Flows in an Active Grid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3136056" y="3924317"/>
            <a:ext cx="12256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rgbClr val="F1F2F2"/>
                </a:solidFill>
              </a:rPr>
              <a:t>Technical </a:t>
            </a:r>
            <a:r>
              <a:rPr lang="it-IT" sz="2800" dirty="0" err="1">
                <a:solidFill>
                  <a:srgbClr val="F1F2F2"/>
                </a:solidFill>
              </a:rPr>
              <a:t>Challenges</a:t>
            </a:r>
            <a:r>
              <a:rPr lang="it-IT" sz="2800" dirty="0">
                <a:solidFill>
                  <a:srgbClr val="F1F2F2"/>
                </a:solidFill>
              </a:rPr>
              <a:t> and </a:t>
            </a:r>
            <a:r>
              <a:rPr lang="it-IT" sz="2800" dirty="0" err="1">
                <a:solidFill>
                  <a:srgbClr val="F1F2F2"/>
                </a:solidFill>
              </a:rPr>
              <a:t>Flexibility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889907" y="1952010"/>
            <a:ext cx="119933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F1F2F2"/>
                </a:solidFill>
              </a:rPr>
              <a:t>Growth Dynamics of Distributed Energy Resources, Connection Voltage</a:t>
            </a:r>
            <a:endParaRPr lang="sr-Latn-RS" sz="25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85800" y="2617444"/>
            <a:ext cx="10254916" cy="54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2878" y="3782049"/>
            <a:ext cx="10254916" cy="54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85800" y="4598825"/>
            <a:ext cx="10254916" cy="54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800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5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823912"/>
            <a:ext cx="11430000" cy="5715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31800" y="190500"/>
            <a:ext cx="11607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1F2F2"/>
                </a:solidFill>
              </a:rPr>
              <a:t>Dynamics of Connecting Power Generation Facilities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88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96" y="-26873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2999" y="-26873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7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4573" r="4438" b="12151"/>
          <a:stretch/>
        </p:blipFill>
        <p:spPr>
          <a:xfrm>
            <a:off x="685800" y="856955"/>
            <a:ext cx="10983687" cy="50903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1800" y="190500"/>
            <a:ext cx="11607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dirty="0">
                <a:solidFill>
                  <a:srgbClr val="F1F2F2"/>
                </a:solidFill>
              </a:rPr>
              <a:t>Dynamics of Connecting Power Generation Facilities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23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4573" r="4438" b="12151"/>
          <a:stretch/>
        </p:blipFill>
        <p:spPr>
          <a:xfrm>
            <a:off x="275207" y="541538"/>
            <a:ext cx="11319029" cy="502476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1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31501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82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b="6547"/>
          <a:stretch/>
        </p:blipFill>
        <p:spPr>
          <a:xfrm>
            <a:off x="132595" y="3384663"/>
            <a:ext cx="6991760" cy="34733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667" y="205846"/>
            <a:ext cx="6283533" cy="31646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r="1030" b="6044"/>
          <a:stretch/>
        </p:blipFill>
        <p:spPr>
          <a:xfrm>
            <a:off x="222047" y="0"/>
            <a:ext cx="6586257" cy="34193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499" y="3607536"/>
            <a:ext cx="6529049" cy="32604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2419" y="723264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>
                <a:solidFill>
                  <a:schemeClr val="bg1">
                    <a:lumMod val="95000"/>
                  </a:schemeClr>
                </a:solidFill>
              </a:rPr>
              <a:t>Središnja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8248" y="5711420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>
                <a:solidFill>
                  <a:schemeClr val="bg1">
                    <a:lumMod val="95000"/>
                  </a:schemeClr>
                </a:solidFill>
              </a:rPr>
              <a:t>Središnja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7580" y="5957641"/>
            <a:ext cx="866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O,4kV</a:t>
            </a:r>
          </a:p>
        </p:txBody>
      </p:sp>
    </p:spTree>
    <p:extLst>
      <p:ext uri="{BB962C8B-B14F-4D97-AF65-F5344CB8AC3E}">
        <p14:creationId xmlns:p14="http://schemas.microsoft.com/office/powerpoint/2010/main" val="2426451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5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11"/>
            <a:ext cx="12192000" cy="60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4573" r="4438" b="12151"/>
          <a:stretch/>
        </p:blipFill>
        <p:spPr>
          <a:xfrm>
            <a:off x="275207" y="541538"/>
            <a:ext cx="11319029" cy="502476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18304" y="-42158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6000"/>
            </a:schemeClr>
          </a:solidFill>
          <a:effectLst>
            <a:outerShdw blurRad="50800" dist="50800" dir="5400000" algn="ctr" rotWithShape="0">
              <a:srgbClr val="002060">
                <a:alpha val="9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9741" y="0"/>
            <a:ext cx="1181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Load Diagrams at the Interface with the Transmission Network</a:t>
            </a:r>
            <a:endParaRPr lang="hr-HR" sz="35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" y="2832100"/>
            <a:ext cx="246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1F2F2"/>
                </a:solidFill>
                <a:latin typeface="+mj-lt"/>
              </a:rPr>
              <a:t>DP </a:t>
            </a:r>
            <a:r>
              <a:rPr lang="hr-HR" b="1" dirty="0" err="1">
                <a:solidFill>
                  <a:srgbClr val="F1F2F2"/>
                </a:solidFill>
                <a:latin typeface="+mj-lt"/>
              </a:rPr>
              <a:t>Elektrojug</a:t>
            </a:r>
            <a:r>
              <a:rPr lang="hr-HR" b="1" dirty="0">
                <a:solidFill>
                  <a:srgbClr val="F1F2F2"/>
                </a:solidFill>
                <a:latin typeface="+mj-lt"/>
              </a:rPr>
              <a:t> Dubrovnik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18622" y="2832100"/>
            <a:ext cx="213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>
                <a:solidFill>
                  <a:srgbClr val="F1F2F2"/>
                </a:solidFill>
                <a:latin typeface="+mj-lt"/>
              </a:rPr>
              <a:t>Elektrodalmacija</a:t>
            </a:r>
            <a:r>
              <a:rPr lang="hr-HR" b="1" dirty="0">
                <a:solidFill>
                  <a:srgbClr val="F1F2F2"/>
                </a:solidFill>
                <a:latin typeface="+mj-lt"/>
              </a:rPr>
              <a:t> Split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6700" y="3808119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1F2F2"/>
                </a:solidFill>
                <a:latin typeface="+mj-lt"/>
              </a:rPr>
              <a:t>DP Virovitica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53700" y="3808119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1F2F2"/>
                </a:solidFill>
                <a:latin typeface="+mj-lt"/>
              </a:rPr>
              <a:t>DP Šibenik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4560"/>
          <a:stretch/>
        </p:blipFill>
        <p:spPr>
          <a:xfrm>
            <a:off x="139741" y="901700"/>
            <a:ext cx="5713738" cy="2724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4093"/>
          <a:stretch/>
        </p:blipFill>
        <p:spPr>
          <a:xfrm>
            <a:off x="6128686" y="827603"/>
            <a:ext cx="5883482" cy="2819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4564"/>
          <a:stretch/>
        </p:blipFill>
        <p:spPr>
          <a:xfrm>
            <a:off x="5934721" y="3857385"/>
            <a:ext cx="6238975" cy="2975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t="4198"/>
          <a:stretch/>
        </p:blipFill>
        <p:spPr>
          <a:xfrm>
            <a:off x="-82263" y="3894076"/>
            <a:ext cx="6017178" cy="288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049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7" y="1292414"/>
            <a:ext cx="11511586" cy="488607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36248" y="89680"/>
            <a:ext cx="9519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Continuation of Transition – A New Wave of Connections</a:t>
            </a:r>
            <a:endParaRPr lang="sr-Latn-R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3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5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511"/>
            <a:ext cx="12192000" cy="609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4573" r="4438" b="12151"/>
          <a:stretch/>
        </p:blipFill>
        <p:spPr>
          <a:xfrm>
            <a:off x="275207" y="541538"/>
            <a:ext cx="11319029" cy="5024761"/>
          </a:xfrm>
          <a:prstGeom prst="rect">
            <a:avLst/>
          </a:prstGeom>
        </p:spPr>
      </p:pic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14142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8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b="6547"/>
          <a:stretch/>
        </p:blipFill>
        <p:spPr>
          <a:xfrm>
            <a:off x="0" y="-195507"/>
            <a:ext cx="6991760" cy="3473337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7356" y="141587"/>
            <a:ext cx="6529049" cy="3260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9725" y="3411903"/>
            <a:ext cx="8467725" cy="3349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3"/>
          <a:stretch/>
        </p:blipFill>
        <p:spPr>
          <a:xfrm>
            <a:off x="0" y="71022"/>
            <a:ext cx="12007128" cy="32512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209800" y="154075"/>
            <a:ext cx="25401" cy="3706725"/>
          </a:xfrm>
          <a:prstGeom prst="line">
            <a:avLst/>
          </a:prstGeom>
          <a:ln w="571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32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7000"/>
            </a:schemeClr>
          </a:solidFill>
          <a:effectLst>
            <a:outerShdw blurRad="50800" dist="50800" dir="5400000" algn="ctr" rotWithShape="0">
              <a:srgbClr val="00206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hr-HR" dirty="0">
              <a:latin typeface="Montserrat" pitchFamily="2" charset="-1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85800" y="2330450"/>
            <a:ext cx="7848600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3200" cap="small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2" descr="https://essolar.com/cdn/shop/articles/Everything_you_need_to_know_about_the_Duck_Curve_1200x.jpg?v=17180369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6" y="96160"/>
            <a:ext cx="5027988" cy="313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9509"/>
          <a:stretch/>
        </p:blipFill>
        <p:spPr>
          <a:xfrm>
            <a:off x="38144" y="3483652"/>
            <a:ext cx="6116730" cy="2764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772" y="0"/>
            <a:ext cx="6144200" cy="30689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17" y="4891306"/>
            <a:ext cx="2709030" cy="18071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/>
          <a:srcRect b="9362"/>
          <a:stretch/>
        </p:blipFill>
        <p:spPr>
          <a:xfrm>
            <a:off x="5943600" y="3570798"/>
            <a:ext cx="5942376" cy="26895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67" y="4564964"/>
            <a:ext cx="8304034" cy="336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d0b3de28a065e24e5a8294ca5754645e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d7d6e0075fbc584d922ec4b353b6b08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fe772f-00cf-4dad-b0cb-913608da9119">
      <Terms xmlns="http://schemas.microsoft.com/office/infopath/2007/PartnerControls"/>
    </lcf76f155ced4ddcb4097134ff3c332f>
    <TaxCatchAll xmlns="c5f555a3-b848-4bea-9c8d-34a4da0e4343" xsi:nil="true"/>
  </documentManagement>
</p:properties>
</file>

<file path=customXml/itemProps1.xml><?xml version="1.0" encoding="utf-8"?>
<ds:datastoreItem xmlns:ds="http://schemas.openxmlformats.org/officeDocument/2006/customXml" ds:itemID="{CC2112F0-B73F-440D-A750-114E73008859}"/>
</file>

<file path=customXml/itemProps2.xml><?xml version="1.0" encoding="utf-8"?>
<ds:datastoreItem xmlns:ds="http://schemas.openxmlformats.org/officeDocument/2006/customXml" ds:itemID="{06AAC434-D7D0-4B66-89F1-4BA6253D9DF7}"/>
</file>

<file path=customXml/itemProps3.xml><?xml version="1.0" encoding="utf-8"?>
<ds:datastoreItem xmlns:ds="http://schemas.openxmlformats.org/officeDocument/2006/customXml" ds:itemID="{FA0FF3A2-6C64-4B20-A495-41F44D53345A}"/>
</file>

<file path=docProps/app.xml><?xml version="1.0" encoding="utf-8"?>
<Properties xmlns="http://schemas.openxmlformats.org/officeDocument/2006/extended-properties" xmlns:vt="http://schemas.openxmlformats.org/officeDocument/2006/docPropsVTypes">
  <TotalTime>3739</TotalTime>
  <Words>153</Words>
  <Application>Microsoft Macintosh PowerPoint</Application>
  <PresentationFormat>Widescreen</PresentationFormat>
  <Paragraphs>55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Microsoft Sans Serif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Kristijan Frano Ćavar</dc:creator>
  <cp:lastModifiedBy>Anton Marušić</cp:lastModifiedBy>
  <cp:revision>103</cp:revision>
  <dcterms:created xsi:type="dcterms:W3CDTF">2026-03-09T07:17:44Z</dcterms:created>
  <dcterms:modified xsi:type="dcterms:W3CDTF">2026-04-22T08:59:00Z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24bd6c61-8896-4ea6-8b79-60e1a918789f</vt:lpwstr>
  </property>
  <property fmtid="{D5CDD505-2E9C-101B-9397-08002B2CF9AE}" pid="3" name="KLASIFIKACIJA">
    <vt:lpwstr>JAVNO</vt:lpwstr>
  </property>
  <property fmtid="{D5CDD505-2E9C-101B-9397-08002B2CF9AE}" pid="4" name="ContentTypeId">
    <vt:lpwstr>0x01010063BA515A7BAE2A43BBCEEFC8DB246324</vt:lpwstr>
  </property>
  <property fmtid="{D5CDD505-2E9C-101B-9397-08002B2CF9AE}" pid="5" name="MediaServiceImageTags">
    <vt:lpwstr/>
  </property>
</Properties>
</file>