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134807176" r:id="rId3"/>
    <p:sldId id="2134807177" r:id="rId4"/>
    <p:sldId id="259" r:id="rId5"/>
    <p:sldId id="2134807178" r:id="rId6"/>
    <p:sldId id="2134807175" r:id="rId7"/>
    <p:sldId id="260" r:id="rId8"/>
    <p:sldId id="2134807181" r:id="rId9"/>
    <p:sldId id="493" r:id="rId10"/>
    <p:sldId id="2134807179" r:id="rId11"/>
    <p:sldId id="2134807182" r:id="rId12"/>
    <p:sldId id="257" r:id="rId13"/>
    <p:sldId id="494" r:id="rId14"/>
    <p:sldId id="2134807162" r:id="rId15"/>
    <p:sldId id="268" r:id="rId16"/>
    <p:sldId id="2134807180" r:id="rId17"/>
    <p:sldId id="280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4" autoAdjust="0"/>
    <p:restoredTop sz="94660"/>
  </p:normalViewPr>
  <p:slideViewPr>
    <p:cSldViewPr snapToGrid="0">
      <p:cViewPr>
        <p:scale>
          <a:sx n="57" d="100"/>
          <a:sy n="57" d="100"/>
        </p:scale>
        <p:origin x="143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47A3-7245-4154-A452-F864EFFECBE3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37C73-DB31-4668-8E52-420076679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2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B665-E0BB-4242-FD99-36D75011AA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E04F5-8A91-59BD-558D-C90B60892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65BE4-7169-CE8A-29AF-168D6DC6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D7017-3C75-5738-9DDA-2894E54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4854C-58CC-67DC-40BB-16A54424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8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35F9-5245-897B-3EA6-24AA17F2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C311E-D49A-49B2-D62B-E030C18F9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1D3D-402D-629A-8E8D-47A33FD1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37385-2286-6B57-95C7-0899C437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BCA67-3914-AC89-0BF4-AA12C417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85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C4116-D223-2654-BEEA-7E4463B24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7F339-8CCF-188B-9F79-414D4F6BA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1752-487D-4493-8E8D-BB4709F6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56D0E-9A7D-1E09-DF6B-5A0A7BEDB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43F04-5120-C55C-9A61-91CED9EC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32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C58606-80E2-7DCE-C841-93B11878C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947" y="1814285"/>
            <a:ext cx="9144000" cy="2303286"/>
          </a:xfrm>
        </p:spPr>
        <p:txBody>
          <a:bodyPr anchor="b"/>
          <a:lstStyle>
            <a:lvl1pPr algn="ctr">
              <a:defRPr sz="4500" b="0"/>
            </a:lvl1pPr>
          </a:lstStyle>
          <a:p>
            <a:r>
              <a:rPr lang="hr-HR" dirty="0"/>
              <a:t>Kliknite da biste uredili stil naslova matrice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1536AE2-8464-2AD6-DD68-ACFA0A292F27}"/>
              </a:ext>
            </a:extLst>
          </p:cNvPr>
          <p:cNvSpPr/>
          <p:nvPr userDrawn="1"/>
        </p:nvSpPr>
        <p:spPr>
          <a:xfrm>
            <a:off x="115461" y="0"/>
            <a:ext cx="346435" cy="6858000"/>
          </a:xfrm>
          <a:prstGeom prst="rect">
            <a:avLst/>
          </a:prstGeom>
          <a:solidFill>
            <a:srgbClr val="F9E19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351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lika 10" descr="Slika na kojoj se prikazuje tekst, Font, snimka zaslona, logotip&#10;&#10;Opis je automatski generiran">
            <a:extLst>
              <a:ext uri="{FF2B5EF4-FFF2-40B4-BE49-F238E27FC236}">
                <a16:creationId xmlns:a16="http://schemas.microsoft.com/office/drawing/2014/main" id="{ED4A4797-D1D4-158B-C1D8-22B178A63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13"/>
          <a:stretch/>
        </p:blipFill>
        <p:spPr bwMode="auto">
          <a:xfrm>
            <a:off x="3588451" y="805809"/>
            <a:ext cx="1377256" cy="696302"/>
          </a:xfrm>
          <a:prstGeom prst="rect">
            <a:avLst/>
          </a:prstGeom>
          <a:noFill/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id="{BBA37A59-2E4C-B8DB-E307-600C48858476}"/>
              </a:ext>
            </a:extLst>
          </p:cNvPr>
          <p:cNvSpPr/>
          <p:nvPr userDrawn="1"/>
        </p:nvSpPr>
        <p:spPr>
          <a:xfrm>
            <a:off x="229792" y="0"/>
            <a:ext cx="370385" cy="6858000"/>
          </a:xfrm>
          <a:prstGeom prst="rect">
            <a:avLst/>
          </a:prstGeom>
          <a:solidFill>
            <a:srgbClr val="D5E4F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35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C4C3FEB3-B44A-22D9-425A-47F86D91B642}"/>
              </a:ext>
            </a:extLst>
          </p:cNvPr>
          <p:cNvGrpSpPr/>
          <p:nvPr userDrawn="1"/>
        </p:nvGrpSpPr>
        <p:grpSpPr>
          <a:xfrm>
            <a:off x="2654513" y="-99871"/>
            <a:ext cx="2311199" cy="2303286"/>
            <a:chOff x="-1" y="1"/>
            <a:chExt cx="2789555" cy="2880994"/>
          </a:xfrm>
        </p:grpSpPr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C91686CF-EB92-234E-62B1-869BFFDBE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0179">
              <a:off x="-1" y="1"/>
              <a:ext cx="2789555" cy="2880994"/>
            </a:xfrm>
            <a:prstGeom prst="rect">
              <a:avLst/>
            </a:prstGeom>
            <a:noFill/>
          </p:spPr>
        </p:pic>
        <p:pic>
          <p:nvPicPr>
            <p:cNvPr id="16" name="Slika 15" descr="Slika na kojoj se prikazuje tekst, noćno nebo&#10;&#10;Opis je automatski generiran">
              <a:extLst>
                <a:ext uri="{FF2B5EF4-FFF2-40B4-BE49-F238E27FC236}">
                  <a16:creationId xmlns:a16="http://schemas.microsoft.com/office/drawing/2014/main" id="{56C0A19C-A0B0-BAC8-ABDD-8A9C85E49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5B9BD5">
                  <a:lumMod val="75000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64279" flipH="1" flipV="1">
              <a:off x="306561" y="343561"/>
              <a:ext cx="2139315" cy="2209165"/>
            </a:xfrm>
            <a:prstGeom prst="rect">
              <a:avLst/>
            </a:prstGeom>
            <a:noFill/>
          </p:spPr>
        </p:pic>
      </p:grpSp>
      <p:graphicFrame>
        <p:nvGraphicFramePr>
          <p:cNvPr id="23" name="Tablica 23">
            <a:extLst>
              <a:ext uri="{FF2B5EF4-FFF2-40B4-BE49-F238E27FC236}">
                <a16:creationId xmlns:a16="http://schemas.microsoft.com/office/drawing/2014/main" id="{64E23534-8EAE-2B4A-3DBE-E30FC543F4B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26989467"/>
              </p:ext>
            </p:extLst>
          </p:nvPr>
        </p:nvGraphicFramePr>
        <p:xfrm>
          <a:off x="1522953" y="4192957"/>
          <a:ext cx="10668001" cy="16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5763">
                  <a:extLst>
                    <a:ext uri="{9D8B030D-6E8A-4147-A177-3AD203B41FA5}">
                      <a16:colId xmlns:a16="http://schemas.microsoft.com/office/drawing/2014/main" val="335261272"/>
                    </a:ext>
                  </a:extLst>
                </a:gridCol>
                <a:gridCol w="6992239">
                  <a:extLst>
                    <a:ext uri="{9D8B030D-6E8A-4147-A177-3AD203B41FA5}">
                      <a16:colId xmlns:a16="http://schemas.microsoft.com/office/drawing/2014/main" val="2853558104"/>
                    </a:ext>
                  </a:extLst>
                </a:gridCol>
              </a:tblGrid>
              <a:tr h="168960">
                <a:tc>
                  <a:txBody>
                    <a:bodyPr/>
                    <a:lstStyle/>
                    <a:p>
                      <a:endParaRPr lang="hr-HR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4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77497"/>
                  </a:ext>
                </a:extLst>
              </a:tr>
            </a:tbl>
          </a:graphicData>
        </a:graphic>
      </p:graphicFrame>
      <p:sp>
        <p:nvSpPr>
          <p:cNvPr id="38" name="TekstniOkvir 37">
            <a:extLst>
              <a:ext uri="{FF2B5EF4-FFF2-40B4-BE49-F238E27FC236}">
                <a16:creationId xmlns:a16="http://schemas.microsoft.com/office/drawing/2014/main" id="{B47D2828-EE12-950B-5C1F-DB3E9FFE3CA9}"/>
              </a:ext>
            </a:extLst>
          </p:cNvPr>
          <p:cNvSpPr txBox="1"/>
          <p:nvPr userDrawn="1"/>
        </p:nvSpPr>
        <p:spPr>
          <a:xfrm>
            <a:off x="1132141" y="5397900"/>
            <a:ext cx="1035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Sustainable energy management in smart cities</a:t>
            </a:r>
            <a:endParaRPr lang="hr-HR" sz="1800" dirty="0">
              <a:solidFill>
                <a:schemeClr val="tx1"/>
              </a:solidFill>
              <a:latin typeface="Source Sans Pro ExtraLight" panose="020B0303030403020204" pitchFamily="34" charset="0"/>
              <a:ea typeface="Source Sans Pro ExtraLight" panose="020B0303030403020204" pitchFamily="34" charset="0"/>
            </a:endParaRP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id="{0B2EF363-C91A-88DE-B5B8-E229AF76F2FB}"/>
              </a:ext>
            </a:extLst>
          </p:cNvPr>
          <p:cNvSpPr txBox="1"/>
          <p:nvPr userDrawn="1"/>
        </p:nvSpPr>
        <p:spPr>
          <a:xfrm>
            <a:off x="4192369" y="6179305"/>
            <a:ext cx="423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noProof="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Zagreb</a:t>
            </a:r>
          </a:p>
          <a:p>
            <a:pPr algn="ctr"/>
            <a:r>
              <a:rPr lang="en-US" sz="1800" noProof="0" dirty="0">
                <a:latin typeface="Source Sans Pro ExtraLight" panose="020B0303030403020204" pitchFamily="34" charset="0"/>
                <a:ea typeface="Source Sans Pro ExtraLight" panose="020B0303030403020204" pitchFamily="34" charset="0"/>
              </a:rPr>
              <a:t>09/10/2025</a:t>
            </a:r>
          </a:p>
        </p:txBody>
      </p:sp>
      <p:sp>
        <p:nvSpPr>
          <p:cNvPr id="35" name="Rezervirano mjesto teksta 34">
            <a:extLst>
              <a:ext uri="{FF2B5EF4-FFF2-40B4-BE49-F238E27FC236}">
                <a16:creationId xmlns:a16="http://schemas.microsoft.com/office/drawing/2014/main" id="{75D01DD1-12BC-97F0-3679-6E0C16FED55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522949" y="4450668"/>
            <a:ext cx="10439267" cy="461962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hr-HR" dirty="0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914808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7C258A-4034-E2E8-3D24-C745A2C2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AE73AA6-86A7-581F-3B80-11EFF986B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0519A6-B7BB-EC0C-BF36-E3283E63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505B-8877-4672-B73E-F114741E6014}" type="datetime1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639370-E477-FBCA-391B-610346A8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132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420366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B5A0C1-F149-021E-ED8F-9CD0424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CB3382C-B832-CE74-8B01-4CA0361C2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FAC407-5C9F-FA51-75E6-9CBEE6E8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916F-2E7B-4EF0-834D-6733EEDDD712}" type="datetime1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A5C6809-14CE-0304-4AD7-64E200E8D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2651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2782422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5969F0-8409-9AF2-1F0E-687F8BAA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A345F5-C457-FDB1-19EB-E390D4F0A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CCCEDC9-84D1-10F5-9DC7-20A756EF3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DFDD785-FFA7-D60F-1831-7E2EECEAC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04E7-2B85-4B80-B9F3-A88750D3AC64}" type="datetime1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D145267-EBC8-D2C6-A699-BD2F73C9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1120649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00175D-AD4C-AEB8-3A8F-FD3F9DDD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ADEFDC9-E6D5-EA4D-C7D2-8C91C860E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4635FD3-5586-C895-3E04-3D0C59DB9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9F4588D-ABC3-7FB2-44E7-549C84ED1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9A5323C-F15F-BE37-4C3F-3341093BB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161C918-B143-3B47-AB36-C23F327B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13AF-74CA-41AF-8F90-8E952E646630}" type="datetime1">
              <a:rPr lang="hr-HR" smtClean="0"/>
              <a:t>21.4.2026.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8289105-03E6-0635-EF36-BC00F0EE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3166932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06466E-D56E-EA6C-2B71-A8B658F9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99619E7-D78A-DE1D-4B4C-97E89576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835C-77BD-484F-8284-353FE00AD718}" type="datetime1">
              <a:rPr lang="hr-HR" smtClean="0"/>
              <a:t>21.4.2026.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A7E284E-10AD-2A38-CF3E-DBC6DEAA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1320" y="635635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2888139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E1BAA26-6864-5BE0-6664-665554EE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DCED-DD88-436B-A5D2-95E2BEDCEF6D}" type="datetime1">
              <a:rPr lang="hr-HR" smtClean="0"/>
              <a:t>21.4.2026.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967549D-150C-55A1-10BD-24A5BC36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7400" y="635635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3660344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4DD582-5F5A-94E2-BE5C-D2246F3D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B1C7E1-4764-759D-DDCB-BA44676B6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76E2DAD-0430-E597-554E-287601170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312AF5F-4CBF-45DC-0056-7630DFF1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812-CE81-45D7-8949-D210CD5C24F0}" type="datetime1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E02263D-10C0-C05B-E373-4C28230C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129648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F62F-3D92-5291-E5B9-9936DD92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CD5BC-4FF2-1E3A-EDD3-FDFEACA5D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B749C-8906-6020-51E3-ED2EB3E1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10D14-787E-B19E-7C6D-CC1FEE70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94680-2631-FDB1-CD63-F5600A06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47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739284-5FC3-2F8F-BF33-B47DD1556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DF88CE8-4C46-0D47-F295-411EAE0E6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8B30E7F-3416-8F23-11D5-E4A63AFAF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1ABE482-46A5-B3CF-22F3-E0C55F6A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8B84-CF77-4304-9B80-03EE3F5D9B7C}" type="datetime1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2D58643-A153-ABE8-802B-8241BBAE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93943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E9439F-B9E6-088D-811E-25B8E0BE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38B3036-2836-099C-A0E3-16B4D4E55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BD16B0-7121-BA10-7AD2-AE348CEA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764D-4F6E-4E86-80F7-397A6D234822}" type="datetime1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E872BEB-C779-0C61-B72F-425B2599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1320" y="635635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192655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7BF6C6E-4C4B-22A9-E3DC-9FE23D6F6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D7F5B58-5C35-9025-51C3-B8B5C21E7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71705E3-CC06-F6A5-E601-D540E8DF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B005-3786-4DA3-BFA2-086539DD3D64}" type="datetime1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64711E-D909-A401-66D8-F2A404EE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Zagreb, 2025</a:t>
            </a:r>
          </a:p>
        </p:txBody>
      </p:sp>
    </p:spTree>
    <p:extLst>
      <p:ext uri="{BB962C8B-B14F-4D97-AF65-F5344CB8AC3E}">
        <p14:creationId xmlns:p14="http://schemas.microsoft.com/office/powerpoint/2010/main" val="385281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bject 2">
            <a:extLst>
              <a:ext uri="{FF2B5EF4-FFF2-40B4-BE49-F238E27FC236}">
                <a16:creationId xmlns:a16="http://schemas.microsoft.com/office/drawing/2014/main" id="{D65BDDBE-02CA-0293-3993-2C348A6C77A6}"/>
              </a:ext>
            </a:extLst>
          </p:cNvPr>
          <p:cNvSpPr/>
          <p:nvPr userDrawn="1"/>
        </p:nvSpPr>
        <p:spPr>
          <a:xfrm>
            <a:off x="1" y="156"/>
            <a:ext cx="12191939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35"/>
                </a:lnTo>
                <a:lnTo>
                  <a:pt x="20104099" y="11308535"/>
                </a:lnTo>
                <a:lnTo>
                  <a:pt x="20104099" y="0"/>
                </a:lnTo>
                <a:close/>
              </a:path>
            </a:pathLst>
          </a:custGeom>
          <a:solidFill>
            <a:srgbClr val="104598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95" name="object 3">
            <a:extLst>
              <a:ext uri="{FF2B5EF4-FFF2-40B4-BE49-F238E27FC236}">
                <a16:creationId xmlns:a16="http://schemas.microsoft.com/office/drawing/2014/main" id="{F342FA20-8CD5-58BD-3025-296B373A81F0}"/>
              </a:ext>
            </a:extLst>
          </p:cNvPr>
          <p:cNvSpPr/>
          <p:nvPr userDrawn="1"/>
        </p:nvSpPr>
        <p:spPr>
          <a:xfrm>
            <a:off x="2316939" y="147"/>
            <a:ext cx="2317084" cy="2286129"/>
          </a:xfrm>
          <a:custGeom>
            <a:avLst/>
            <a:gdLst/>
            <a:ahLst/>
            <a:cxnLst/>
            <a:rect l="l" t="t" r="r" b="b"/>
            <a:pathLst>
              <a:path w="3820795" h="3769995">
                <a:moveTo>
                  <a:pt x="1910270" y="1884743"/>
                </a:moveTo>
                <a:lnTo>
                  <a:pt x="1906790" y="0"/>
                </a:lnTo>
                <a:lnTo>
                  <a:pt x="25" y="0"/>
                </a:lnTo>
                <a:lnTo>
                  <a:pt x="1910270" y="1884743"/>
                </a:lnTo>
                <a:close/>
              </a:path>
              <a:path w="3820795" h="3769995">
                <a:moveTo>
                  <a:pt x="1910283" y="1884743"/>
                </a:moveTo>
                <a:lnTo>
                  <a:pt x="0" y="1888197"/>
                </a:lnTo>
                <a:lnTo>
                  <a:pt x="0" y="3769499"/>
                </a:lnTo>
                <a:lnTo>
                  <a:pt x="1910283" y="1884743"/>
                </a:lnTo>
                <a:close/>
              </a:path>
              <a:path w="3820795" h="3769995">
                <a:moveTo>
                  <a:pt x="3820566" y="3769499"/>
                </a:moveTo>
                <a:lnTo>
                  <a:pt x="1910283" y="1884743"/>
                </a:lnTo>
                <a:lnTo>
                  <a:pt x="1913788" y="3769499"/>
                </a:lnTo>
                <a:lnTo>
                  <a:pt x="3820566" y="3769499"/>
                </a:lnTo>
                <a:close/>
              </a:path>
              <a:path w="3820795" h="3769995">
                <a:moveTo>
                  <a:pt x="3820566" y="0"/>
                </a:moveTo>
                <a:lnTo>
                  <a:pt x="1910283" y="1884743"/>
                </a:lnTo>
                <a:lnTo>
                  <a:pt x="3820566" y="1881289"/>
                </a:lnTo>
                <a:lnTo>
                  <a:pt x="3820566" y="0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96" name="object 4">
            <a:extLst>
              <a:ext uri="{FF2B5EF4-FFF2-40B4-BE49-F238E27FC236}">
                <a16:creationId xmlns:a16="http://schemas.microsoft.com/office/drawing/2014/main" id="{5967317C-4AAC-A77E-24EA-D1AA0817F685}"/>
              </a:ext>
            </a:extLst>
          </p:cNvPr>
          <p:cNvSpPr/>
          <p:nvPr userDrawn="1"/>
        </p:nvSpPr>
        <p:spPr>
          <a:xfrm>
            <a:off x="9265651" y="147"/>
            <a:ext cx="2926296" cy="6857615"/>
          </a:xfrm>
          <a:custGeom>
            <a:avLst/>
            <a:gdLst/>
            <a:ahLst/>
            <a:cxnLst/>
            <a:rect l="l" t="t" r="r" b="b"/>
            <a:pathLst>
              <a:path w="4825365" h="11308715">
                <a:moveTo>
                  <a:pt x="1913775" y="1884743"/>
                </a:moveTo>
                <a:lnTo>
                  <a:pt x="1910283" y="0"/>
                </a:lnTo>
                <a:lnTo>
                  <a:pt x="3530" y="0"/>
                </a:lnTo>
                <a:lnTo>
                  <a:pt x="1913775" y="1884743"/>
                </a:lnTo>
                <a:close/>
              </a:path>
              <a:path w="4825365" h="11308715">
                <a:moveTo>
                  <a:pt x="1913775" y="1884743"/>
                </a:moveTo>
                <a:lnTo>
                  <a:pt x="3505" y="1888197"/>
                </a:lnTo>
                <a:lnTo>
                  <a:pt x="3505" y="3769499"/>
                </a:lnTo>
                <a:lnTo>
                  <a:pt x="1913775" y="1884743"/>
                </a:lnTo>
                <a:close/>
              </a:path>
              <a:path w="4825365" h="11308715">
                <a:moveTo>
                  <a:pt x="3820566" y="7539025"/>
                </a:moveTo>
                <a:lnTo>
                  <a:pt x="0" y="7545933"/>
                </a:lnTo>
                <a:lnTo>
                  <a:pt x="0" y="11308537"/>
                </a:lnTo>
                <a:lnTo>
                  <a:pt x="3820566" y="7539025"/>
                </a:lnTo>
                <a:close/>
              </a:path>
              <a:path w="4825365" h="11308715">
                <a:moveTo>
                  <a:pt x="3824071" y="0"/>
                </a:moveTo>
                <a:lnTo>
                  <a:pt x="1913788" y="1884743"/>
                </a:lnTo>
                <a:lnTo>
                  <a:pt x="3824071" y="1881289"/>
                </a:lnTo>
                <a:lnTo>
                  <a:pt x="3824071" y="0"/>
                </a:lnTo>
                <a:close/>
              </a:path>
              <a:path w="4825365" h="11308715">
                <a:moveTo>
                  <a:pt x="3824084" y="3769499"/>
                </a:moveTo>
                <a:lnTo>
                  <a:pt x="1913788" y="1884743"/>
                </a:lnTo>
                <a:lnTo>
                  <a:pt x="1917293" y="3769499"/>
                </a:lnTo>
                <a:lnTo>
                  <a:pt x="3505" y="3769499"/>
                </a:lnTo>
                <a:lnTo>
                  <a:pt x="0" y="3769499"/>
                </a:lnTo>
                <a:lnTo>
                  <a:pt x="3820566" y="7539025"/>
                </a:lnTo>
                <a:lnTo>
                  <a:pt x="3813556" y="3769499"/>
                </a:lnTo>
                <a:lnTo>
                  <a:pt x="3824084" y="3769499"/>
                </a:lnTo>
                <a:close/>
              </a:path>
              <a:path w="4825365" h="11308715">
                <a:moveTo>
                  <a:pt x="4825339" y="8530438"/>
                </a:moveTo>
                <a:lnTo>
                  <a:pt x="3820553" y="7539063"/>
                </a:lnTo>
                <a:lnTo>
                  <a:pt x="3827576" y="11308550"/>
                </a:lnTo>
                <a:lnTo>
                  <a:pt x="4825339" y="11308550"/>
                </a:lnTo>
                <a:lnTo>
                  <a:pt x="4825339" y="8530438"/>
                </a:lnTo>
                <a:close/>
              </a:path>
              <a:path w="4825365" h="11308715">
                <a:moveTo>
                  <a:pt x="4825339" y="6547675"/>
                </a:moveTo>
                <a:lnTo>
                  <a:pt x="3820553" y="7539050"/>
                </a:lnTo>
                <a:lnTo>
                  <a:pt x="4825339" y="7537272"/>
                </a:lnTo>
                <a:lnTo>
                  <a:pt x="4825339" y="6547675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5F6EDD98-A78C-A8D4-A8FA-DD31BC99B55D}"/>
              </a:ext>
            </a:extLst>
          </p:cNvPr>
          <p:cNvSpPr/>
          <p:nvPr userDrawn="1"/>
        </p:nvSpPr>
        <p:spPr>
          <a:xfrm>
            <a:off x="3" y="2289113"/>
            <a:ext cx="1157964" cy="1142487"/>
          </a:xfrm>
          <a:custGeom>
            <a:avLst/>
            <a:gdLst/>
            <a:ahLst/>
            <a:cxnLst/>
            <a:rect l="l" t="t" r="r" b="b"/>
            <a:pathLst>
              <a:path w="1909445" h="1884045">
                <a:moveTo>
                  <a:pt x="1908957" y="0"/>
                </a:moveTo>
                <a:lnTo>
                  <a:pt x="0" y="1883471"/>
                </a:lnTo>
                <a:lnTo>
                  <a:pt x="1908957" y="1880016"/>
                </a:lnTo>
                <a:lnTo>
                  <a:pt x="1908957" y="0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98" name="object 6">
            <a:extLst>
              <a:ext uri="{FF2B5EF4-FFF2-40B4-BE49-F238E27FC236}">
                <a16:creationId xmlns:a16="http://schemas.microsoft.com/office/drawing/2014/main" id="{24B3E38E-3D70-B1B4-0A31-21E12BDB74F2}"/>
              </a:ext>
            </a:extLst>
          </p:cNvPr>
          <p:cNvSpPr/>
          <p:nvPr userDrawn="1"/>
        </p:nvSpPr>
        <p:spPr>
          <a:xfrm>
            <a:off x="1157675" y="2289125"/>
            <a:ext cx="3473124" cy="1142487"/>
          </a:xfrm>
          <a:custGeom>
            <a:avLst/>
            <a:gdLst/>
            <a:ahLst/>
            <a:cxnLst/>
            <a:rect l="l" t="t" r="r" b="b"/>
            <a:pathLst>
              <a:path w="5727065" h="1884045">
                <a:moveTo>
                  <a:pt x="3817937" y="3454"/>
                </a:moveTo>
                <a:lnTo>
                  <a:pt x="0" y="3454"/>
                </a:lnTo>
                <a:lnTo>
                  <a:pt x="1912467" y="1883460"/>
                </a:lnTo>
                <a:lnTo>
                  <a:pt x="3817937" y="3454"/>
                </a:lnTo>
                <a:close/>
              </a:path>
              <a:path w="5727065" h="1884045">
                <a:moveTo>
                  <a:pt x="5726912" y="1883460"/>
                </a:moveTo>
                <a:lnTo>
                  <a:pt x="3817937" y="0"/>
                </a:lnTo>
                <a:lnTo>
                  <a:pt x="3817937" y="3454"/>
                </a:lnTo>
                <a:lnTo>
                  <a:pt x="3821442" y="1883460"/>
                </a:lnTo>
                <a:lnTo>
                  <a:pt x="5726912" y="1883460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99" name="object 7">
            <a:extLst>
              <a:ext uri="{FF2B5EF4-FFF2-40B4-BE49-F238E27FC236}">
                <a16:creationId xmlns:a16="http://schemas.microsoft.com/office/drawing/2014/main" id="{1FC63047-2847-673E-5266-059D3EDDB50C}"/>
              </a:ext>
            </a:extLst>
          </p:cNvPr>
          <p:cNvSpPr/>
          <p:nvPr userDrawn="1"/>
        </p:nvSpPr>
        <p:spPr>
          <a:xfrm>
            <a:off x="3473031" y="5715522"/>
            <a:ext cx="1157964" cy="1142487"/>
          </a:xfrm>
          <a:custGeom>
            <a:avLst/>
            <a:gdLst/>
            <a:ahLst/>
            <a:cxnLst/>
            <a:rect l="l" t="t" r="r" b="b"/>
            <a:pathLst>
              <a:path w="1909445" h="1884045">
                <a:moveTo>
                  <a:pt x="1908968" y="0"/>
                </a:moveTo>
                <a:lnTo>
                  <a:pt x="0" y="3455"/>
                </a:lnTo>
                <a:lnTo>
                  <a:pt x="0" y="1883460"/>
                </a:lnTo>
                <a:lnTo>
                  <a:pt x="1908968" y="0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00" name="object 8">
            <a:extLst>
              <a:ext uri="{FF2B5EF4-FFF2-40B4-BE49-F238E27FC236}">
                <a16:creationId xmlns:a16="http://schemas.microsoft.com/office/drawing/2014/main" id="{6BA529A3-E3E1-1216-1498-B4B9713C7D2C}"/>
              </a:ext>
            </a:extLst>
          </p:cNvPr>
          <p:cNvSpPr/>
          <p:nvPr userDrawn="1"/>
        </p:nvSpPr>
        <p:spPr>
          <a:xfrm>
            <a:off x="6" y="3431242"/>
            <a:ext cx="4630703" cy="3426690"/>
          </a:xfrm>
          <a:custGeom>
            <a:avLst/>
            <a:gdLst/>
            <a:ahLst/>
            <a:cxnLst/>
            <a:rect l="l" t="t" r="r" b="b"/>
            <a:pathLst>
              <a:path w="7635875" h="5650865">
                <a:moveTo>
                  <a:pt x="1905469" y="1880019"/>
                </a:moveTo>
                <a:lnTo>
                  <a:pt x="0" y="0"/>
                </a:lnTo>
                <a:lnTo>
                  <a:pt x="0" y="3766934"/>
                </a:lnTo>
                <a:lnTo>
                  <a:pt x="1905469" y="1880019"/>
                </a:lnTo>
                <a:close/>
              </a:path>
              <a:path w="7635875" h="5650865">
                <a:moveTo>
                  <a:pt x="1908949" y="5650395"/>
                </a:moveTo>
                <a:lnTo>
                  <a:pt x="1905469" y="3766934"/>
                </a:lnTo>
                <a:lnTo>
                  <a:pt x="0" y="3766934"/>
                </a:lnTo>
                <a:lnTo>
                  <a:pt x="1908949" y="5650395"/>
                </a:lnTo>
                <a:close/>
              </a:path>
              <a:path w="7635875" h="5650865">
                <a:moveTo>
                  <a:pt x="5726900" y="5646940"/>
                </a:moveTo>
                <a:lnTo>
                  <a:pt x="3814419" y="3766934"/>
                </a:lnTo>
                <a:lnTo>
                  <a:pt x="1908949" y="5646940"/>
                </a:lnTo>
                <a:lnTo>
                  <a:pt x="5726900" y="5646940"/>
                </a:lnTo>
                <a:close/>
              </a:path>
              <a:path w="7635875" h="5650865">
                <a:moveTo>
                  <a:pt x="7635862" y="0"/>
                </a:moveTo>
                <a:lnTo>
                  <a:pt x="5730405" y="1886927"/>
                </a:lnTo>
                <a:lnTo>
                  <a:pt x="7635862" y="3766934"/>
                </a:lnTo>
                <a:lnTo>
                  <a:pt x="7635862" y="0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01" name="object 9">
            <a:extLst>
              <a:ext uri="{FF2B5EF4-FFF2-40B4-BE49-F238E27FC236}">
                <a16:creationId xmlns:a16="http://schemas.microsoft.com/office/drawing/2014/main" id="{759BE60F-3F23-2FED-10B0-349D3C40A6B3}"/>
              </a:ext>
            </a:extLst>
          </p:cNvPr>
          <p:cNvSpPr/>
          <p:nvPr userDrawn="1"/>
        </p:nvSpPr>
        <p:spPr>
          <a:xfrm>
            <a:off x="11585515" y="917"/>
            <a:ext cx="606516" cy="571436"/>
          </a:xfrm>
          <a:custGeom>
            <a:avLst/>
            <a:gdLst/>
            <a:ahLst/>
            <a:cxnLst/>
            <a:rect l="l" t="t" r="r" b="b"/>
            <a:pathLst>
              <a:path w="1000125" h="942340">
                <a:moveTo>
                  <a:pt x="954811" y="0"/>
                </a:moveTo>
                <a:lnTo>
                  <a:pt x="0" y="942060"/>
                </a:lnTo>
                <a:lnTo>
                  <a:pt x="954811" y="940308"/>
                </a:lnTo>
                <a:lnTo>
                  <a:pt x="954811" y="0"/>
                </a:lnTo>
                <a:close/>
              </a:path>
              <a:path w="1000125" h="942340">
                <a:moveTo>
                  <a:pt x="999959" y="1663"/>
                </a:moveTo>
                <a:lnTo>
                  <a:pt x="954836" y="1663"/>
                </a:lnTo>
                <a:lnTo>
                  <a:pt x="999959" y="46062"/>
                </a:lnTo>
                <a:lnTo>
                  <a:pt x="999959" y="1663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02" name="object 10">
            <a:extLst>
              <a:ext uri="{FF2B5EF4-FFF2-40B4-BE49-F238E27FC236}">
                <a16:creationId xmlns:a16="http://schemas.microsoft.com/office/drawing/2014/main" id="{E2EBA84C-0396-C893-A97D-12B3490AB4FD}"/>
              </a:ext>
            </a:extLst>
          </p:cNvPr>
          <p:cNvSpPr/>
          <p:nvPr userDrawn="1"/>
        </p:nvSpPr>
        <p:spPr>
          <a:xfrm>
            <a:off x="11585515" y="572192"/>
            <a:ext cx="606516" cy="1713923"/>
          </a:xfrm>
          <a:custGeom>
            <a:avLst/>
            <a:gdLst/>
            <a:ahLst/>
            <a:cxnLst/>
            <a:rect l="l" t="t" r="r" b="b"/>
            <a:pathLst>
              <a:path w="1000125" h="2826385">
                <a:moveTo>
                  <a:pt x="953071" y="940320"/>
                </a:moveTo>
                <a:lnTo>
                  <a:pt x="12" y="0"/>
                </a:lnTo>
                <a:lnTo>
                  <a:pt x="0" y="1884108"/>
                </a:lnTo>
                <a:lnTo>
                  <a:pt x="953071" y="940320"/>
                </a:lnTo>
                <a:close/>
              </a:path>
              <a:path w="1000125" h="2826385">
                <a:moveTo>
                  <a:pt x="954811" y="2826156"/>
                </a:moveTo>
                <a:lnTo>
                  <a:pt x="953071" y="1884108"/>
                </a:lnTo>
                <a:lnTo>
                  <a:pt x="0" y="1884108"/>
                </a:lnTo>
                <a:lnTo>
                  <a:pt x="954811" y="2826156"/>
                </a:lnTo>
                <a:close/>
              </a:path>
              <a:path w="1000125" h="2826385">
                <a:moveTo>
                  <a:pt x="999959" y="2779915"/>
                </a:moveTo>
                <a:lnTo>
                  <a:pt x="954836" y="2824416"/>
                </a:lnTo>
                <a:lnTo>
                  <a:pt x="999959" y="2824416"/>
                </a:lnTo>
                <a:lnTo>
                  <a:pt x="999959" y="2779915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03" name="object 11">
            <a:extLst>
              <a:ext uri="{FF2B5EF4-FFF2-40B4-BE49-F238E27FC236}">
                <a16:creationId xmlns:a16="http://schemas.microsoft.com/office/drawing/2014/main" id="{D6578DC3-F0B6-15BF-6020-B2E4C205809E}"/>
              </a:ext>
            </a:extLst>
          </p:cNvPr>
          <p:cNvSpPr/>
          <p:nvPr userDrawn="1"/>
        </p:nvSpPr>
        <p:spPr>
          <a:xfrm>
            <a:off x="4633887" y="147"/>
            <a:ext cx="2317084" cy="2286129"/>
          </a:xfrm>
          <a:custGeom>
            <a:avLst/>
            <a:gdLst/>
            <a:ahLst/>
            <a:cxnLst/>
            <a:rect l="l" t="t" r="r" b="b"/>
            <a:pathLst>
              <a:path w="3820795" h="3769995">
                <a:moveTo>
                  <a:pt x="1905596" y="3769499"/>
                </a:moveTo>
                <a:lnTo>
                  <a:pt x="1902104" y="1889366"/>
                </a:lnTo>
                <a:lnTo>
                  <a:pt x="0" y="1889366"/>
                </a:lnTo>
                <a:lnTo>
                  <a:pt x="1905596" y="3769499"/>
                </a:lnTo>
                <a:close/>
              </a:path>
              <a:path w="3820795" h="3769995">
                <a:moveTo>
                  <a:pt x="3820553" y="3769512"/>
                </a:moveTo>
                <a:lnTo>
                  <a:pt x="3813568" y="0"/>
                </a:lnTo>
                <a:lnTo>
                  <a:pt x="12" y="0"/>
                </a:lnTo>
                <a:lnTo>
                  <a:pt x="3820553" y="3769512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id="{F7C119D1-7CEA-8E52-BC21-F015487B2D86}"/>
              </a:ext>
            </a:extLst>
          </p:cNvPr>
          <p:cNvSpPr/>
          <p:nvPr userDrawn="1"/>
        </p:nvSpPr>
        <p:spPr>
          <a:xfrm>
            <a:off x="3" y="147"/>
            <a:ext cx="2317084" cy="2286129"/>
          </a:xfrm>
          <a:custGeom>
            <a:avLst/>
            <a:gdLst/>
            <a:ahLst/>
            <a:cxnLst/>
            <a:rect l="l" t="t" r="r" b="b"/>
            <a:pathLst>
              <a:path w="3820795" h="3769995">
                <a:moveTo>
                  <a:pt x="1905584" y="3769512"/>
                </a:moveTo>
                <a:lnTo>
                  <a:pt x="1902091" y="1889379"/>
                </a:lnTo>
                <a:lnTo>
                  <a:pt x="0" y="1889379"/>
                </a:lnTo>
                <a:lnTo>
                  <a:pt x="1905584" y="3769512"/>
                </a:lnTo>
                <a:close/>
              </a:path>
              <a:path w="3820795" h="3769995">
                <a:moveTo>
                  <a:pt x="3820553" y="3769512"/>
                </a:moveTo>
                <a:lnTo>
                  <a:pt x="3813556" y="0"/>
                </a:lnTo>
                <a:lnTo>
                  <a:pt x="12" y="0"/>
                </a:lnTo>
                <a:lnTo>
                  <a:pt x="3820553" y="3769512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pPr lvl="0"/>
            <a:endParaRPr sz="1800"/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id="{2FCD5D3C-DA0F-9C01-0862-49F779E49778}"/>
              </a:ext>
            </a:extLst>
          </p:cNvPr>
          <p:cNvSpPr/>
          <p:nvPr userDrawn="1"/>
        </p:nvSpPr>
        <p:spPr>
          <a:xfrm>
            <a:off x="4636003" y="147"/>
            <a:ext cx="4636864" cy="6857615"/>
          </a:xfrm>
          <a:custGeom>
            <a:avLst/>
            <a:gdLst/>
            <a:ahLst/>
            <a:cxnLst/>
            <a:rect l="l" t="t" r="r" b="b"/>
            <a:pathLst>
              <a:path w="7646034" h="11308715">
                <a:moveTo>
                  <a:pt x="3813530" y="11308537"/>
                </a:moveTo>
                <a:lnTo>
                  <a:pt x="3806533" y="7545972"/>
                </a:lnTo>
                <a:lnTo>
                  <a:pt x="0" y="7545959"/>
                </a:lnTo>
                <a:lnTo>
                  <a:pt x="3813530" y="11308537"/>
                </a:lnTo>
                <a:close/>
              </a:path>
              <a:path w="7646034" h="11308715">
                <a:moveTo>
                  <a:pt x="4772203" y="942365"/>
                </a:moveTo>
                <a:lnTo>
                  <a:pt x="4770463" y="0"/>
                </a:lnTo>
                <a:lnTo>
                  <a:pt x="3817086" y="0"/>
                </a:lnTo>
                <a:lnTo>
                  <a:pt x="4772203" y="942365"/>
                </a:lnTo>
                <a:close/>
              </a:path>
              <a:path w="7646034" h="11308715">
                <a:moveTo>
                  <a:pt x="4772215" y="942365"/>
                </a:moveTo>
                <a:lnTo>
                  <a:pt x="3817074" y="942365"/>
                </a:lnTo>
                <a:lnTo>
                  <a:pt x="4295521" y="1412697"/>
                </a:lnTo>
                <a:lnTo>
                  <a:pt x="4772215" y="942365"/>
                </a:lnTo>
                <a:close/>
              </a:path>
              <a:path w="7646034" h="11308715">
                <a:moveTo>
                  <a:pt x="7637640" y="3769499"/>
                </a:moveTo>
                <a:lnTo>
                  <a:pt x="7632382" y="942365"/>
                </a:lnTo>
                <a:lnTo>
                  <a:pt x="4772215" y="942365"/>
                </a:lnTo>
                <a:lnTo>
                  <a:pt x="7637640" y="3769499"/>
                </a:lnTo>
                <a:close/>
              </a:path>
              <a:path w="7646034" h="11308715">
                <a:moveTo>
                  <a:pt x="7645819" y="11308537"/>
                </a:moveTo>
                <a:lnTo>
                  <a:pt x="7631798" y="3764877"/>
                </a:lnTo>
                <a:lnTo>
                  <a:pt x="0" y="3764877"/>
                </a:lnTo>
                <a:lnTo>
                  <a:pt x="7645819" y="11308537"/>
                </a:lnTo>
                <a:close/>
              </a:path>
            </a:pathLst>
          </a:custGeom>
          <a:solidFill>
            <a:srgbClr val="152973"/>
          </a:solidFill>
        </p:spPr>
        <p:txBody>
          <a:bodyPr wrap="square" lIns="0" tIns="0" rIns="0" bIns="0" rtlCol="0"/>
          <a:lstStyle/>
          <a:p>
            <a:endParaRPr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9A487-5832-8912-8534-84FEA8F68D2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547674" y="1331381"/>
            <a:ext cx="7813623" cy="1558419"/>
          </a:xfrm>
        </p:spPr>
        <p:txBody>
          <a:bodyPr lIns="0" tIns="0" rIns="0" bIns="0" anchor="t">
            <a:normAutofit/>
          </a:bodyPr>
          <a:lstStyle>
            <a:lvl1pPr algn="l">
              <a:defRPr sz="3751" b="1" i="0">
                <a:solidFill>
                  <a:schemeClr val="bg1"/>
                </a:solidFill>
                <a:latin typeface="Oxanium SemiBold" pitchFamily="2" charset="77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 </a:t>
            </a:r>
            <a:r>
              <a:rPr lang="hr-HR"/>
              <a:t>50</a:t>
            </a:r>
            <a:r>
              <a:rPr lang="en-GB"/>
              <a:t> pt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C251B-A9DB-EF98-8E67-BF7EBDDFE2E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547671" y="3044886"/>
            <a:ext cx="9144000" cy="16557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342909" indent="0" algn="ctr">
              <a:buNone/>
              <a:defRPr sz="1500"/>
            </a:lvl2pPr>
            <a:lvl3pPr marL="685818" indent="0" algn="ctr">
              <a:buNone/>
              <a:defRPr sz="1351"/>
            </a:lvl3pPr>
            <a:lvl4pPr marL="1028726" indent="0" algn="ctr">
              <a:buNone/>
              <a:defRPr sz="1200"/>
            </a:lvl4pPr>
            <a:lvl5pPr marL="1371635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3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subtitle style</a:t>
            </a:r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B3C92-BD36-019D-DE3F-AA4809D6A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8799" y="5542043"/>
            <a:ext cx="1013492" cy="101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63E4C6-81EB-380A-031B-7375152A9A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959" y="5597939"/>
            <a:ext cx="6425169" cy="9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2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777C-FFCB-19C4-02BE-87A5D7D3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4A971-AFB4-FE99-6724-7F97089F1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6426F-5308-1D49-E79B-3B352E5F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8F6D0-406E-DBAD-D6A4-56719A9B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BE2DF-4614-F457-72F3-7FEF0201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26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98EB0-72E1-D162-7049-4495AD80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2EE9D-41A5-BDC4-87B7-D8E0C404D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E22CC-F93E-56FC-5FBB-CCCEF7FD7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05414-2835-A7B0-CE42-C9093B79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9A4E-2732-373E-C6A6-988A9C91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0320B-7F8D-0E01-3056-CE2FEC09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1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1060-F9BD-ACE8-A759-5FA8DD1DA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AF9F0-2783-6AC6-A6A6-050A8AD59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5F968-2A90-BBF2-CDB2-94CF2349D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23D56-69C1-4CC3-98E9-C5565850B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D7309-5C92-D228-CA51-B7E5EF433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FB2CF-07D9-0479-DF98-78C05F43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32BC3-716D-B661-2838-CBD792E0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21EA5-69B9-78C4-86DA-BE963B1D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99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BB75-E3AC-A95D-58DE-F9337D61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3E8E4-A600-82B7-7ABD-C7BF0A6D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9CDDC-C136-793A-14F5-282AB244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A6F21-3AD4-C0D9-1334-FFE330CB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5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CEA1A-2B11-D285-E200-DA4FC156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DBD5A-7FE6-7293-BF75-33D8115E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FB738-7D5C-6FCA-5FE6-8D7530EE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7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D595-08C0-3689-F8F1-555BBB0C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340EF-EC53-B757-9003-F17698EB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224E7-B4AC-0B17-F8D7-6903AC66B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E612B-D18B-7023-5CC4-057D1667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352CE-033F-DCE6-C42D-CBFBDDFC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13239-8462-8F82-8CD2-CF903BFE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75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BFD2-68D3-BECE-AF67-EF789F43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AFA4F-A120-F9E6-0A79-5FB766C11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0AC3E-0E8D-C9FF-6259-950A384DE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64827-E594-5C14-09B0-99E15E9E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2451D-03F5-EEAA-0CBA-BD189C50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228B0-C24B-16DA-2583-9563667D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62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C34BD-DDB9-59B1-08FE-4225FD88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28717-7642-5867-97FA-7772D17EB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D4268-BF56-E9B5-DCCA-1F4A60CD1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C77D52-A45E-4C49-92E2-14AF83CD556B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FD63E-B58C-D4D2-ED5A-4FAFEA62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BC63-DFED-3616-8F9C-FAE4894AB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67AF68-0C4C-41AA-AD03-4ED2056F8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84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0EDB87B-55FF-50AF-070D-5CB7BEDF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0" y="365129"/>
            <a:ext cx="105002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2C0378F-C159-90A2-8452-EECA842DD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566" y="1825625"/>
            <a:ext cx="105002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0D52E0A-E745-6EEB-5432-745FA88C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8B43-8284-463A-A1AC-9F73768FD6D6}" type="datetime1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7A2116-A047-6ED8-E3D0-898B54A5A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132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 b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 dirty="0"/>
              <a:t>Zagreb</a:t>
            </a:r>
            <a:r>
              <a:rPr lang="hr-HR" dirty="0"/>
              <a:t>, 2025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3EEF38C-C56B-1A68-0C1C-AB55740536D5}"/>
              </a:ext>
            </a:extLst>
          </p:cNvPr>
          <p:cNvSpPr/>
          <p:nvPr userDrawn="1"/>
        </p:nvSpPr>
        <p:spPr>
          <a:xfrm>
            <a:off x="115461" y="0"/>
            <a:ext cx="346435" cy="6858000"/>
          </a:xfrm>
          <a:prstGeom prst="rect">
            <a:avLst/>
          </a:prstGeom>
          <a:solidFill>
            <a:srgbClr val="F9E19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351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BCE207AF-D09F-9F3C-98E6-1EF7A2D8460D}"/>
              </a:ext>
            </a:extLst>
          </p:cNvPr>
          <p:cNvSpPr/>
          <p:nvPr userDrawn="1"/>
        </p:nvSpPr>
        <p:spPr>
          <a:xfrm>
            <a:off x="229792" y="0"/>
            <a:ext cx="370385" cy="6858000"/>
          </a:xfrm>
          <a:prstGeom prst="rect">
            <a:avLst/>
          </a:prstGeom>
          <a:solidFill>
            <a:srgbClr val="D5E4F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35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CE355F97-2F87-EF9B-3843-5FA9A239BF6D}"/>
              </a:ext>
            </a:extLst>
          </p:cNvPr>
          <p:cNvGrpSpPr/>
          <p:nvPr userDrawn="1"/>
        </p:nvGrpSpPr>
        <p:grpSpPr>
          <a:xfrm>
            <a:off x="115466" y="5389578"/>
            <a:ext cx="1568879" cy="1574783"/>
            <a:chOff x="229786" y="5149619"/>
            <a:chExt cx="1947850" cy="2054687"/>
          </a:xfrm>
        </p:grpSpPr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BEB94BC4-4EFE-961B-3A62-C48296122164}"/>
                </a:ext>
              </a:extLst>
            </p:cNvPr>
            <p:cNvGrpSpPr/>
            <p:nvPr userDrawn="1"/>
          </p:nvGrpSpPr>
          <p:grpSpPr>
            <a:xfrm>
              <a:off x="229786" y="5149619"/>
              <a:ext cx="1947850" cy="2054687"/>
              <a:chOff x="0" y="0"/>
              <a:chExt cx="2789555" cy="2880995"/>
            </a:xfrm>
          </p:grpSpPr>
          <p:pic>
            <p:nvPicPr>
              <p:cNvPr id="10" name="Slika 9">
                <a:extLst>
                  <a:ext uri="{FF2B5EF4-FFF2-40B4-BE49-F238E27FC236}">
                    <a16:creationId xmlns:a16="http://schemas.microsoft.com/office/drawing/2014/main" id="{3A425BD3-3380-CE39-D7A8-E61F973F67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80179">
                <a:off x="0" y="0"/>
                <a:ext cx="2789555" cy="2880995"/>
              </a:xfrm>
              <a:prstGeom prst="rect">
                <a:avLst/>
              </a:prstGeom>
              <a:noFill/>
            </p:spPr>
          </p:pic>
          <p:pic>
            <p:nvPicPr>
              <p:cNvPr id="11" name="Slika 10" descr="Slika na kojoj se prikazuje tekst, noćno nebo&#10;&#10;Opis je automatski generiran">
                <a:extLst>
                  <a:ext uri="{FF2B5EF4-FFF2-40B4-BE49-F238E27FC236}">
                    <a16:creationId xmlns:a16="http://schemas.microsoft.com/office/drawing/2014/main" id="{61A371DC-2B96-C067-5C44-08C1C42F98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print">
                <a:duotone>
                  <a:prstClr val="black"/>
                  <a:srgbClr val="5B9BD5">
                    <a:lumMod val="75000"/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64279" flipH="1" flipV="1">
                <a:off x="306562" y="343561"/>
                <a:ext cx="2139315" cy="2209165"/>
              </a:xfrm>
              <a:prstGeom prst="rect">
                <a:avLst/>
              </a:prstGeom>
              <a:noFill/>
            </p:spPr>
          </p:pic>
        </p:grpSp>
        <p:pic>
          <p:nvPicPr>
            <p:cNvPr id="14" name="Slika 13" descr="Slika na kojoj se prikazuje tekst, Font, snimka zaslona, logotip&#10;&#10;Opis je automatski generiran">
              <a:extLst>
                <a:ext uri="{FF2B5EF4-FFF2-40B4-BE49-F238E27FC236}">
                  <a16:creationId xmlns:a16="http://schemas.microsoft.com/office/drawing/2014/main" id="{B759868F-2A6A-6320-7D7D-7E194899A7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613"/>
            <a:stretch/>
          </p:blipFill>
          <p:spPr bwMode="auto">
            <a:xfrm>
              <a:off x="1060814" y="6065983"/>
              <a:ext cx="951998" cy="515233"/>
            </a:xfrm>
            <a:prstGeom prst="rect">
              <a:avLst/>
            </a:prstGeom>
            <a:noFill/>
          </p:spPr>
        </p:pic>
      </p:grp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B36D7530-DADE-AD7E-D3FC-8F120B60E0DA}"/>
              </a:ext>
            </a:extLst>
          </p:cNvPr>
          <p:cNvSpPr txBox="1"/>
          <p:nvPr userDrawn="1"/>
        </p:nvSpPr>
        <p:spPr>
          <a:xfrm rot="16200000">
            <a:off x="-2447868" y="2682032"/>
            <a:ext cx="574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Source Sans Pro ExtraLight" panose="020F0502020204030204" pitchFamily="34" charset="0"/>
              </a:rPr>
              <a:t>Sustainable energy management in smart cities</a:t>
            </a:r>
            <a:endParaRPr lang="hr-HR" sz="1800" dirty="0">
              <a:solidFill>
                <a:schemeClr val="bg1">
                  <a:lumMod val="50000"/>
                </a:schemeClr>
              </a:solidFill>
              <a:latin typeface="Source Sans Pro Extra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8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sv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sv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oran.krajacic@fsb.hr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initiateproject.e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93483" y="129950"/>
            <a:ext cx="6327078" cy="1558419"/>
          </a:xfrm>
        </p:spPr>
        <p:txBody>
          <a:bodyPr>
            <a:noAutofit/>
          </a:bodyPr>
          <a:lstStyle/>
          <a:p>
            <a:r>
              <a:rPr lang="en-GB" dirty="0"/>
              <a:t>Affordable Energy for Croatia: Accelerating Renewable Energy and Energy Efficiency</a:t>
            </a:r>
            <a:br>
              <a:rPr lang="hr-HR" dirty="0"/>
            </a:br>
            <a:br>
              <a:rPr lang="hr-HR" dirty="0"/>
            </a:br>
            <a:r>
              <a:rPr lang="en-GB" sz="2800" dirty="0"/>
              <a:t>100% renewable by 2030 – A plan for the green transition of Croatia’s electricity sector </a:t>
            </a:r>
            <a:br>
              <a:rPr lang="hr-HR" dirty="0"/>
            </a:br>
            <a:br>
              <a:rPr lang="en-GB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30893" y="3724394"/>
            <a:ext cx="9144000" cy="1655762"/>
          </a:xfrm>
        </p:spPr>
        <p:txBody>
          <a:bodyPr>
            <a:normAutofit fontScale="77500" lnSpcReduction="20000"/>
          </a:bodyPr>
          <a:lstStyle/>
          <a:p>
            <a:endParaRPr lang="hr-HR" dirty="0"/>
          </a:p>
          <a:p>
            <a:r>
              <a:rPr lang="en-US" sz="2400" dirty="0"/>
              <a:t>Prof. </a:t>
            </a:r>
            <a:r>
              <a:rPr lang="hr-HR" sz="2400" dirty="0"/>
              <a:t>dr.sc. </a:t>
            </a:r>
            <a:r>
              <a:rPr lang="en-US" sz="2400" dirty="0"/>
              <a:t>Goran Krajačić</a:t>
            </a:r>
            <a:br>
              <a:rPr lang="en-US" sz="2400" dirty="0"/>
            </a:br>
            <a:endParaRPr lang="hr-HR" sz="2400" dirty="0"/>
          </a:p>
          <a:p>
            <a:r>
              <a:rPr lang="hr-HR" sz="2400" dirty="0"/>
              <a:t>NATIONAL PARLIAMENTARY WORKSHOP</a:t>
            </a:r>
          </a:p>
          <a:p>
            <a:r>
              <a:rPr lang="hr-HR" sz="2400" b="1" dirty="0"/>
              <a:t>22</a:t>
            </a:r>
            <a:r>
              <a:rPr lang="en-GB" sz="2400" b="1" dirty="0"/>
              <a:t>. </a:t>
            </a:r>
            <a:r>
              <a:rPr lang="hr-HR" sz="2400" b="1" dirty="0"/>
              <a:t>travnja</a:t>
            </a:r>
            <a:r>
              <a:rPr lang="en-GB" sz="2400" b="1" dirty="0"/>
              <a:t> 2026.</a:t>
            </a:r>
            <a:endParaRPr lang="hr-HR" sz="2400" b="1" dirty="0"/>
          </a:p>
          <a:p>
            <a:r>
              <a:rPr lang="en-GB" sz="2400" b="1" dirty="0"/>
              <a:t> Zagreb, </a:t>
            </a:r>
            <a:r>
              <a:rPr lang="hr-HR" sz="2400" b="1" dirty="0"/>
              <a:t>Hrvatska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0EE9F-8034-9383-747F-0139AF9C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128711"/>
            <a:ext cx="3330429" cy="330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D343-CB70-636D-B62F-099E07AE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May be an image of text">
            <a:extLst>
              <a:ext uri="{FF2B5EF4-FFF2-40B4-BE49-F238E27FC236}">
                <a16:creationId xmlns:a16="http://schemas.microsoft.com/office/drawing/2014/main" id="{A1F3D706-2B7A-A150-73DC-06AC5194E4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43" y="0"/>
            <a:ext cx="5484396" cy="685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05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B643F-2DE5-449F-6F08-8C99DED5D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04" y="2522071"/>
            <a:ext cx="3648803" cy="4180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8DCBD-3F37-280F-940C-8C44704F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Profesori laju, tankeri prolaze! 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F37FAC-5CFE-1946-C69A-5385B68E5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797916"/>
            <a:ext cx="5267993" cy="46949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DD10E1D-4DE4-388B-3D6B-49147EB4ED07}"/>
              </a:ext>
            </a:extLst>
          </p:cNvPr>
          <p:cNvGrpSpPr/>
          <p:nvPr/>
        </p:nvGrpSpPr>
        <p:grpSpPr>
          <a:xfrm>
            <a:off x="8377254" y="315099"/>
            <a:ext cx="3728066" cy="3606073"/>
            <a:chOff x="8377254" y="315099"/>
            <a:chExt cx="3728066" cy="3606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D5E2F5-2D65-1A2C-806E-3B9BE526E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7254" y="699608"/>
              <a:ext cx="3728066" cy="32215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AEEDD5-89CD-8844-D940-FD560327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7254" y="315099"/>
              <a:ext cx="3728066" cy="43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48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911B-5C2E-FB3E-0772-EE23F3854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Slika">
            <a:extLst>
              <a:ext uri="{FF2B5EF4-FFF2-40B4-BE49-F238E27FC236}">
                <a16:creationId xmlns:a16="http://schemas.microsoft.com/office/drawing/2014/main" id="{EE63D79A-6B43-25E1-FE6E-76A60A0F30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8" y="253767"/>
            <a:ext cx="11351074" cy="63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8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>
            <a:extLst>
              <a:ext uri="{FF2B5EF4-FFF2-40B4-BE49-F238E27FC236}">
                <a16:creationId xmlns:a16="http://schemas.microsoft.com/office/drawing/2014/main" id="{495C700B-B404-4730-E1AC-A31FB81F2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/>
        </p:blipFill>
        <p:spPr bwMode="auto">
          <a:xfrm>
            <a:off x="2838734" y="2884459"/>
            <a:ext cx="7076944" cy="393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0CFD3529-A296-F794-546E-6F3B22E8FD06}"/>
              </a:ext>
            </a:extLst>
          </p:cNvPr>
          <p:cNvGrpSpPr/>
          <p:nvPr/>
        </p:nvGrpSpPr>
        <p:grpSpPr>
          <a:xfrm>
            <a:off x="2110086" y="3561084"/>
            <a:ext cx="7778195" cy="2497313"/>
            <a:chOff x="-990088" y="2838859"/>
            <a:chExt cx="13827913" cy="4439665"/>
          </a:xfrm>
        </p:grpSpPr>
        <p:cxnSp>
          <p:nvCxnSpPr>
            <p:cNvPr id="5" name="Ravni poveznik 4">
              <a:extLst>
                <a:ext uri="{FF2B5EF4-FFF2-40B4-BE49-F238E27FC236}">
                  <a16:creationId xmlns:a16="http://schemas.microsoft.com/office/drawing/2014/main" id="{765434B4-6943-ED50-E0D2-7B31781C442B}"/>
                </a:ext>
              </a:extLst>
            </p:cNvPr>
            <p:cNvCxnSpPr>
              <a:cxnSpLocks/>
            </p:cNvCxnSpPr>
            <p:nvPr/>
          </p:nvCxnSpPr>
          <p:spPr>
            <a:xfrm>
              <a:off x="-269463" y="2838859"/>
              <a:ext cx="131072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trelica: desno 8">
              <a:extLst>
                <a:ext uri="{FF2B5EF4-FFF2-40B4-BE49-F238E27FC236}">
                  <a16:creationId xmlns:a16="http://schemas.microsoft.com/office/drawing/2014/main" id="{B925F01D-95ED-2892-DDF1-704CC461A76D}"/>
                </a:ext>
              </a:extLst>
            </p:cNvPr>
            <p:cNvSpPr/>
            <p:nvPr/>
          </p:nvSpPr>
          <p:spPr>
            <a:xfrm rot="16200000">
              <a:off x="-2450718" y="4332001"/>
              <a:ext cx="4407153" cy="148589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1" dirty="0"/>
                <a:t>450 GW wind  (42,5% 2030)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248523BB-DEEB-40F2-DD5D-1A24E5EE3D1B}"/>
              </a:ext>
            </a:extLst>
          </p:cNvPr>
          <p:cNvGrpSpPr/>
          <p:nvPr/>
        </p:nvGrpSpPr>
        <p:grpSpPr>
          <a:xfrm>
            <a:off x="2110086" y="529876"/>
            <a:ext cx="7958947" cy="3031208"/>
            <a:chOff x="-990087" y="-2539564"/>
            <a:chExt cx="14149242" cy="5388812"/>
          </a:xfrm>
        </p:grpSpPr>
        <p:cxnSp>
          <p:nvCxnSpPr>
            <p:cNvPr id="6" name="Ravni poveznik 5">
              <a:extLst>
                <a:ext uri="{FF2B5EF4-FFF2-40B4-BE49-F238E27FC236}">
                  <a16:creationId xmlns:a16="http://schemas.microsoft.com/office/drawing/2014/main" id="{6A1F97D3-46D7-A873-471F-39CEDDDA2204}"/>
                </a:ext>
              </a:extLst>
            </p:cNvPr>
            <p:cNvCxnSpPr>
              <a:cxnSpLocks/>
            </p:cNvCxnSpPr>
            <p:nvPr/>
          </p:nvCxnSpPr>
          <p:spPr>
            <a:xfrm>
              <a:off x="-269463" y="-2539564"/>
              <a:ext cx="13428618" cy="18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trelica: desno 9">
              <a:extLst>
                <a:ext uri="{FF2B5EF4-FFF2-40B4-BE49-F238E27FC236}">
                  <a16:creationId xmlns:a16="http://schemas.microsoft.com/office/drawing/2014/main" id="{FB6E9C89-81DE-22C9-DB5C-9F7CE65EF3F9}"/>
                </a:ext>
              </a:extLst>
            </p:cNvPr>
            <p:cNvSpPr/>
            <p:nvPr/>
          </p:nvSpPr>
          <p:spPr>
            <a:xfrm rot="16200000">
              <a:off x="-2940600" y="-587154"/>
              <a:ext cx="5386915" cy="148589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1" dirty="0"/>
                <a:t>600 GW Solar  (EU Solar Energy Strategy 2030</a:t>
              </a:r>
              <a:r>
                <a:rPr lang="en-GB" sz="1200" dirty="0"/>
                <a:t>)</a:t>
              </a:r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63463CC3-538A-C50B-A2A1-77C90DA5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900" y="557802"/>
            <a:ext cx="8409037" cy="1325563"/>
          </a:xfrm>
        </p:spPr>
        <p:txBody>
          <a:bodyPr/>
          <a:lstStyle/>
          <a:p>
            <a:r>
              <a:rPr lang="en-GB" noProof="0" dirty="0"/>
              <a:t>Flexibility - EU scenarios</a:t>
            </a:r>
          </a:p>
        </p:txBody>
      </p:sp>
    </p:spTree>
    <p:extLst>
      <p:ext uri="{BB962C8B-B14F-4D97-AF65-F5344CB8AC3E}">
        <p14:creationId xmlns:p14="http://schemas.microsoft.com/office/powerpoint/2010/main" val="8616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EDFB2A-007B-FE76-20F2-6C30286E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100% OIE scenariji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E77AF9-9C99-2457-A15B-7E8240968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0" y="1440000"/>
            <a:ext cx="6991048" cy="4943169"/>
          </a:xfrm>
        </p:spPr>
        <p:txBody>
          <a:bodyPr>
            <a:normAutofit fontScale="92500"/>
          </a:bodyPr>
          <a:lstStyle/>
          <a:p>
            <a:r>
              <a:rPr lang="hr-HR" b="1" i="1" dirty="0"/>
              <a:t>RED III direktiva </a:t>
            </a:r>
            <a:r>
              <a:rPr lang="hr-HR" dirty="0"/>
              <a:t>- revidirana Direktiva o obnovljivim izvorima energije koja je dio zakonodavnog okvira Europske unije s ciljem poticanja korištenja obnovljivih izvora energije</a:t>
            </a:r>
          </a:p>
          <a:p>
            <a:r>
              <a:rPr lang="hr-HR" b="1" i="1" dirty="0" err="1"/>
              <a:t>RePowerEU</a:t>
            </a:r>
            <a:r>
              <a:rPr lang="hr-HR" dirty="0"/>
              <a:t> - smanjiti ovisnost Europske unije o ruskim fosilnim gorivima, po </a:t>
            </a:r>
            <a:r>
              <a:rPr lang="hr-HR" dirty="0" err="1"/>
              <a:t>većati</a:t>
            </a:r>
            <a:r>
              <a:rPr lang="hr-HR" dirty="0"/>
              <a:t> energetsku sigurnost i ubrzati tranziciju prema čistim, obnovljivim izvorima energije</a:t>
            </a:r>
          </a:p>
          <a:p>
            <a:endParaRPr lang="hr-HR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hr-HR" dirty="0"/>
              <a:t>povećanje udjela obnovljivih izvora energije na 42,5% u bruto neposrednoj potrošnji energije na razini cijele Europske unije do 2030. godine</a:t>
            </a:r>
          </a:p>
          <a:p>
            <a:pPr marL="268288" lvl="1" indent="0">
              <a:buNone/>
            </a:pPr>
            <a:endParaRPr lang="hr-HR" dirty="0"/>
          </a:p>
          <a:p>
            <a:pPr indent="-266700"/>
            <a:endParaRPr lang="hr-HR" dirty="0"/>
          </a:p>
        </p:txBody>
      </p:sp>
      <p:pic>
        <p:nvPicPr>
          <p:cNvPr id="7" name="Slika 6" descr="Slika na kojoj se prikazuje vanjski, nebo, vjetroturbina, farma vjetrenjača&#10;&#10;Sadržaj generiran umjetnom inteligencijom može biti netočan.">
            <a:extLst>
              <a:ext uri="{FF2B5EF4-FFF2-40B4-BE49-F238E27FC236}">
                <a16:creationId xmlns:a16="http://schemas.microsoft.com/office/drawing/2014/main" id="{C75992A0-6A55-04B3-F0C7-97083581D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93" y="1975861"/>
            <a:ext cx="2680952" cy="427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54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EE8365-8BE1-E8E2-D8FF-A49A87B3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Energetsko planiranje - METODE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CF295A-A01D-C248-733E-0B832D925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999" y="1440000"/>
            <a:ext cx="7945543" cy="4794924"/>
          </a:xfrm>
        </p:spPr>
        <p:txBody>
          <a:bodyPr/>
          <a:lstStyle/>
          <a:p>
            <a:r>
              <a:rPr lang="hr-HR" b="1" dirty="0"/>
              <a:t>EnergyPLAN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Potražnja i proizvodnja egzogeno definirana satnim vremenskim distribucijama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Simulacije se vrše na satnoj razini jedne prijestupne godine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Sektorska analiza: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Elektroenergetski sektor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Grijanje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Hlađenje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Industrija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Transport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9E93B7D-7FB7-04F9-4755-E9416016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442" y="3429000"/>
            <a:ext cx="5100385" cy="33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4C48E528-25E5-A85F-7F76-590A7168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100% OIE scenariji</a:t>
            </a:r>
            <a:endParaRPr lang="hr-HR" dirty="0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D84FB7C8-0FCA-577D-8391-247341F78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0000" y="1440000"/>
            <a:ext cx="3960000" cy="3778042"/>
          </a:xfrm>
        </p:spPr>
        <p:txBody>
          <a:bodyPr>
            <a:normAutofit lnSpcReduction="10000"/>
          </a:bodyPr>
          <a:lstStyle/>
          <a:p>
            <a:r>
              <a:rPr lang="hr-HR" b="1" dirty="0"/>
              <a:t>Otvoreni sustav 100% OIE </a:t>
            </a:r>
          </a:p>
          <a:p>
            <a:pPr lvl="1"/>
            <a:r>
              <a:rPr lang="hr-HR" dirty="0"/>
              <a:t>14,5% udio električnih vozila </a:t>
            </a:r>
          </a:p>
          <a:p>
            <a:pPr lvl="1"/>
            <a:r>
              <a:rPr lang="hr-HR" dirty="0"/>
              <a:t>1,6 GWh baterijski spremnici </a:t>
            </a:r>
          </a:p>
          <a:p>
            <a:pPr lvl="1"/>
            <a:r>
              <a:rPr lang="hr-HR" dirty="0"/>
              <a:t>2,35 TWh toplinske potražnje iz dizalica topline u individualnim toplinskim sustavima</a:t>
            </a:r>
          </a:p>
          <a:p>
            <a:pPr lvl="1"/>
            <a:endParaRPr lang="hr-HR" dirty="0"/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0FFD0D67-EEB5-75E6-9C86-1866CDFCC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7585" y="1440000"/>
            <a:ext cx="3960000" cy="4201428"/>
          </a:xfrm>
        </p:spPr>
        <p:txBody>
          <a:bodyPr>
            <a:normAutofit lnSpcReduction="10000"/>
          </a:bodyPr>
          <a:lstStyle/>
          <a:p>
            <a:r>
              <a:rPr lang="hr-HR" b="1" dirty="0"/>
              <a:t>Zatvoreni sustav 100% OIE</a:t>
            </a:r>
          </a:p>
          <a:p>
            <a:pPr lvl="1"/>
            <a:r>
              <a:rPr lang="hr-HR" dirty="0"/>
              <a:t>26,9% udio električnih vozila </a:t>
            </a:r>
          </a:p>
          <a:p>
            <a:pPr lvl="1"/>
            <a:r>
              <a:rPr lang="hr-HR" dirty="0"/>
              <a:t>6 GWh baterijski spremnici </a:t>
            </a:r>
          </a:p>
          <a:p>
            <a:pPr lvl="1"/>
            <a:r>
              <a:rPr lang="hr-HR" dirty="0"/>
              <a:t>0,5 TWh za odziv potrošnje</a:t>
            </a:r>
          </a:p>
          <a:p>
            <a:pPr lvl="1"/>
            <a:r>
              <a:rPr lang="hr-HR" dirty="0"/>
              <a:t>7 TWh toplinske potražnje iz dizalica topline u individualnim toplinskim sustavima</a:t>
            </a:r>
          </a:p>
          <a:p>
            <a:endParaRPr lang="hr-HR" dirty="0"/>
          </a:p>
        </p:txBody>
      </p:sp>
      <p:pic>
        <p:nvPicPr>
          <p:cNvPr id="3" name="Grafika 2" descr="Connected outline">
            <a:extLst>
              <a:ext uri="{FF2B5EF4-FFF2-40B4-BE49-F238E27FC236}">
                <a16:creationId xmlns:a16="http://schemas.microsoft.com/office/drawing/2014/main" id="{C36AE27E-42F0-B136-AF26-09E203071E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88204" y="2338767"/>
            <a:ext cx="1343592" cy="1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56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E5BFD3-4844-9BAD-9812-91513FBF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0" y="528034"/>
            <a:ext cx="8280000" cy="3520216"/>
          </a:xfrm>
        </p:spPr>
        <p:txBody>
          <a:bodyPr/>
          <a:lstStyle/>
          <a:p>
            <a:r>
              <a:rPr lang="hr-HR" b="1" i="1" dirty="0"/>
              <a:t>Europski ciljevi do 2030. godine: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600 GW instaliranih kapaciteta solarnih elektrana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500 GW instaliranih vjetroelektrana u Europskoj uniji</a:t>
            </a:r>
          </a:p>
          <a:p>
            <a:endParaRPr lang="hr-HR" dirty="0"/>
          </a:p>
          <a:p>
            <a:r>
              <a:rPr lang="hr-HR" b="1" i="1" dirty="0"/>
              <a:t>Hrvatski ciljevi do 2030. godine: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5 GW instaliranih kapaciteta solarnih elektrana</a:t>
            </a:r>
          </a:p>
          <a:p>
            <a:pPr marL="877888" lvl="1" indent="-342900">
              <a:buFont typeface="Arial" panose="020B0604020202020204" pitchFamily="34" charset="0"/>
              <a:buChar char="•"/>
            </a:pPr>
            <a:r>
              <a:rPr lang="hr-HR" dirty="0"/>
              <a:t>4,22 GW instaliranih vjetroelektrana u Europskoj uniji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A05B979-A484-BF5C-C264-F770C3F17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0" y="3796828"/>
            <a:ext cx="9371527" cy="27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9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925829-F5E3-172B-1DF1-493D528C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REZULTATI ANALIZE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E2620F-EC10-9FAD-6DF6-8D3ECFC7D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0" y="1440000"/>
            <a:ext cx="8280000" cy="462968"/>
          </a:xfrm>
        </p:spPr>
        <p:txBody>
          <a:bodyPr>
            <a:normAutofit lnSpcReduction="10000"/>
          </a:bodyPr>
          <a:lstStyle/>
          <a:p>
            <a:r>
              <a:rPr lang="hr-HR" b="1" i="1" dirty="0"/>
              <a:t>Referentni scenarij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A02DD4-95D2-DF81-15CF-DEA05427F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969" y="1902968"/>
            <a:ext cx="7481977" cy="195398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2A6F824-226A-3840-2BE9-F5BE3AA84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08" y="3856955"/>
            <a:ext cx="6673202" cy="29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5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3B1E0A-569D-86FC-55EC-77709A33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432000"/>
            <a:ext cx="8280000" cy="423278"/>
          </a:xfrm>
        </p:spPr>
        <p:txBody>
          <a:bodyPr/>
          <a:lstStyle/>
          <a:p>
            <a:r>
              <a:rPr lang="hr-HR" sz="2400" b="1" i="1" dirty="0"/>
              <a:t>100% RES scenariji</a:t>
            </a:r>
            <a:endParaRPr lang="hr-HR" sz="24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E60BFCD5-C869-2229-7D56-B43FE07ADC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29268" y="1110491"/>
          <a:ext cx="8280000" cy="1879998"/>
        </p:xfrm>
        <a:graphic>
          <a:graphicData uri="http://schemas.openxmlformats.org/drawingml/2006/table">
            <a:tbl>
              <a:tblPr/>
              <a:tblGrid>
                <a:gridCol w="3829956">
                  <a:extLst>
                    <a:ext uri="{9D8B030D-6E8A-4147-A177-3AD203B41FA5}">
                      <a16:colId xmlns:a16="http://schemas.microsoft.com/office/drawing/2014/main" val="2334013456"/>
                    </a:ext>
                  </a:extLst>
                </a:gridCol>
                <a:gridCol w="2206785">
                  <a:extLst>
                    <a:ext uri="{9D8B030D-6E8A-4147-A177-3AD203B41FA5}">
                      <a16:colId xmlns:a16="http://schemas.microsoft.com/office/drawing/2014/main" val="576107665"/>
                    </a:ext>
                  </a:extLst>
                </a:gridCol>
                <a:gridCol w="2243259">
                  <a:extLst>
                    <a:ext uri="{9D8B030D-6E8A-4147-A177-3AD203B41FA5}">
                      <a16:colId xmlns:a16="http://schemas.microsoft.com/office/drawing/2014/main" val="3865172888"/>
                    </a:ext>
                  </a:extLst>
                </a:gridCol>
              </a:tblGrid>
              <a:tr h="304470">
                <a:tc>
                  <a:txBody>
                    <a:bodyPr/>
                    <a:lstStyle/>
                    <a:p>
                      <a:pPr algn="ctr" fontAlgn="b"/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 OIE otvoreni sustav 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 OIE zatvoreni sustav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807939"/>
                  </a:ext>
                </a:extLst>
              </a:tr>
              <a:tr h="30447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Ukupna potrošnja energije [TWh]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87,45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79,29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886324"/>
                  </a:ext>
                </a:extLst>
              </a:tr>
              <a:tr h="30447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Udio OlE-a u ukupnoj potrošnji energije [%]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48,6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52,5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13909"/>
                  </a:ext>
                </a:extLst>
              </a:tr>
              <a:tr h="357648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Emisije CO</a:t>
                      </a:r>
                      <a:r>
                        <a:rPr lang="hr-HR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[Mt]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10,9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9,2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720004"/>
                  </a:ext>
                </a:extLst>
              </a:tr>
              <a:tr h="30447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Električna energija proizvedena iz OlE-a [TWh]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24,86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24,06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712686"/>
                  </a:ext>
                </a:extLst>
              </a:tr>
              <a:tr h="304470"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Udio električne energije iz OlE-a [%]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109,5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100,6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589066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F685123A-FD51-84E4-EB11-B6FE896A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75" y="3170940"/>
            <a:ext cx="6322100" cy="349331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B688815-5C79-A888-CA1C-D96D93C05941}"/>
              </a:ext>
            </a:extLst>
          </p:cNvPr>
          <p:cNvSpPr txBox="1"/>
          <p:nvPr/>
        </p:nvSpPr>
        <p:spPr>
          <a:xfrm>
            <a:off x="5750943" y="6510362"/>
            <a:ext cx="7729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Raspoloživa električna energija u scenariju otvorenog sustava u 2030. godini </a:t>
            </a:r>
          </a:p>
        </p:txBody>
      </p:sp>
    </p:spTree>
    <p:extLst>
      <p:ext uri="{BB962C8B-B14F-4D97-AF65-F5344CB8AC3E}">
        <p14:creationId xmlns:p14="http://schemas.microsoft.com/office/powerpoint/2010/main" val="284850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90AC39-D7F9-8465-4A6B-2946E4D6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697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107614-F7A8-455A-1AC0-9EF3732E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432000"/>
            <a:ext cx="8280000" cy="423278"/>
          </a:xfrm>
        </p:spPr>
        <p:txBody>
          <a:bodyPr/>
          <a:lstStyle/>
          <a:p>
            <a:r>
              <a:rPr lang="hr-HR" sz="2400" dirty="0">
                <a:solidFill>
                  <a:srgbClr val="64CB00"/>
                </a:solidFill>
              </a:rPr>
              <a:t>Usporedba rezultata scenarijske analize sa sadašnjim stanjem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90872328-D0EF-4E46-FAFF-4506AAB0C3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11880" y="1987888"/>
          <a:ext cx="9440342" cy="3685769"/>
        </p:xfrm>
        <a:graphic>
          <a:graphicData uri="http://schemas.openxmlformats.org/drawingml/2006/table">
            <a:tbl>
              <a:tblPr/>
              <a:tblGrid>
                <a:gridCol w="3647788">
                  <a:extLst>
                    <a:ext uri="{9D8B030D-6E8A-4147-A177-3AD203B41FA5}">
                      <a16:colId xmlns:a16="http://schemas.microsoft.com/office/drawing/2014/main" val="2247343005"/>
                    </a:ext>
                  </a:extLst>
                </a:gridCol>
                <a:gridCol w="810620">
                  <a:extLst>
                    <a:ext uri="{9D8B030D-6E8A-4147-A177-3AD203B41FA5}">
                      <a16:colId xmlns:a16="http://schemas.microsoft.com/office/drawing/2014/main" val="78028549"/>
                    </a:ext>
                  </a:extLst>
                </a:gridCol>
                <a:gridCol w="810620">
                  <a:extLst>
                    <a:ext uri="{9D8B030D-6E8A-4147-A177-3AD203B41FA5}">
                      <a16:colId xmlns:a16="http://schemas.microsoft.com/office/drawing/2014/main" val="4113431043"/>
                    </a:ext>
                  </a:extLst>
                </a:gridCol>
                <a:gridCol w="810620">
                  <a:extLst>
                    <a:ext uri="{9D8B030D-6E8A-4147-A177-3AD203B41FA5}">
                      <a16:colId xmlns:a16="http://schemas.microsoft.com/office/drawing/2014/main" val="3035218071"/>
                    </a:ext>
                  </a:extLst>
                </a:gridCol>
                <a:gridCol w="810620">
                  <a:extLst>
                    <a:ext uri="{9D8B030D-6E8A-4147-A177-3AD203B41FA5}">
                      <a16:colId xmlns:a16="http://schemas.microsoft.com/office/drawing/2014/main" val="4102440578"/>
                    </a:ext>
                  </a:extLst>
                </a:gridCol>
                <a:gridCol w="1232817">
                  <a:extLst>
                    <a:ext uri="{9D8B030D-6E8A-4147-A177-3AD203B41FA5}">
                      <a16:colId xmlns:a16="http://schemas.microsoft.com/office/drawing/2014/main" val="652960659"/>
                    </a:ext>
                  </a:extLst>
                </a:gridCol>
                <a:gridCol w="1317257">
                  <a:extLst>
                    <a:ext uri="{9D8B030D-6E8A-4147-A177-3AD203B41FA5}">
                      <a16:colId xmlns:a16="http://schemas.microsoft.com/office/drawing/2014/main" val="357303217"/>
                    </a:ext>
                  </a:extLst>
                </a:gridCol>
              </a:tblGrid>
              <a:tr h="401238">
                <a:tc>
                  <a:txBody>
                    <a:bodyPr/>
                    <a:lstStyle/>
                    <a:p>
                      <a:pPr algn="l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443" marR="5443" marT="5443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Statistički podaci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Rezultati scenarijske analize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040825"/>
                  </a:ext>
                </a:extLst>
              </a:tr>
              <a:tr h="808398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2019. godina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2023. godina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Draft NECP-a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NECP scenarij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 OIE - otvoreni sustav 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 OIE - zatvoreni sustav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769471"/>
                  </a:ext>
                </a:extLst>
              </a:tr>
              <a:tr h="401238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Neposredna potrošnja energije [TWh]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80,26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80,53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76,2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78,81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72,08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66,31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983695"/>
                  </a:ext>
                </a:extLst>
              </a:tr>
              <a:tr h="401238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Udio OIE u neposrednoj potrošnji energije [%]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24,2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28,1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42,5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62,9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947113"/>
                  </a:ext>
                </a:extLst>
              </a:tr>
              <a:tr h="471317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Emisije CO</a:t>
                      </a:r>
                      <a:r>
                        <a:rPr lang="hr-HR" sz="14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[Mt]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15,48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16,73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13,3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14,20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10,92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9,24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42131"/>
                  </a:ext>
                </a:extLst>
              </a:tr>
              <a:tr h="401238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Električna energija proizvedena iz OIE [TWh]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8,45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12,31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16,3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17,41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24,86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24,06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46890"/>
                  </a:ext>
                </a:extLst>
              </a:tr>
              <a:tr h="801102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Udio električne energije iz OIE u proizvodnji električne energije [%]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66,2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63,7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73,6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78,1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109,5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101</a:t>
                      </a:r>
                    </a:p>
                  </a:txBody>
                  <a:tcPr marL="5443" marR="5443" marT="5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88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144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FB4C34-7EC6-537E-E779-21A05A94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432000"/>
            <a:ext cx="8280000" cy="423278"/>
          </a:xfrm>
        </p:spPr>
        <p:txBody>
          <a:bodyPr/>
          <a:lstStyle/>
          <a:p>
            <a:r>
              <a:rPr lang="hr-HR" sz="2400" dirty="0">
                <a:solidFill>
                  <a:srgbClr val="64CB00"/>
                </a:solidFill>
              </a:rPr>
              <a:t>Usporedba rezultata scenarijske analize sa sadašnjim stanjem</a:t>
            </a:r>
            <a:endParaRPr lang="hr-HR" sz="2400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1401CFCB-1163-C521-836B-6FF918C3374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2619" y="1216657"/>
          <a:ext cx="7542332" cy="2970031"/>
        </p:xfrm>
        <a:graphic>
          <a:graphicData uri="http://schemas.openxmlformats.org/drawingml/2006/table">
            <a:tbl>
              <a:tblPr/>
              <a:tblGrid>
                <a:gridCol w="3993000">
                  <a:extLst>
                    <a:ext uri="{9D8B030D-6E8A-4147-A177-3AD203B41FA5}">
                      <a16:colId xmlns:a16="http://schemas.microsoft.com/office/drawing/2014/main" val="2257162634"/>
                    </a:ext>
                  </a:extLst>
                </a:gridCol>
                <a:gridCol w="887333">
                  <a:extLst>
                    <a:ext uri="{9D8B030D-6E8A-4147-A177-3AD203B41FA5}">
                      <a16:colId xmlns:a16="http://schemas.microsoft.com/office/drawing/2014/main" val="2337568244"/>
                    </a:ext>
                  </a:extLst>
                </a:gridCol>
                <a:gridCol w="887333">
                  <a:extLst>
                    <a:ext uri="{9D8B030D-6E8A-4147-A177-3AD203B41FA5}">
                      <a16:colId xmlns:a16="http://schemas.microsoft.com/office/drawing/2014/main" val="787047788"/>
                    </a:ext>
                  </a:extLst>
                </a:gridCol>
                <a:gridCol w="887333">
                  <a:extLst>
                    <a:ext uri="{9D8B030D-6E8A-4147-A177-3AD203B41FA5}">
                      <a16:colId xmlns:a16="http://schemas.microsoft.com/office/drawing/2014/main" val="3502542457"/>
                    </a:ext>
                  </a:extLst>
                </a:gridCol>
                <a:gridCol w="887333">
                  <a:extLst>
                    <a:ext uri="{9D8B030D-6E8A-4147-A177-3AD203B41FA5}">
                      <a16:colId xmlns:a16="http://schemas.microsoft.com/office/drawing/2014/main" val="1888782482"/>
                    </a:ext>
                  </a:extLst>
                </a:gridCol>
              </a:tblGrid>
              <a:tr h="616421">
                <a:tc>
                  <a:txBody>
                    <a:bodyPr/>
                    <a:lstStyle/>
                    <a:p>
                      <a:pPr algn="l" fontAlgn="b"/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2019. godina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2023. godina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2030.  NECP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2030. 100% OIE  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6526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Hidroelektrane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2200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2189,9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2393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2393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585850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Termoelektrane na fosilna goriva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1644,1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1496,8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1289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86655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Termoelektrane na OIE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127,4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154,9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204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878498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Geotermalne elektrane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464410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Vjetroelektrane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646,3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1160,2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2562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4220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670788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Solarne elektrane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84,8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474,9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5000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777552"/>
                  </a:ext>
                </a:extLst>
              </a:tr>
              <a:tr h="33623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UKUPNO [MW]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4712,6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5486,7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7476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12561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201347"/>
                  </a:ext>
                </a:extLst>
              </a:tr>
            </a:tbl>
          </a:graphicData>
        </a:graphic>
      </p:graphicFrame>
      <p:pic>
        <p:nvPicPr>
          <p:cNvPr id="6" name="Slika 5" descr="Slika na kojoj se prikazuje vanjski, drvo, urbani dizajn, biljka&#10;&#10;Sadržaj generiran umjetnom inteligencijom može biti netočan.">
            <a:extLst>
              <a:ext uri="{FF2B5EF4-FFF2-40B4-BE49-F238E27FC236}">
                <a16:creationId xmlns:a16="http://schemas.microsoft.com/office/drawing/2014/main" id="{2B442310-C1CA-9DA4-92ED-0B9FFDF0A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22" y="4548068"/>
            <a:ext cx="2760967" cy="2070725"/>
          </a:xfrm>
          <a:prstGeom prst="rect">
            <a:avLst/>
          </a:prstGeom>
        </p:spPr>
      </p:pic>
      <p:pic>
        <p:nvPicPr>
          <p:cNvPr id="8" name="Slika 7" descr="Slika na kojoj se prikazuje generator, vjetrenjača, vanjski, uređaj&#10;&#10;Sadržaj generiran umjetnom inteligencijom može biti netočan.">
            <a:extLst>
              <a:ext uri="{FF2B5EF4-FFF2-40B4-BE49-F238E27FC236}">
                <a16:creationId xmlns:a16="http://schemas.microsoft.com/office/drawing/2014/main" id="{AE480D3E-7C04-CA9B-8B50-97E8B2F95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3837" r="22754"/>
          <a:stretch/>
        </p:blipFill>
        <p:spPr>
          <a:xfrm>
            <a:off x="5698669" y="4548067"/>
            <a:ext cx="2760967" cy="2070725"/>
          </a:xfrm>
          <a:prstGeom prst="rect">
            <a:avLst/>
          </a:prstGeom>
        </p:spPr>
      </p:pic>
      <p:pic>
        <p:nvPicPr>
          <p:cNvPr id="10" name="Slika 9" descr="Slika na kojoj se prikazuje tlo, grupa, stadion, odijevanje&#10;&#10;Sadržaj generiran umjetnom inteligencijom može biti netočan.">
            <a:extLst>
              <a:ext uri="{FF2B5EF4-FFF2-40B4-BE49-F238E27FC236}">
                <a16:creationId xmlns:a16="http://schemas.microsoft.com/office/drawing/2014/main" id="{E8AB9A0A-0947-24D8-2A1A-2A70E8E3A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r="13613" b="4066"/>
          <a:stretch/>
        </p:blipFill>
        <p:spPr>
          <a:xfrm>
            <a:off x="9034216" y="4548066"/>
            <a:ext cx="2760967" cy="207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4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372234-FD5E-82AA-07EA-D2779069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ZAKLJUČAK I PREPORUKE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E46708-32F8-5C21-ABA0-68D2BFA3E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0" y="1457253"/>
            <a:ext cx="5404800" cy="5522302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hr-HR" b="1" dirty="0"/>
              <a:t>Politička volja – „100% OIE kao politički izbor”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Vlada postavlja jasne i ambiciozne ciljeve u području energetske tranzicije te razvija sveobuhvatan strateški plan koji će definirati ulogu novih instituta za energetsku tranziciju.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Zakonodavni okvir treba osigurati prioritet za obnovljive izvore energije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Javno financiranje treba usmjeriti prema energetskoj tranziciji</a:t>
            </a:r>
            <a:r>
              <a:rPr lang="hr-HR" dirty="0"/>
              <a:t>, uključujući subvencije za obnovljive izvore, a ne fosilna goriva.</a:t>
            </a:r>
          </a:p>
          <a:p>
            <a:endParaRPr lang="hr-HR" dirty="0"/>
          </a:p>
        </p:txBody>
      </p:sp>
      <p:pic>
        <p:nvPicPr>
          <p:cNvPr id="5" name="Grafika 4" descr="Gavel outline">
            <a:extLst>
              <a:ext uri="{FF2B5EF4-FFF2-40B4-BE49-F238E27FC236}">
                <a16:creationId xmlns:a16="http://schemas.microsoft.com/office/drawing/2014/main" id="{DA34F7B3-A6C0-C822-A94C-DD6CD49D70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81004" y="181073"/>
            <a:ext cx="785004" cy="785004"/>
          </a:xfrm>
          <a:prstGeom prst="rect">
            <a:avLst/>
          </a:prstGeom>
        </p:spPr>
      </p:pic>
      <p:pic>
        <p:nvPicPr>
          <p:cNvPr id="7" name="Slika 6" descr="Slika na kojoj se prikazuje vanjski, nebo, drvo, oblak&#10;&#10;Sadržaj generiran umjetnom inteligencijom može biti netočan.">
            <a:extLst>
              <a:ext uri="{FF2B5EF4-FFF2-40B4-BE49-F238E27FC236}">
                <a16:creationId xmlns:a16="http://schemas.microsoft.com/office/drawing/2014/main" id="{301CA656-B2F2-330E-57E3-9CD9AA76B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5" r="23255"/>
          <a:stretch/>
        </p:blipFill>
        <p:spPr>
          <a:xfrm>
            <a:off x="8069660" y="1786246"/>
            <a:ext cx="3591413" cy="45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4E119-F0BB-F62D-D8E4-6F8780234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ECE227-BA79-A701-E884-C9A705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ZAKLJUČAK I PREPORUKE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4321A7-B01E-1298-2ADE-4C287D503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241" y="1457253"/>
            <a:ext cx="6332515" cy="558642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b="1" dirty="0"/>
              <a:t>2. Razvoj mreže i pametnih energetskih sustava - Istraživanja i inovacije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Potrebno je modernizirati i proširiti elektroenergetsku mrežu</a:t>
            </a:r>
            <a:r>
              <a:rPr lang="hr-HR" dirty="0"/>
              <a:t>, uključujući digitalizaciju i fleksibilno upravljanje.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Pametne mreže omogućuju integraciju decentralizirane proizvodnje energije</a:t>
            </a:r>
            <a:r>
              <a:rPr lang="hr-HR" dirty="0"/>
              <a:t>, skladištenja i aktivnog sudjelovanja potrošača.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Jačati povezivanje fondova; </a:t>
            </a:r>
            <a:r>
              <a:rPr lang="hr-HR" dirty="0"/>
              <a:t>uspostaviti mehanizme koji će omogućiti bolje koordiniranje različitih fondova i programa EU-a koji su u skladu s ciljem 100% OIE.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Regulatori trebaju osigurati da mrežna infrastruktura podržava tranziciju</a:t>
            </a:r>
            <a:endParaRPr lang="hr-HR" dirty="0"/>
          </a:p>
          <a:p>
            <a:endParaRPr lang="hr-HR" dirty="0"/>
          </a:p>
        </p:txBody>
      </p:sp>
      <p:pic>
        <p:nvPicPr>
          <p:cNvPr id="5" name="Grafika 4" descr="Electric Tower with solid fill">
            <a:extLst>
              <a:ext uri="{FF2B5EF4-FFF2-40B4-BE49-F238E27FC236}">
                <a16:creationId xmlns:a16="http://schemas.microsoft.com/office/drawing/2014/main" id="{6FBE353C-F0EE-BDB8-24CA-7D348CF1F5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40747" y="222768"/>
            <a:ext cx="743309" cy="743309"/>
          </a:xfrm>
          <a:prstGeom prst="rect">
            <a:avLst/>
          </a:prstGeom>
        </p:spPr>
      </p:pic>
      <p:pic>
        <p:nvPicPr>
          <p:cNvPr id="6" name="Slika 5" descr="Slika na kojoj se prikazuje vanjski, nebo, vjetroturbina, farma vjetrenjača&#10;&#10;Sadržaj generiran umjetnom inteligencijom može biti netočan.">
            <a:extLst>
              <a:ext uri="{FF2B5EF4-FFF2-40B4-BE49-F238E27FC236}">
                <a16:creationId xmlns:a16="http://schemas.microsoft.com/office/drawing/2014/main" id="{389BE6BE-259E-61C1-B396-0868A411C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57" y="1550136"/>
            <a:ext cx="3061067" cy="48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90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F232D-B519-FA05-F075-177AC3570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369B1D-5762-FC84-0C37-6FC48538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ZAKLJUČAK I PREPORUKE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D3563D-1404-C570-04D6-BB8EEC7A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0" y="1457253"/>
            <a:ext cx="5537072" cy="553102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b="1" dirty="0"/>
              <a:t>3. Energija u rukama građana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Energetske zajednice treba pravno prepoznati i institucionalno podržati – </a:t>
            </a:r>
            <a:r>
              <a:rPr lang="hr-HR" dirty="0"/>
              <a:t>uključujući pristup tržištu, mreži i poticajima.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Treba olakšati dijeljenje energije između građana</a:t>
            </a:r>
            <a:r>
              <a:rPr lang="hr-HR" dirty="0"/>
              <a:t>, uključujući virtualnu razmjenu energije i lokalne mreže.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Uspostaviti savez gradova i općina za građansku energiju i zelenu tranziciju.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Informiranje i edukacija građana ključni su za uključivanje zajednica</a:t>
            </a:r>
            <a:r>
              <a:rPr lang="hr-HR" dirty="0"/>
              <a:t>, osobito u ruralnim i manje razvijenim područjima.</a:t>
            </a:r>
          </a:p>
          <a:p>
            <a:endParaRPr lang="hr-HR" dirty="0"/>
          </a:p>
        </p:txBody>
      </p:sp>
      <p:pic>
        <p:nvPicPr>
          <p:cNvPr id="7" name="Grafika 6" descr="Group outline">
            <a:extLst>
              <a:ext uri="{FF2B5EF4-FFF2-40B4-BE49-F238E27FC236}">
                <a16:creationId xmlns:a16="http://schemas.microsoft.com/office/drawing/2014/main" id="{E05B720C-18E8-B13F-DDEB-A19BD28A2D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92982" y="232428"/>
            <a:ext cx="807532" cy="807532"/>
          </a:xfrm>
          <a:prstGeom prst="rect">
            <a:avLst/>
          </a:prstGeom>
        </p:spPr>
      </p:pic>
      <p:pic>
        <p:nvPicPr>
          <p:cNvPr id="11" name="Slika 10" descr="Slika na kojoj se prikazuje vanjski, nebo, oblak, vjetrenjača&#10;&#10;Sadržaj generiran umjetnom inteligencijom može biti netočan.">
            <a:extLst>
              <a:ext uri="{FF2B5EF4-FFF2-40B4-BE49-F238E27FC236}">
                <a16:creationId xmlns:a16="http://schemas.microsoft.com/office/drawing/2014/main" id="{0F1D27FA-9BD5-B20F-2F53-53A614199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6408"/>
          <a:stretch/>
        </p:blipFill>
        <p:spPr>
          <a:xfrm>
            <a:off x="8108829" y="2467819"/>
            <a:ext cx="3841631" cy="31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3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4B079-8E41-5410-A1F9-EFE46DA9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D25E30-2D6B-1286-3C7C-31EA60EA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64CB00"/>
                </a:solidFill>
              </a:rPr>
              <a:t>ZAKLJUČAK I PREPORUKE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331595-931F-9E7E-CD6C-C4D59DCFA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96" y="1457253"/>
            <a:ext cx="5896548" cy="517175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hr-HR" b="1" dirty="0"/>
              <a:t>4. Međunarodna suradnja i industrija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Regionalna koordinacija i razmjena dobre prakse</a:t>
            </a:r>
            <a:r>
              <a:rPr lang="hr-HR" dirty="0"/>
              <a:t> potrebni su za ubrzanje tranzicije na razini EU.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/>
              <a:t>Treba jačati prekogranične elektroenergetske </a:t>
            </a:r>
            <a:r>
              <a:rPr lang="hr-HR" b="1" dirty="0" err="1"/>
              <a:t>interkonekcije</a:t>
            </a:r>
            <a:r>
              <a:rPr lang="hr-HR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b="1" dirty="0" err="1"/>
              <a:t>Deplinofikacija</a:t>
            </a:r>
            <a:r>
              <a:rPr lang="hr-HR" b="1" dirty="0"/>
              <a:t>, solarizacija, geotermalna energija,  zeleni vodik, elektrifikacija prometa, pučinske tehnologije, spona energije-vode-hrane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b="1" dirty="0"/>
              <a:t>100% OIE klaster i izvoz znanja, </a:t>
            </a:r>
            <a:r>
              <a:rPr lang="pl-PL" dirty="0"/>
              <a:t>otvaranje predstavništva i strateško pozicioniranje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100% RES Movement - Alliance for a Green Energy Transition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5" name="Grafika 4" descr="Handshake outline">
            <a:extLst>
              <a:ext uri="{FF2B5EF4-FFF2-40B4-BE49-F238E27FC236}">
                <a16:creationId xmlns:a16="http://schemas.microsoft.com/office/drawing/2014/main" id="{FA84A18B-A0BE-AFB5-9809-8E2452AC3A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38513" y="241838"/>
            <a:ext cx="914400" cy="914400"/>
          </a:xfrm>
          <a:prstGeom prst="rect">
            <a:avLst/>
          </a:prstGeom>
        </p:spPr>
      </p:pic>
      <p:pic>
        <p:nvPicPr>
          <p:cNvPr id="7" name="Slika 6" descr="Slika na kojoj se prikazuje vanjski, Sunčeva energija, energija Sunca, solarni panel&#10;&#10;Sadržaj generiran umjetnom inteligencijom može biti netočan.">
            <a:extLst>
              <a:ext uri="{FF2B5EF4-FFF2-40B4-BE49-F238E27FC236}">
                <a16:creationId xmlns:a16="http://schemas.microsoft.com/office/drawing/2014/main" id="{EF614388-5B6B-8CD6-9F20-D2BF2966F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43" y="2604203"/>
            <a:ext cx="4438733" cy="29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71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99CA42-2BCC-A77C-899E-F912639D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506" y="307643"/>
            <a:ext cx="4792119" cy="589477"/>
          </a:xfrm>
        </p:spPr>
        <p:txBody>
          <a:bodyPr/>
          <a:lstStyle/>
          <a:p>
            <a:r>
              <a:rPr lang="hr-HR" sz="3600" dirty="0">
                <a:solidFill>
                  <a:srgbClr val="D02129"/>
                </a:solidFill>
              </a:rPr>
              <a:t>HVALA</a:t>
            </a:r>
            <a:r>
              <a:rPr lang="hr-HR" sz="3600" dirty="0"/>
              <a:t> NA PAŽNJI!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0FFB08-1A62-32DC-ECD8-D898747B5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948" y="1265309"/>
            <a:ext cx="4659972" cy="1882267"/>
          </a:xfrm>
        </p:spPr>
        <p:txBody>
          <a:bodyPr/>
          <a:lstStyle/>
          <a:p>
            <a:r>
              <a:rPr lang="hr-HR" sz="2800" b="1" dirty="0"/>
              <a:t>NOVO DOBA</a:t>
            </a:r>
            <a:r>
              <a:rPr lang="hr-HR" sz="2800" dirty="0"/>
              <a:t>, era 100% obnovljivih izvora, za sada jedine čiste, sigurne i svima pristupačne energije.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4125902-B3F0-98CF-DC91-FF9DF6D3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881" y="0"/>
            <a:ext cx="479211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BB8D72-820C-5B6E-23AB-4CFDE5C3B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3" y="4494235"/>
            <a:ext cx="5925377" cy="150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80134-ACCB-C779-5B63-3E7490791DD7}"/>
              </a:ext>
            </a:extLst>
          </p:cNvPr>
          <p:cNvSpPr txBox="1"/>
          <p:nvPr/>
        </p:nvSpPr>
        <p:spPr>
          <a:xfrm>
            <a:off x="497048" y="599939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hlinkClick r:id="rId4"/>
              </a:rPr>
              <a:t>https://initiateproject.eu/</a:t>
            </a:r>
            <a:r>
              <a:rPr lang="hr-HR" sz="1800" dirty="0"/>
              <a:t> </a:t>
            </a:r>
            <a:endParaRPr lang="en-GB" sz="1800" dirty="0"/>
          </a:p>
        </p:txBody>
      </p:sp>
      <p:pic>
        <p:nvPicPr>
          <p:cNvPr id="7" name="Slika 2">
            <a:extLst>
              <a:ext uri="{FF2B5EF4-FFF2-40B4-BE49-F238E27FC236}">
                <a16:creationId xmlns:a16="http://schemas.microsoft.com/office/drawing/2014/main" id="{F7C78832-7776-0AE3-0168-AA8A7F16A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314" y="5694413"/>
            <a:ext cx="3012502" cy="979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7AAFD-8738-1B07-5A29-ACCAC075E897}"/>
              </a:ext>
            </a:extLst>
          </p:cNvPr>
          <p:cNvSpPr txBox="1"/>
          <p:nvPr/>
        </p:nvSpPr>
        <p:spPr>
          <a:xfrm>
            <a:off x="901164" y="4051662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3600" dirty="0">
                <a:hlinkClick r:id="rId6"/>
              </a:rPr>
              <a:t>goran.krajacic@fsb.hr</a:t>
            </a:r>
            <a:r>
              <a:rPr lang="hr-HR" sz="3600" dirty="0"/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09639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D9AA-232D-DCD2-13D7-819901B4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Udio OIE u BFPE!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AC5910-0678-8738-DAD0-00908A2CF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88"/>
          <a:stretch>
            <a:fillRect/>
          </a:stretch>
        </p:blipFill>
        <p:spPr bwMode="auto">
          <a:xfrm>
            <a:off x="504738" y="1445520"/>
            <a:ext cx="7649966" cy="52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DFCB2B-FD02-2B38-4FA0-D2A19C969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876" y="6169919"/>
            <a:ext cx="1737209" cy="41444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C10460-9FE7-2829-1720-904A8DA96498}"/>
              </a:ext>
            </a:extLst>
          </p:cNvPr>
          <p:cNvCxnSpPr>
            <a:cxnSpLocks/>
          </p:cNvCxnSpPr>
          <p:nvPr/>
        </p:nvCxnSpPr>
        <p:spPr>
          <a:xfrm>
            <a:off x="777514" y="3383828"/>
            <a:ext cx="7167362" cy="136886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187875-E34E-467B-BDBF-5C2B51DF603C}"/>
              </a:ext>
            </a:extLst>
          </p:cNvPr>
          <p:cNvGrpSpPr/>
          <p:nvPr/>
        </p:nvGrpSpPr>
        <p:grpSpPr>
          <a:xfrm>
            <a:off x="777514" y="602299"/>
            <a:ext cx="11198369" cy="2773317"/>
            <a:chOff x="777514" y="602299"/>
            <a:chExt cx="11198369" cy="277331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AA84C76-9820-47C3-0279-0DBC9472D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514" y="602299"/>
              <a:ext cx="10775684" cy="277331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99B559-B692-0047-130B-D6009AF702FD}"/>
                </a:ext>
              </a:extLst>
            </p:cNvPr>
            <p:cNvSpPr txBox="1"/>
            <p:nvPr/>
          </p:nvSpPr>
          <p:spPr>
            <a:xfrm>
              <a:off x="11033031" y="843220"/>
              <a:ext cx="942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b="1" dirty="0">
                  <a:solidFill>
                    <a:srgbClr val="FF0000"/>
                  </a:solidFill>
                </a:rPr>
                <a:t>42,5%</a:t>
              </a:r>
            </a:p>
            <a:p>
              <a:r>
                <a:rPr lang="hr-HR" sz="2000" b="1" dirty="0">
                  <a:solidFill>
                    <a:srgbClr val="FF0000"/>
                  </a:solidFill>
                </a:rPr>
                <a:t>2030.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6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7E5E-A264-AE8F-4E16-F832F1CA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22" y="2210703"/>
            <a:ext cx="4908259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Povećanje udjela [%] obnovljivih izvora energije u bruto finalnoj potrošnji energije u periodu 2004.-2024. </a:t>
            </a:r>
            <a:br>
              <a:rPr lang="hr-HR" dirty="0"/>
            </a:br>
            <a:r>
              <a:rPr lang="hr-HR" dirty="0"/>
              <a:t>(Eurostat)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49333A-1480-1089-9005-DAA0528426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029383"/>
              </p:ext>
            </p:extLst>
          </p:nvPr>
        </p:nvGraphicFramePr>
        <p:xfrm>
          <a:off x="5998129" y="57805"/>
          <a:ext cx="5536734" cy="6742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9317">
                  <a:extLst>
                    <a:ext uri="{9D8B030D-6E8A-4147-A177-3AD203B41FA5}">
                      <a16:colId xmlns:a16="http://schemas.microsoft.com/office/drawing/2014/main" val="1405673128"/>
                    </a:ext>
                  </a:extLst>
                </a:gridCol>
                <a:gridCol w="1657417">
                  <a:extLst>
                    <a:ext uri="{9D8B030D-6E8A-4147-A177-3AD203B41FA5}">
                      <a16:colId xmlns:a16="http://schemas.microsoft.com/office/drawing/2014/main" val="3070622007"/>
                    </a:ext>
                  </a:extLst>
                </a:gridCol>
              </a:tblGrid>
              <a:tr h="2561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European Union - 27 countries (from 2020)</a:t>
                      </a:r>
                      <a:endParaRPr lang="en-GB" sz="1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15.636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4265965142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Denmark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31.622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250369397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Sweden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24.419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327486210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Estonia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23.812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024170154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Finland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22.892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4129931948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Austria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20.398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879610898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Greece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18.203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835606822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Lithuania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18.187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2607735404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Netherlands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18.15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4225908341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Cyprus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17.773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889951820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Portugal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17.114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2822686272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Malta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17.108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857702373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Spain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17.072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2324917035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Germany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16.267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000710061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Bulgaria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13.979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2744523807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France</a:t>
                      </a:r>
                      <a:endParaRPr lang="en-GB" sz="1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13.91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177381378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Hungary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13.9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887505408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Luxembourg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13.843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4141492943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Ireland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13.686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447213885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Italy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13.069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946896762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Latvia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12.741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216392948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Czechia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12.438</a:t>
                      </a:r>
                      <a:endParaRPr lang="en-GB" sz="155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2591020293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Belgium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12.42</a:t>
                      </a:r>
                      <a:endParaRPr lang="en-GB" sz="155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273526280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>
                          <a:effectLst/>
                        </a:rPr>
                        <a:t>Slovakia</a:t>
                      </a:r>
                      <a:endParaRPr lang="en-GB" sz="15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11.701</a:t>
                      </a:r>
                      <a:endParaRPr lang="en-GB" sz="155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293550821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Poland</a:t>
                      </a:r>
                      <a:endParaRPr lang="en-GB" sz="1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10.888</a:t>
                      </a:r>
                      <a:endParaRPr lang="en-GB" sz="155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4097683963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Romania</a:t>
                      </a:r>
                      <a:endParaRPr lang="en-GB" sz="1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8.567</a:t>
                      </a:r>
                      <a:endParaRPr lang="en-GB" sz="155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813918236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Slovenia</a:t>
                      </a:r>
                      <a:endParaRPr lang="en-GB" sz="1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6.604</a:t>
                      </a:r>
                      <a:endParaRPr lang="en-GB" sz="155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1362724600"/>
                  </a:ext>
                </a:extLst>
              </a:tr>
              <a:tr h="2400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Croatia</a:t>
                      </a:r>
                      <a:endParaRPr lang="en-GB" sz="1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12" marR="4012" marT="4012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GB" sz="1550" u="none" strike="noStrike" dirty="0">
                          <a:effectLst/>
                        </a:rPr>
                        <a:t>3.073</a:t>
                      </a:r>
                      <a:endParaRPr lang="en-GB" sz="155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012" marR="4012" marT="4012" marB="0" anchor="b"/>
                </a:tc>
                <a:extLst>
                  <a:ext uri="{0D108BD9-81ED-4DB2-BD59-A6C34878D82A}">
                    <a16:rowId xmlns:a16="http://schemas.microsoft.com/office/drawing/2014/main" val="30283543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CAF0892-9B06-CBAC-A844-A4D576243991}"/>
              </a:ext>
            </a:extLst>
          </p:cNvPr>
          <p:cNvSpPr/>
          <p:nvPr/>
        </p:nvSpPr>
        <p:spPr>
          <a:xfrm>
            <a:off x="5796793" y="5587068"/>
            <a:ext cx="6132352" cy="12131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5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E496-93EB-A165-9784-09E5DB0B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808" y="-117446"/>
            <a:ext cx="10515600" cy="1325563"/>
          </a:xfrm>
        </p:spPr>
        <p:txBody>
          <a:bodyPr/>
          <a:lstStyle/>
          <a:p>
            <a:r>
              <a:rPr lang="en-GB" dirty="0"/>
              <a:t>Zakon o </a:t>
            </a:r>
            <a:r>
              <a:rPr lang="en-GB" dirty="0" err="1"/>
              <a:t>prostornom</a:t>
            </a:r>
            <a:r>
              <a:rPr lang="en-GB" dirty="0"/>
              <a:t> </a:t>
            </a:r>
            <a:r>
              <a:rPr lang="en-GB" dirty="0" err="1"/>
              <a:t>uređenju</a:t>
            </a:r>
            <a:r>
              <a:rPr lang="hr-HR" dirty="0"/>
              <a:t> NN155/25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4A5A2-035B-6646-6CF6-ADBDBFA5D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808" y="977058"/>
            <a:ext cx="9489540" cy="560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C5FDC-370F-698A-BD12-95BAD2A60F77}"/>
              </a:ext>
            </a:extLst>
          </p:cNvPr>
          <p:cNvSpPr/>
          <p:nvPr/>
        </p:nvSpPr>
        <p:spPr>
          <a:xfrm>
            <a:off x="1619075" y="6006517"/>
            <a:ext cx="8841997" cy="6627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38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EAF9-3B41-C962-1594-1AC0B600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Udio OIE BFPEE!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9C78FF-6B8B-A230-B127-4B0EE7437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1"/>
          <a:stretch>
            <a:fillRect/>
          </a:stretch>
        </p:blipFill>
        <p:spPr>
          <a:xfrm>
            <a:off x="397771" y="1397321"/>
            <a:ext cx="8089175" cy="54606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BEC8AA-6C58-A963-34D2-8335A8E56C99}"/>
              </a:ext>
            </a:extLst>
          </p:cNvPr>
          <p:cNvCxnSpPr>
            <a:cxnSpLocks/>
          </p:cNvCxnSpPr>
          <p:nvPr/>
        </p:nvCxnSpPr>
        <p:spPr>
          <a:xfrm flipV="1">
            <a:off x="2162803" y="1397321"/>
            <a:ext cx="6088699" cy="354153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0182AB-7B43-D49B-5B9F-1AD7A6BD3025}"/>
              </a:ext>
            </a:extLst>
          </p:cNvPr>
          <p:cNvGrpSpPr/>
          <p:nvPr/>
        </p:nvGrpSpPr>
        <p:grpSpPr>
          <a:xfrm>
            <a:off x="2162803" y="142131"/>
            <a:ext cx="8982722" cy="4796725"/>
            <a:chOff x="2162803" y="142131"/>
            <a:chExt cx="8982722" cy="479672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8A23FDB-2C65-EF2E-59CE-99C923B96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2803" y="365125"/>
              <a:ext cx="7599923" cy="4573731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457DA1-CBBA-A773-8566-498C62023422}"/>
                </a:ext>
              </a:extLst>
            </p:cNvPr>
            <p:cNvSpPr txBox="1"/>
            <p:nvPr/>
          </p:nvSpPr>
          <p:spPr>
            <a:xfrm>
              <a:off x="9718531" y="142131"/>
              <a:ext cx="1426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b="1" dirty="0">
                  <a:solidFill>
                    <a:srgbClr val="FF0000"/>
                  </a:solidFill>
                </a:rPr>
                <a:t>76,7% 2030.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8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3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6ECDA44-7A90-8DEF-56AB-E6D96E13AF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737" r="20209"/>
          <a:stretch>
            <a:fillRect/>
          </a:stretch>
        </p:blipFill>
        <p:spPr bwMode="auto">
          <a:xfrm>
            <a:off x="1457879" y="480060"/>
            <a:ext cx="9321974" cy="5926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34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EF88-0DF7-6A7E-84EB-5AD01A8E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5E4C-1205-AC2F-2191-A7C1EB8FA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D0BC79A7-7903-549C-A0E2-701E88385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2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7B0AE-6C34-8F23-2705-82E5E3DA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6DDBA1A-EDAF-8C0C-7EE0-E97CACC25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0016"/>
          <a:stretch>
            <a:fillRect/>
          </a:stretch>
        </p:blipFill>
        <p:spPr>
          <a:xfrm>
            <a:off x="74360" y="1395380"/>
            <a:ext cx="7500899" cy="50283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01F1D-352E-28AD-C721-8480A74F33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4" b="-3"/>
          <a:stretch>
            <a:fillRect/>
          </a:stretch>
        </p:blipFill>
        <p:spPr bwMode="auto">
          <a:xfrm>
            <a:off x="7177953" y="2348918"/>
            <a:ext cx="4950836" cy="33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04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d0b3de28a065e24e5a8294ca5754645e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d7d6e0075fbc584d922ec4b353b6b08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18074BFA-F356-42E9-8850-106DA1F150CA}"/>
</file>

<file path=customXml/itemProps2.xml><?xml version="1.0" encoding="utf-8"?>
<ds:datastoreItem xmlns:ds="http://schemas.openxmlformats.org/officeDocument/2006/customXml" ds:itemID="{E6A6940A-04C9-4BE2-B82A-F6F9D4D8DAD0}"/>
</file>

<file path=customXml/itemProps3.xml><?xml version="1.0" encoding="utf-8"?>
<ds:datastoreItem xmlns:ds="http://schemas.openxmlformats.org/officeDocument/2006/customXml" ds:itemID="{CE48501C-168F-4D2F-B7E7-F5C8B7259D41}"/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971</Words>
  <Application>Microsoft Office PowerPoint</Application>
  <PresentationFormat>Widescreen</PresentationFormat>
  <Paragraphs>239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Aptos Display</vt:lpstr>
      <vt:lpstr>Aptos Narrow</vt:lpstr>
      <vt:lpstr>Arial</vt:lpstr>
      <vt:lpstr>Calibri</vt:lpstr>
      <vt:lpstr>Calibri Light</vt:lpstr>
      <vt:lpstr>Oxanium SemiBold</vt:lpstr>
      <vt:lpstr>Source Sans Pro ExtraLight</vt:lpstr>
      <vt:lpstr>Source Sans Pro Light</vt:lpstr>
      <vt:lpstr>Wingdings</vt:lpstr>
      <vt:lpstr>Office Theme</vt:lpstr>
      <vt:lpstr>Tema sustava Office</vt:lpstr>
      <vt:lpstr>Affordable Energy for Croatia: Accelerating Renewable Energy and Energy Efficiency  100% renewable by 2030 – A plan for the green transition of Croatia’s electricity sector    </vt:lpstr>
      <vt:lpstr>PowerPoint Presentation</vt:lpstr>
      <vt:lpstr>Udio OIE u BFPE!</vt:lpstr>
      <vt:lpstr>Povećanje udjela [%] obnovljivih izvora energije u bruto finalnoj potrošnji energije u periodu 2004.-2024.  (Eurostat)</vt:lpstr>
      <vt:lpstr>Zakon o prostornom uređenju NN155/25</vt:lpstr>
      <vt:lpstr>Udio OIE BFPEE!</vt:lpstr>
      <vt:lpstr>PowerPoint Presentation</vt:lpstr>
      <vt:lpstr>PowerPoint Presentation</vt:lpstr>
      <vt:lpstr>PowerPoint Presentation</vt:lpstr>
      <vt:lpstr>PowerPoint Presentation</vt:lpstr>
      <vt:lpstr>Profesori laju, tankeri prolaze! </vt:lpstr>
      <vt:lpstr>PowerPoint Presentation</vt:lpstr>
      <vt:lpstr>Flexibility - EU scenarios</vt:lpstr>
      <vt:lpstr>100% OIE scenariji</vt:lpstr>
      <vt:lpstr>Energetsko planiranje - METODE</vt:lpstr>
      <vt:lpstr>100% OIE scenariji</vt:lpstr>
      <vt:lpstr>PowerPoint Presentation</vt:lpstr>
      <vt:lpstr>REZULTATI ANALIZE</vt:lpstr>
      <vt:lpstr>100% RES scenariji</vt:lpstr>
      <vt:lpstr>Usporedba rezultata scenarijske analize sa sadašnjim stanjem</vt:lpstr>
      <vt:lpstr>Usporedba rezultata scenarijske analize sa sadašnjim stanjem</vt:lpstr>
      <vt:lpstr>ZAKLJUČAK I PREPORUKE</vt:lpstr>
      <vt:lpstr>ZAKLJUČAK I PREPORUKE</vt:lpstr>
      <vt:lpstr>ZAKLJUČAK I PREPORUKE</vt:lpstr>
      <vt:lpstr>ZAKLJUČAK I PREPORUKE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Goran Krajačić</dc:creator>
  <cp:lastModifiedBy>Goran Krajačić</cp:lastModifiedBy>
  <cp:revision>9</cp:revision>
  <dcterms:created xsi:type="dcterms:W3CDTF">2026-03-26T23:49:56Z</dcterms:created>
  <dcterms:modified xsi:type="dcterms:W3CDTF">2026-04-21T23:49:10Z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ediaServiceImageTags">
    <vt:lpwstr/>
  </property>
</Properties>
</file>