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4"/>
    <p:sldMasterId id="2147483920" r:id="rId5"/>
  </p:sldMasterIdLst>
  <p:notesMasterIdLst>
    <p:notesMasterId r:id="rId27"/>
  </p:notesMasterIdLst>
  <p:sldIdLst>
    <p:sldId id="352" r:id="rId6"/>
    <p:sldId id="985" r:id="rId7"/>
    <p:sldId id="1003" r:id="rId8"/>
    <p:sldId id="976" r:id="rId9"/>
    <p:sldId id="982" r:id="rId10"/>
    <p:sldId id="1009" r:id="rId11"/>
    <p:sldId id="980" r:id="rId12"/>
    <p:sldId id="1004" r:id="rId13"/>
    <p:sldId id="1006" r:id="rId14"/>
    <p:sldId id="991" r:id="rId15"/>
    <p:sldId id="992" r:id="rId16"/>
    <p:sldId id="1005" r:id="rId17"/>
    <p:sldId id="1000" r:id="rId18"/>
    <p:sldId id="994" r:id="rId19"/>
    <p:sldId id="999" r:id="rId20"/>
    <p:sldId id="1002" r:id="rId21"/>
    <p:sldId id="926" r:id="rId22"/>
    <p:sldId id="1011" r:id="rId23"/>
    <p:sldId id="2147480437" r:id="rId24"/>
    <p:sldId id="2147480436" r:id="rId25"/>
    <p:sldId id="284" r:id="rId26"/>
  </p:sldIdLst>
  <p:sldSz cx="12192000" cy="6858000"/>
  <p:notesSz cx="6669088" cy="9926638"/>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EE34129-C334-4F98-BD81-AB1200A04A98}">
          <p14:sldIdLst>
            <p14:sldId id="352"/>
            <p14:sldId id="985"/>
            <p14:sldId id="1003"/>
            <p14:sldId id="976"/>
            <p14:sldId id="982"/>
            <p14:sldId id="1009"/>
            <p14:sldId id="980"/>
            <p14:sldId id="1004"/>
            <p14:sldId id="1006"/>
            <p14:sldId id="991"/>
            <p14:sldId id="992"/>
            <p14:sldId id="1005"/>
            <p14:sldId id="1000"/>
            <p14:sldId id="994"/>
            <p14:sldId id="999"/>
            <p14:sldId id="1002"/>
            <p14:sldId id="926"/>
            <p14:sldId id="1011"/>
            <p14:sldId id="2147480437"/>
            <p14:sldId id="2147480436"/>
            <p14:sldId id="28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3DE50B-F731-5EE0-8736-EAA6DBC9EBF7}" name="BRUNO Andrea (ENER)" initials="BA(" userId="S::Andrea.BRUNO@ec.europa.eu::ac73bcf7-33c3-47af-9c2b-d75c468e3432" providerId="AD"/>
  <p188:author id="{27B3582C-8EFD-49BB-E8CB-FF6A1BAE822A}" name="SCHICKHOFER Oskar Laurin (ENER)" initials="OS" userId="S::Oskar-Laurin.SCHICKHOFER@ec.europa.eu::66fcca11-70f9-4dac-a1d7-348994d0cf07" providerId="AD"/>
  <p188:author id="{25FFE077-7C08-CBF2-99E4-297A39A4A8CB}" name="RADOYTSEV Dragomir (ENER)" initials="RD(" userId="S::Dragomir.RADOYTSEV@ec.europa.eu::55b767c3-98e7-4a16-aa47-8deb90dc967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OIRAUD-CASTRO Quentin (ENER)" initials="PQ(" lastIdx="1" clrIdx="0">
    <p:extLst>
      <p:ext uri="{19B8F6BF-5375-455C-9EA6-DF929625EA0E}">
        <p15:presenceInfo xmlns:p15="http://schemas.microsoft.com/office/powerpoint/2012/main" userId="S-1-5-21-1606980848-2025429265-839522115-1366692" providerId="AD"/>
      </p:ext>
    </p:extLst>
  </p:cmAuthor>
  <p:cmAuthor id="2" name="BANCZYK Liliane (ENER)" initials="BL(" lastIdx="1" clrIdx="1">
    <p:extLst>
      <p:ext uri="{19B8F6BF-5375-455C-9EA6-DF929625EA0E}">
        <p15:presenceInfo xmlns:p15="http://schemas.microsoft.com/office/powerpoint/2012/main" userId="S-1-5-21-1606980848-2025429265-839522115-71303" providerId="AD"/>
      </p:ext>
    </p:extLst>
  </p:cmAuthor>
  <p:cmAuthor id="3" name="O'MOORE Michael (ENER)" initials="OM(" lastIdx="1" clrIdx="2">
    <p:extLst>
      <p:ext uri="{19B8F6BF-5375-455C-9EA6-DF929625EA0E}">
        <p15:presenceInfo xmlns:p15="http://schemas.microsoft.com/office/powerpoint/2012/main" userId="S::Michael.O'MOORE@ec.europa.eu::ff73dcf5-b0eb-45b1-a699-5a4e59c07b1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C0A3"/>
    <a:srgbClr val="00CC5C"/>
    <a:srgbClr val="00CC99"/>
    <a:srgbClr val="FF5050"/>
    <a:srgbClr val="FF7C80"/>
    <a:srgbClr val="FFCC66"/>
    <a:srgbClr val="FF9999"/>
    <a:srgbClr val="FFFFFF"/>
    <a:srgbClr val="1E9284"/>
    <a:srgbClr val="01AF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6005" autoAdjust="0"/>
  </p:normalViewPr>
  <p:slideViewPr>
    <p:cSldViewPr snapToGrid="0">
      <p:cViewPr>
        <p:scale>
          <a:sx n="100" d="100"/>
          <a:sy n="100" d="100"/>
        </p:scale>
        <p:origin x="918" y="13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6F9054-6C73-4512-992A-545AFFEC675B}"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EF24070B-7C09-4B43-812C-BAFE4B846ABB}">
      <dgm:prSet phldrT="[Text]" custT="1"/>
      <dgm:spPr>
        <a:solidFill>
          <a:srgbClr val="FFC000">
            <a:tint val="40000"/>
            <a:alpha val="90000"/>
            <a:hueOff val="7877944"/>
            <a:satOff val="-41915"/>
            <a:lumOff val="-2388"/>
            <a:alphaOff val="0"/>
          </a:srgbClr>
        </a:solidFill>
        <a:ln w="12700" cap="flat" cmpd="sng" algn="ctr">
          <a:solidFill>
            <a:srgbClr val="FFC000">
              <a:tint val="40000"/>
              <a:alpha val="90000"/>
              <a:hueOff val="7877944"/>
              <a:satOff val="-41915"/>
              <a:lumOff val="-2388"/>
              <a:alphaOff val="0"/>
            </a:srgbClr>
          </a:solidFill>
          <a:prstDash val="solid"/>
          <a:miter lim="800000"/>
        </a:ln>
        <a:effectLst/>
      </dgm:spPr>
      <dgm:t>
        <a:bodyPr spcFirstLastPara="0" vert="horz" wrap="square" lIns="26670" tIns="13335" rIns="0" bIns="13335" numCol="1" spcCol="1270" anchor="ctr" anchorCtr="0"/>
        <a:lstStyle/>
        <a:p>
          <a:pPr>
            <a:buNone/>
          </a:pPr>
          <a:r>
            <a:rPr lang="en-US" sz="2800" b="1" kern="1200" dirty="0">
              <a:solidFill>
                <a:srgbClr val="000000"/>
              </a:solidFill>
              <a:latin typeface="EC Square Sans Cond Pro" panose="020B0506040000020004" pitchFamily="34" charset="0"/>
              <a:ea typeface="+mn-ea"/>
              <a:cs typeface="+mn-cs"/>
            </a:rPr>
            <a:t>32</a:t>
          </a:r>
          <a:r>
            <a:rPr lang="en-US" sz="2800" b="1" kern="1200" dirty="0">
              <a:solidFill>
                <a:sysClr val="windowText" lastClr="000000">
                  <a:hueOff val="0"/>
                  <a:satOff val="0"/>
                  <a:lumOff val="0"/>
                  <a:alphaOff val="0"/>
                </a:sysClr>
              </a:solidFill>
              <a:latin typeface="EC Square Sans Cond Pro" panose="020B0506040000020004" pitchFamily="34" charset="0"/>
              <a:ea typeface="+mn-ea"/>
              <a:cs typeface="+mn-cs"/>
            </a:rPr>
            <a:t>%</a:t>
          </a:r>
        </a:p>
      </dgm:t>
    </dgm:pt>
    <dgm:pt modelId="{891B4367-B579-42A2-907F-09502CBDA332}" type="parTrans" cxnId="{3F8AE835-52DB-46A5-B8AE-B4C66B78ECE5}">
      <dgm:prSet/>
      <dgm:spPr/>
      <dgm:t>
        <a:bodyPr/>
        <a:lstStyle/>
        <a:p>
          <a:endParaRPr lang="en-US" b="0"/>
        </a:p>
      </dgm:t>
    </dgm:pt>
    <dgm:pt modelId="{7A52DED2-B62B-488E-97A7-F505FC3CC653}" type="sibTrans" cxnId="{3F8AE835-52DB-46A5-B8AE-B4C66B78ECE5}">
      <dgm:prSet/>
      <dgm:spPr/>
      <dgm:t>
        <a:bodyPr/>
        <a:lstStyle/>
        <a:p>
          <a:endParaRPr lang="en-US" b="0"/>
        </a:p>
      </dgm:t>
    </dgm:pt>
    <dgm:pt modelId="{EAE43761-D0AE-49B0-ABA2-6CECBAA5AE32}">
      <dgm:prSet phldrT="[Text]" custT="1"/>
      <dgm:spPr>
        <a:xfrm>
          <a:off x="4055458" y="3241590"/>
          <a:ext cx="1917932" cy="767173"/>
        </a:xfrm>
        <a:prstGeom prst="chevron">
          <a:avLst/>
        </a:prstGeom>
        <a:solidFill>
          <a:srgbClr val="FFC000">
            <a:tint val="40000"/>
            <a:alpha val="90000"/>
            <a:hueOff val="7877944"/>
            <a:satOff val="-41915"/>
            <a:lumOff val="-2388"/>
            <a:alphaOff val="0"/>
          </a:srgbClr>
        </a:solidFill>
        <a:ln w="12700" cap="flat" cmpd="sng" algn="ctr">
          <a:solidFill>
            <a:srgbClr val="FFC000">
              <a:tint val="40000"/>
              <a:alpha val="90000"/>
              <a:hueOff val="7877944"/>
              <a:satOff val="-41915"/>
              <a:lumOff val="-2388"/>
              <a:alphaOff val="0"/>
            </a:srgbClr>
          </a:solidFill>
          <a:prstDash val="solid"/>
          <a:miter lim="800000"/>
        </a:ln>
        <a:effectLst/>
      </dgm:spPr>
      <dgm:t>
        <a:bodyPr/>
        <a:lstStyle/>
        <a:p>
          <a:pPr>
            <a:spcAft>
              <a:spcPts val="400"/>
            </a:spcAft>
            <a:buNone/>
          </a:pPr>
          <a:r>
            <a:rPr lang="en-US" sz="2800" b="1" dirty="0">
              <a:solidFill>
                <a:schemeClr val="tx1"/>
              </a:solidFill>
              <a:latin typeface="EC Square Sans Cond Pro" panose="020B0506040000020004" pitchFamily="34" charset="0"/>
              <a:ea typeface="+mn-ea"/>
              <a:cs typeface="+mn-cs"/>
            </a:rPr>
            <a:t>40%</a:t>
          </a:r>
        </a:p>
      </dgm:t>
    </dgm:pt>
    <dgm:pt modelId="{5B247AB1-0774-41DE-A352-C6A084F0627A}" type="parTrans" cxnId="{A6F11F0A-3B20-450F-A318-FFAE72CF1CC7}">
      <dgm:prSet/>
      <dgm:spPr/>
      <dgm:t>
        <a:bodyPr/>
        <a:lstStyle/>
        <a:p>
          <a:endParaRPr lang="en-US" b="0"/>
        </a:p>
      </dgm:t>
    </dgm:pt>
    <dgm:pt modelId="{52115117-2FC9-480D-B5FB-B71010800258}" type="sibTrans" cxnId="{A6F11F0A-3B20-450F-A318-FFAE72CF1CC7}">
      <dgm:prSet/>
      <dgm:spPr/>
      <dgm:t>
        <a:bodyPr/>
        <a:lstStyle/>
        <a:p>
          <a:endParaRPr lang="en-US" b="0"/>
        </a:p>
      </dgm:t>
    </dgm:pt>
    <dgm:pt modelId="{5B2851BC-E06D-4A99-826B-FEE1170B3006}">
      <dgm:prSet phldrT="[Text]" custT="1"/>
      <dgm:spPr>
        <a:xfrm>
          <a:off x="5704880" y="3241590"/>
          <a:ext cx="1917932" cy="767173"/>
        </a:xfrm>
        <a:prstGeom prst="chevron">
          <a:avLst/>
        </a:prstGeom>
        <a:solidFill>
          <a:srgbClr val="FFC000">
            <a:tint val="40000"/>
            <a:alpha val="90000"/>
            <a:hueOff val="8483939"/>
            <a:satOff val="-45140"/>
            <a:lumOff val="-2572"/>
            <a:alphaOff val="0"/>
          </a:srgbClr>
        </a:solidFill>
        <a:ln w="12700" cap="flat" cmpd="sng" algn="ctr">
          <a:solidFill>
            <a:srgbClr val="FFC000">
              <a:tint val="40000"/>
              <a:alpha val="90000"/>
              <a:hueOff val="8483939"/>
              <a:satOff val="-45140"/>
              <a:lumOff val="-2572"/>
              <a:alphaOff val="0"/>
            </a:srgbClr>
          </a:solidFill>
          <a:prstDash val="solid"/>
          <a:miter lim="800000"/>
        </a:ln>
        <a:effectLst/>
      </dgm:spPr>
      <dgm:t>
        <a:bodyPr/>
        <a:lstStyle/>
        <a:p>
          <a:pPr>
            <a:buNone/>
          </a:pPr>
          <a:r>
            <a:rPr lang="en-US" sz="2800" b="1" dirty="0">
              <a:solidFill>
                <a:sysClr val="windowText" lastClr="000000">
                  <a:hueOff val="0"/>
                  <a:satOff val="0"/>
                  <a:lumOff val="0"/>
                  <a:alphaOff val="0"/>
                </a:sysClr>
              </a:solidFill>
              <a:latin typeface="EC Square Sans Cond Pro" panose="020B0506040000020004" pitchFamily="34" charset="0"/>
              <a:ea typeface="+mn-ea"/>
              <a:cs typeface="+mn-cs"/>
            </a:rPr>
            <a:t>42.5%</a:t>
          </a:r>
        </a:p>
      </dgm:t>
    </dgm:pt>
    <dgm:pt modelId="{CFA2646A-A78D-4748-BF9A-76CD9DF0F057}" type="parTrans" cxnId="{994A3B79-E088-46AD-858C-A8C0022D3B24}">
      <dgm:prSet/>
      <dgm:spPr/>
      <dgm:t>
        <a:bodyPr/>
        <a:lstStyle/>
        <a:p>
          <a:endParaRPr lang="en-US"/>
        </a:p>
      </dgm:t>
    </dgm:pt>
    <dgm:pt modelId="{0DC6D1F8-37DF-45B5-AF9A-AE8792E5C65C}" type="sibTrans" cxnId="{994A3B79-E088-46AD-858C-A8C0022D3B24}">
      <dgm:prSet/>
      <dgm:spPr/>
      <dgm:t>
        <a:bodyPr/>
        <a:lstStyle/>
        <a:p>
          <a:endParaRPr lang="en-US"/>
        </a:p>
      </dgm:t>
    </dgm:pt>
    <dgm:pt modelId="{FB9EA16F-54C1-43DD-9C12-0E5C5F9E2014}">
      <dgm:prSet phldrT="[Text]" custT="1"/>
      <dgm:spPr>
        <a:xfrm>
          <a:off x="395673" y="3163024"/>
          <a:ext cx="2310762" cy="924304"/>
        </a:xfrm>
        <a:prstGeom prst="chevron">
          <a:avLst/>
        </a:prstGeom>
        <a:solidFill>
          <a:srgbClr val="FFC000">
            <a:hueOff val="7796769"/>
            <a:satOff val="-35976"/>
            <a:lumOff val="1324"/>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kumimoji="0" lang="en-US" sz="2800" b="1" i="0" u="none" strike="noStrike" cap="none" spc="0" normalizeH="0" baseline="0" noProof="0" dirty="0">
              <a:ln>
                <a:noFill/>
              </a:ln>
              <a:solidFill>
                <a:schemeClr val="tx1"/>
              </a:solidFill>
              <a:effectLst/>
              <a:uLnTx/>
              <a:uFillTx/>
              <a:latin typeface="EC Square Sans Cond Pro" panose="020B0506040000020004" pitchFamily="34" charset="0"/>
              <a:ea typeface="+mn-ea"/>
              <a:cs typeface="+mn-cs"/>
            </a:rPr>
            <a:t>Renewable Energy Directive (RED)</a:t>
          </a:r>
          <a:endParaRPr lang="en-US" sz="2800" b="1" dirty="0">
            <a:solidFill>
              <a:schemeClr val="tx1"/>
            </a:solidFill>
            <a:latin typeface="EC Square Sans Cond Pro" panose="020B0506040000020004" pitchFamily="34" charset="0"/>
            <a:ea typeface="+mn-ea"/>
            <a:cs typeface="+mn-cs"/>
          </a:endParaRPr>
        </a:p>
      </dgm:t>
    </dgm:pt>
    <dgm:pt modelId="{C9761399-1866-4678-B9F8-E2B3B031B822}" type="sibTrans" cxnId="{29E7C9C0-10EC-4EC5-AA44-378373B96DFF}">
      <dgm:prSet/>
      <dgm:spPr/>
      <dgm:t>
        <a:bodyPr/>
        <a:lstStyle/>
        <a:p>
          <a:endParaRPr lang="en-US" b="0"/>
        </a:p>
      </dgm:t>
    </dgm:pt>
    <dgm:pt modelId="{3AD51B70-848A-43D8-BB19-DF9D3DD021E3}" type="parTrans" cxnId="{29E7C9C0-10EC-4EC5-AA44-378373B96DFF}">
      <dgm:prSet/>
      <dgm:spPr/>
      <dgm:t>
        <a:bodyPr/>
        <a:lstStyle/>
        <a:p>
          <a:endParaRPr lang="en-US" b="0"/>
        </a:p>
      </dgm:t>
    </dgm:pt>
    <dgm:pt modelId="{212C1D74-BA0E-4893-B2F4-A7F450473273}">
      <dgm:prSet phldrT="[Text]" custT="1"/>
      <dgm:spPr>
        <a:xfrm>
          <a:off x="395673" y="4216731"/>
          <a:ext cx="2310762" cy="924304"/>
        </a:xfrm>
        <a:prstGeom prst="chevron">
          <a:avLst/>
        </a:prstGeom>
        <a:solidFill>
          <a:srgbClr val="00B0F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800" b="1" dirty="0">
              <a:solidFill>
                <a:schemeClr val="tx1"/>
              </a:solidFill>
              <a:effectLst/>
              <a:latin typeface="EC Square Sans Cond Pro" panose="020B0506040000020004" pitchFamily="34" charset="0"/>
              <a:ea typeface="+mn-ea"/>
              <a:cs typeface="+mn-cs"/>
            </a:rPr>
            <a:t>Energy Efficiency Directive (EED)</a:t>
          </a:r>
          <a:endParaRPr lang="en-US" sz="2800" b="1" dirty="0">
            <a:solidFill>
              <a:schemeClr val="tx1"/>
            </a:solidFill>
            <a:latin typeface="EC Square Sans Cond Pro" panose="020B0506040000020004" pitchFamily="34" charset="0"/>
            <a:ea typeface="+mn-ea"/>
            <a:cs typeface="+mn-cs"/>
          </a:endParaRPr>
        </a:p>
      </dgm:t>
    </dgm:pt>
    <dgm:pt modelId="{195153EA-A16F-470B-8702-9B0E945ADB8B}" type="parTrans" cxnId="{844C2849-A1B5-4B9A-8504-ACACC04534FA}">
      <dgm:prSet/>
      <dgm:spPr/>
      <dgm:t>
        <a:bodyPr/>
        <a:lstStyle/>
        <a:p>
          <a:endParaRPr lang="en-US"/>
        </a:p>
      </dgm:t>
    </dgm:pt>
    <dgm:pt modelId="{EDF2D081-A7EA-4D3D-BDDD-E38010DE212F}" type="sibTrans" cxnId="{844C2849-A1B5-4B9A-8504-ACACC04534FA}">
      <dgm:prSet/>
      <dgm:spPr/>
      <dgm:t>
        <a:bodyPr/>
        <a:lstStyle/>
        <a:p>
          <a:endParaRPr lang="en-US"/>
        </a:p>
      </dgm:t>
    </dgm:pt>
    <dgm:pt modelId="{0691560B-923D-442D-9766-743ECCE82C4F}">
      <dgm:prSet phldrT="[Text]" custT="1"/>
      <dgm:spPr>
        <a:xfrm>
          <a:off x="2406036" y="4295297"/>
          <a:ext cx="1917932" cy="767173"/>
        </a:xfrm>
        <a:prstGeom prst="chevron">
          <a:avLst/>
        </a:prstGeom>
        <a:solidFill>
          <a:srgbClr val="FFC000">
            <a:tint val="40000"/>
            <a:alpha val="90000"/>
            <a:hueOff val="9695931"/>
            <a:satOff val="-51588"/>
            <a:lumOff val="-2939"/>
            <a:alphaOff val="0"/>
          </a:srgbClr>
        </a:solidFill>
        <a:ln w="12700" cap="flat" cmpd="sng" algn="ctr">
          <a:solidFill>
            <a:srgbClr val="FFC000">
              <a:tint val="40000"/>
              <a:alpha val="90000"/>
              <a:hueOff val="9695931"/>
              <a:satOff val="-51588"/>
              <a:lumOff val="-2939"/>
              <a:alphaOff val="0"/>
            </a:srgbClr>
          </a:solidFill>
          <a:prstDash val="solid"/>
          <a:miter lim="800000"/>
        </a:ln>
        <a:effectLst/>
      </dgm:spPr>
      <dgm:t>
        <a:bodyPr/>
        <a:lstStyle/>
        <a:p>
          <a:pPr>
            <a:buNone/>
          </a:pPr>
          <a:r>
            <a:rPr lang="en-US" sz="2800" b="1" dirty="0">
              <a:solidFill>
                <a:sysClr val="windowText" lastClr="000000">
                  <a:hueOff val="0"/>
                  <a:satOff val="0"/>
                  <a:lumOff val="0"/>
                  <a:alphaOff val="0"/>
                </a:sysClr>
              </a:solidFill>
              <a:latin typeface="EC Square Sans Cond Pro" panose="020B0506040000020004" pitchFamily="34" charset="0"/>
              <a:ea typeface="+mn-ea"/>
              <a:cs typeface="+mn-cs"/>
            </a:rPr>
            <a:t>-32.5%*</a:t>
          </a:r>
        </a:p>
      </dgm:t>
    </dgm:pt>
    <dgm:pt modelId="{A37B855E-BACE-4285-A1BF-AC22F98B0A5F}" type="parTrans" cxnId="{0E85577F-ED4B-46D0-83C2-94AC0CBCB0DB}">
      <dgm:prSet/>
      <dgm:spPr/>
      <dgm:t>
        <a:bodyPr/>
        <a:lstStyle/>
        <a:p>
          <a:endParaRPr lang="en-US"/>
        </a:p>
      </dgm:t>
    </dgm:pt>
    <dgm:pt modelId="{26A6745D-BCB1-4BEE-AF30-590F342F8F15}" type="sibTrans" cxnId="{0E85577F-ED4B-46D0-83C2-94AC0CBCB0DB}">
      <dgm:prSet/>
      <dgm:spPr/>
      <dgm:t>
        <a:bodyPr/>
        <a:lstStyle/>
        <a:p>
          <a:endParaRPr lang="en-US"/>
        </a:p>
      </dgm:t>
    </dgm:pt>
    <dgm:pt modelId="{9CA8A8A7-A2C6-41FC-88F5-F7F21DA449C6}">
      <dgm:prSet phldrT="[Text]" custT="1"/>
      <dgm:spPr>
        <a:xfrm>
          <a:off x="4055458" y="4295297"/>
          <a:ext cx="1917932" cy="767173"/>
        </a:xfrm>
        <a:prstGeom prst="chevron">
          <a:avLst/>
        </a:prstGeom>
        <a:solidFill>
          <a:srgbClr val="FFC000">
            <a:tint val="40000"/>
            <a:alpha val="90000"/>
            <a:hueOff val="10301927"/>
            <a:satOff val="-54812"/>
            <a:lumOff val="-3123"/>
            <a:alphaOff val="0"/>
          </a:srgbClr>
        </a:solidFill>
        <a:ln w="12700" cap="flat" cmpd="sng" algn="ctr">
          <a:solidFill>
            <a:srgbClr val="FFC000">
              <a:tint val="40000"/>
              <a:alpha val="90000"/>
              <a:hueOff val="10301927"/>
              <a:satOff val="-54812"/>
              <a:lumOff val="-3123"/>
              <a:alphaOff val="0"/>
            </a:srgbClr>
          </a:solidFill>
          <a:prstDash val="solid"/>
          <a:miter lim="800000"/>
        </a:ln>
        <a:effectLst/>
      </dgm:spPr>
      <dgm:t>
        <a:bodyPr/>
        <a:lstStyle/>
        <a:p>
          <a:pPr>
            <a:spcAft>
              <a:spcPts val="400"/>
            </a:spcAft>
            <a:buNone/>
          </a:pPr>
          <a:r>
            <a:rPr lang="en-US" sz="2800" b="1" dirty="0">
              <a:solidFill>
                <a:schemeClr val="tx1"/>
              </a:solidFill>
              <a:latin typeface="EC Square Sans Cond Pro" panose="020B0506040000020004" pitchFamily="34" charset="0"/>
              <a:ea typeface="+mn-ea"/>
              <a:cs typeface="+mn-cs"/>
            </a:rPr>
            <a:t> -36%*</a:t>
          </a:r>
        </a:p>
        <a:p>
          <a:pPr>
            <a:spcAft>
              <a:spcPts val="400"/>
            </a:spcAft>
            <a:buNone/>
          </a:pPr>
          <a:r>
            <a:rPr lang="en-US" sz="2800" b="1" dirty="0">
              <a:solidFill>
                <a:schemeClr val="tx1"/>
              </a:solidFill>
              <a:latin typeface="EC Square Sans Cond Pro" panose="020B0506040000020004" pitchFamily="34" charset="0"/>
              <a:ea typeface="+mn-ea"/>
              <a:cs typeface="+mn-cs"/>
            </a:rPr>
            <a:t>-9%**</a:t>
          </a:r>
        </a:p>
      </dgm:t>
    </dgm:pt>
    <dgm:pt modelId="{F166B1E9-9FBA-43C8-B3A3-FD2BE750DAF9}" type="parTrans" cxnId="{4B186B96-9E93-4DC5-9460-91270519EC6F}">
      <dgm:prSet/>
      <dgm:spPr/>
      <dgm:t>
        <a:bodyPr/>
        <a:lstStyle/>
        <a:p>
          <a:endParaRPr lang="en-US"/>
        </a:p>
      </dgm:t>
    </dgm:pt>
    <dgm:pt modelId="{00CFF2BA-06C8-4D6B-A735-C93F0D66660C}" type="sibTrans" cxnId="{4B186B96-9E93-4DC5-9460-91270519EC6F}">
      <dgm:prSet/>
      <dgm:spPr/>
      <dgm:t>
        <a:bodyPr/>
        <a:lstStyle/>
        <a:p>
          <a:endParaRPr lang="en-US"/>
        </a:p>
      </dgm:t>
    </dgm:pt>
    <dgm:pt modelId="{8A536391-5A81-45DE-9D9F-6038E98D7570}">
      <dgm:prSet phldrT="[Text]" custT="1"/>
      <dgm:spPr>
        <a:xfrm>
          <a:off x="5704880" y="4295297"/>
          <a:ext cx="1917932" cy="767173"/>
        </a:xfrm>
        <a:prstGeom prst="chevron">
          <a:avLst/>
        </a:prstGeom>
        <a:solidFill>
          <a:srgbClr val="FFC000">
            <a:tint val="40000"/>
            <a:alpha val="90000"/>
            <a:hueOff val="10907922"/>
            <a:satOff val="-58037"/>
            <a:lumOff val="-3306"/>
            <a:alphaOff val="0"/>
          </a:srgbClr>
        </a:solidFill>
        <a:ln w="12700" cap="flat" cmpd="sng" algn="ctr">
          <a:solidFill>
            <a:srgbClr val="FFC000">
              <a:tint val="40000"/>
              <a:alpha val="90000"/>
              <a:hueOff val="10907922"/>
              <a:satOff val="-58037"/>
              <a:lumOff val="-3306"/>
              <a:alphaOff val="0"/>
            </a:srgbClr>
          </a:solidFill>
          <a:prstDash val="solid"/>
          <a:miter lim="800000"/>
        </a:ln>
        <a:effectLst/>
      </dgm:spPr>
      <dgm:t>
        <a:bodyPr/>
        <a:lstStyle/>
        <a:p>
          <a:pPr>
            <a:buNone/>
          </a:pPr>
          <a:r>
            <a:rPr lang="en-US" sz="2800" b="1" dirty="0">
              <a:solidFill>
                <a:sysClr val="windowText" lastClr="000000">
                  <a:hueOff val="0"/>
                  <a:satOff val="0"/>
                  <a:lumOff val="0"/>
                  <a:alphaOff val="0"/>
                </a:sysClr>
              </a:solidFill>
              <a:latin typeface="EC Square Sans Cond Pro" panose="020B0506040000020004" pitchFamily="34" charset="0"/>
              <a:ea typeface="+mn-ea"/>
              <a:cs typeface="+mn-cs"/>
            </a:rPr>
            <a:t>-11.7</a:t>
          </a:r>
          <a:r>
            <a:rPr lang="en-US" sz="2400" b="1" dirty="0">
              <a:solidFill>
                <a:sysClr val="windowText" lastClr="000000">
                  <a:hueOff val="0"/>
                  <a:satOff val="0"/>
                  <a:lumOff val="0"/>
                  <a:alphaOff val="0"/>
                </a:sysClr>
              </a:solidFill>
              <a:latin typeface="EC Square Sans Cond Pro" panose="020B0506040000020004" pitchFamily="34" charset="0"/>
              <a:ea typeface="+mn-ea"/>
              <a:cs typeface="+mn-cs"/>
            </a:rPr>
            <a:t>%</a:t>
          </a:r>
          <a:r>
            <a:rPr lang="en-US" sz="2000" b="1" dirty="0">
              <a:solidFill>
                <a:sysClr val="windowText" lastClr="000000">
                  <a:hueOff val="0"/>
                  <a:satOff val="0"/>
                  <a:lumOff val="0"/>
                  <a:alphaOff val="0"/>
                </a:sysClr>
              </a:solidFill>
              <a:latin typeface="EC Square Sans Cond Pro" panose="020B0506040000020004" pitchFamily="34" charset="0"/>
              <a:ea typeface="+mn-ea"/>
              <a:cs typeface="+mn-cs"/>
            </a:rPr>
            <a:t>**</a:t>
          </a:r>
        </a:p>
      </dgm:t>
    </dgm:pt>
    <dgm:pt modelId="{A1B5EBFE-35BE-469A-BD88-515A994B55E6}" type="parTrans" cxnId="{73A7E6D4-3410-4ADD-BD1E-E7C4D9CAEC94}">
      <dgm:prSet/>
      <dgm:spPr/>
      <dgm:t>
        <a:bodyPr/>
        <a:lstStyle/>
        <a:p>
          <a:endParaRPr lang="en-US"/>
        </a:p>
      </dgm:t>
    </dgm:pt>
    <dgm:pt modelId="{CDBD04AA-45B1-43BB-828D-9BC4D51F1258}" type="sibTrans" cxnId="{73A7E6D4-3410-4ADD-BD1E-E7C4D9CAEC94}">
      <dgm:prSet/>
      <dgm:spPr/>
      <dgm:t>
        <a:bodyPr/>
        <a:lstStyle/>
        <a:p>
          <a:endParaRPr lang="en-US"/>
        </a:p>
      </dgm:t>
    </dgm:pt>
    <dgm:pt modelId="{DBBD3F6D-C8CA-419E-B77D-566BA75D5B64}">
      <dgm:prSet phldrT="[Text]" custT="1"/>
      <dgm:spPr>
        <a:xfrm>
          <a:off x="4055458" y="3241590"/>
          <a:ext cx="1917932" cy="767173"/>
        </a:xfrm>
        <a:solidFill>
          <a:srgbClr val="FFC000">
            <a:tint val="40000"/>
            <a:alpha val="90000"/>
            <a:hueOff val="7877944"/>
            <a:satOff val="-41915"/>
            <a:lumOff val="-2388"/>
            <a:alphaOff val="0"/>
          </a:srgbClr>
        </a:solidFill>
        <a:ln w="12700" cap="flat" cmpd="sng" algn="ctr">
          <a:solidFill>
            <a:srgbClr val="FFC000">
              <a:tint val="40000"/>
              <a:alpha val="90000"/>
              <a:hueOff val="7877944"/>
              <a:satOff val="-41915"/>
              <a:lumOff val="-2388"/>
              <a:alphaOff val="0"/>
            </a:srgbClr>
          </a:solidFill>
          <a:prstDash val="solid"/>
          <a:miter lim="800000"/>
        </a:ln>
        <a:effectLst/>
      </dgm:spPr>
      <dgm:t>
        <a:bodyPr/>
        <a:lstStyle/>
        <a:p>
          <a:pPr>
            <a:buNone/>
          </a:pPr>
          <a:r>
            <a:rPr lang="en-IE" sz="2800" b="1" dirty="0">
              <a:solidFill>
                <a:schemeClr val="tx1"/>
              </a:solidFill>
              <a:latin typeface="EC Square Sans Cond Pro" panose="020B0506040000020004" pitchFamily="34" charset="0"/>
              <a:ea typeface="+mn-ea"/>
              <a:cs typeface="+mn-cs"/>
            </a:rPr>
            <a:t>45%</a:t>
          </a:r>
          <a:endParaRPr lang="en-US" sz="2800" b="1" dirty="0">
            <a:solidFill>
              <a:schemeClr val="tx1"/>
            </a:solidFill>
            <a:latin typeface="EC Square Sans Cond Pro" panose="020B0506040000020004" pitchFamily="34" charset="0"/>
            <a:ea typeface="+mn-ea"/>
            <a:cs typeface="+mn-cs"/>
          </a:endParaRPr>
        </a:p>
      </dgm:t>
    </dgm:pt>
    <dgm:pt modelId="{770DF905-534F-4B20-B8EF-49C8B5C621B7}" type="parTrans" cxnId="{32471530-7DCA-46F4-AACE-276478F97EF5}">
      <dgm:prSet/>
      <dgm:spPr/>
      <dgm:t>
        <a:bodyPr/>
        <a:lstStyle/>
        <a:p>
          <a:endParaRPr lang="en-US"/>
        </a:p>
      </dgm:t>
    </dgm:pt>
    <dgm:pt modelId="{9A6606B8-F65E-4AEB-A07C-6599E3FDD4C6}" type="sibTrans" cxnId="{32471530-7DCA-46F4-AACE-276478F97EF5}">
      <dgm:prSet/>
      <dgm:spPr/>
      <dgm:t>
        <a:bodyPr/>
        <a:lstStyle/>
        <a:p>
          <a:endParaRPr lang="en-US"/>
        </a:p>
      </dgm:t>
    </dgm:pt>
    <dgm:pt modelId="{15B7DB46-9639-4FE9-9861-69C05F4B77E2}">
      <dgm:prSet phldrT="[Text]" custT="1"/>
      <dgm:spPr>
        <a:xfrm>
          <a:off x="4055458" y="4295297"/>
          <a:ext cx="1917932" cy="767173"/>
        </a:xfrm>
        <a:solidFill>
          <a:srgbClr val="FFC000">
            <a:tint val="40000"/>
            <a:alpha val="90000"/>
            <a:hueOff val="10301927"/>
            <a:satOff val="-54812"/>
            <a:lumOff val="-3123"/>
            <a:alphaOff val="0"/>
          </a:srgbClr>
        </a:solidFill>
        <a:ln w="12700" cap="flat" cmpd="sng" algn="ctr">
          <a:solidFill>
            <a:srgbClr val="FFC000">
              <a:tint val="40000"/>
              <a:alpha val="90000"/>
              <a:hueOff val="10301927"/>
              <a:satOff val="-54812"/>
              <a:lumOff val="-3123"/>
              <a:alphaOff val="0"/>
            </a:srgbClr>
          </a:solidFill>
          <a:prstDash val="solid"/>
          <a:miter lim="800000"/>
        </a:ln>
        <a:effectLst/>
      </dgm:spPr>
      <dgm:t>
        <a:bodyPr/>
        <a:lstStyle/>
        <a:p>
          <a:pPr>
            <a:buNone/>
          </a:pPr>
          <a:r>
            <a:rPr lang="en-IE" sz="2800" b="1" dirty="0">
              <a:solidFill>
                <a:schemeClr val="tx1"/>
              </a:solidFill>
              <a:latin typeface="EC Square Sans Cond Pro" panose="020B0506040000020004" pitchFamily="34" charset="0"/>
              <a:ea typeface="+mn-ea"/>
              <a:cs typeface="+mn-cs"/>
            </a:rPr>
            <a:t>-13%</a:t>
          </a:r>
          <a:endParaRPr lang="en-US" sz="2800" b="1" dirty="0">
            <a:solidFill>
              <a:schemeClr val="tx1"/>
            </a:solidFill>
            <a:latin typeface="EC Square Sans Cond Pro" panose="020B0506040000020004" pitchFamily="34" charset="0"/>
            <a:ea typeface="+mn-ea"/>
            <a:cs typeface="+mn-cs"/>
          </a:endParaRPr>
        </a:p>
      </dgm:t>
    </dgm:pt>
    <dgm:pt modelId="{7A24D70C-26F6-48A5-89CD-DBE84079AFC3}" type="parTrans" cxnId="{3A1CAD1B-A23C-4477-A486-9A6790D65541}">
      <dgm:prSet/>
      <dgm:spPr/>
      <dgm:t>
        <a:bodyPr/>
        <a:lstStyle/>
        <a:p>
          <a:endParaRPr lang="en-US"/>
        </a:p>
      </dgm:t>
    </dgm:pt>
    <dgm:pt modelId="{067DB555-1169-414E-AD28-A875A7E27180}" type="sibTrans" cxnId="{3A1CAD1B-A23C-4477-A486-9A6790D65541}">
      <dgm:prSet/>
      <dgm:spPr/>
      <dgm:t>
        <a:bodyPr/>
        <a:lstStyle/>
        <a:p>
          <a:endParaRPr lang="en-US"/>
        </a:p>
      </dgm:t>
    </dgm:pt>
    <dgm:pt modelId="{5982DC78-6841-4F26-BF98-615D597AFBB1}" type="pres">
      <dgm:prSet presAssocID="{316F9054-6C73-4512-992A-545AFFEC675B}" presName="Name0" presStyleCnt="0">
        <dgm:presLayoutVars>
          <dgm:chPref val="3"/>
          <dgm:dir/>
          <dgm:animLvl val="lvl"/>
          <dgm:resizeHandles/>
        </dgm:presLayoutVars>
      </dgm:prSet>
      <dgm:spPr/>
    </dgm:pt>
    <dgm:pt modelId="{5F863407-447F-44EC-8A53-C81003C4ED53}" type="pres">
      <dgm:prSet presAssocID="{FB9EA16F-54C1-43DD-9C12-0E5C5F9E2014}" presName="horFlow" presStyleCnt="0"/>
      <dgm:spPr/>
    </dgm:pt>
    <dgm:pt modelId="{76321016-D56C-4260-AF79-3726A0C604FA}" type="pres">
      <dgm:prSet presAssocID="{FB9EA16F-54C1-43DD-9C12-0E5C5F9E2014}" presName="bigChev" presStyleLbl="node1" presStyleIdx="0" presStyleCnt="2" custScaleX="152558" custScaleY="136829"/>
      <dgm:spPr/>
    </dgm:pt>
    <dgm:pt modelId="{2929A32B-F1E0-4CB4-8E1B-EF51BB5138B9}" type="pres">
      <dgm:prSet presAssocID="{891B4367-B579-42A2-907F-09502CBDA332}" presName="parTrans" presStyleCnt="0"/>
      <dgm:spPr/>
    </dgm:pt>
    <dgm:pt modelId="{4FB921E9-6D45-4D5B-80B3-67E4FC5EAAA1}" type="pres">
      <dgm:prSet presAssocID="{EF24070B-7C09-4B43-812C-BAFE4B846ABB}" presName="node" presStyleLbl="alignAccFollowNode1" presStyleIdx="0" presStyleCnt="8">
        <dgm:presLayoutVars>
          <dgm:bulletEnabled val="1"/>
        </dgm:presLayoutVars>
      </dgm:prSet>
      <dgm:spPr>
        <a:xfrm>
          <a:off x="2913485" y="467069"/>
          <a:ext cx="1731861" cy="692744"/>
        </a:xfrm>
        <a:prstGeom prst="chevron">
          <a:avLst/>
        </a:prstGeom>
      </dgm:spPr>
    </dgm:pt>
    <dgm:pt modelId="{BEBD9294-F1C1-43A0-BDD3-8C2B6980BFD4}" type="pres">
      <dgm:prSet presAssocID="{7A52DED2-B62B-488E-97A7-F505FC3CC653}" presName="sibTrans" presStyleCnt="0"/>
      <dgm:spPr/>
    </dgm:pt>
    <dgm:pt modelId="{708035E7-F60B-42CC-8AE2-6D16C74180B2}" type="pres">
      <dgm:prSet presAssocID="{EAE43761-D0AE-49B0-ABA2-6CECBAA5AE32}" presName="node" presStyleLbl="alignAccFollowNode1" presStyleIdx="1" presStyleCnt="8">
        <dgm:presLayoutVars>
          <dgm:bulletEnabled val="1"/>
        </dgm:presLayoutVars>
      </dgm:prSet>
      <dgm:spPr/>
    </dgm:pt>
    <dgm:pt modelId="{DA3F78AB-F5C5-40E4-8B59-AFC4DB116DAC}" type="pres">
      <dgm:prSet presAssocID="{52115117-2FC9-480D-B5FB-B71010800258}" presName="sibTrans" presStyleCnt="0"/>
      <dgm:spPr/>
    </dgm:pt>
    <dgm:pt modelId="{559A49F2-FB25-411E-919E-FD3820021272}" type="pres">
      <dgm:prSet presAssocID="{DBBD3F6D-C8CA-419E-B77D-566BA75D5B64}" presName="node" presStyleLbl="alignAccFollowNode1" presStyleIdx="2" presStyleCnt="8">
        <dgm:presLayoutVars>
          <dgm:bulletEnabled val="1"/>
        </dgm:presLayoutVars>
      </dgm:prSet>
      <dgm:spPr>
        <a:prstGeom prst="chevron">
          <a:avLst/>
        </a:prstGeom>
      </dgm:spPr>
    </dgm:pt>
    <dgm:pt modelId="{1553BF26-AD68-4F10-B1B5-F849FCDC6F7C}" type="pres">
      <dgm:prSet presAssocID="{9A6606B8-F65E-4AEB-A07C-6599E3FDD4C6}" presName="sibTrans" presStyleCnt="0"/>
      <dgm:spPr/>
    </dgm:pt>
    <dgm:pt modelId="{20CEB39A-8213-43C8-9C21-E41026F04C35}" type="pres">
      <dgm:prSet presAssocID="{5B2851BC-E06D-4A99-826B-FEE1170B3006}" presName="node" presStyleLbl="alignAccFollowNode1" presStyleIdx="3" presStyleCnt="8" custScaleX="94798">
        <dgm:presLayoutVars>
          <dgm:bulletEnabled val="1"/>
        </dgm:presLayoutVars>
      </dgm:prSet>
      <dgm:spPr/>
    </dgm:pt>
    <dgm:pt modelId="{19FB7F73-B1C9-43F1-8095-2CF83B11C39D}" type="pres">
      <dgm:prSet presAssocID="{FB9EA16F-54C1-43DD-9C12-0E5C5F9E2014}" presName="vSp" presStyleCnt="0"/>
      <dgm:spPr/>
    </dgm:pt>
    <dgm:pt modelId="{1F8487E1-45EB-41AB-8575-0D76DA83B784}" type="pres">
      <dgm:prSet presAssocID="{212C1D74-BA0E-4893-B2F4-A7F450473273}" presName="horFlow" presStyleCnt="0"/>
      <dgm:spPr/>
    </dgm:pt>
    <dgm:pt modelId="{74E5CE66-6CF5-4962-A7FE-BA5027499819}" type="pres">
      <dgm:prSet presAssocID="{212C1D74-BA0E-4893-B2F4-A7F450473273}" presName="bigChev" presStyleLbl="node1" presStyleIdx="1" presStyleCnt="2" custScaleX="152406" custScaleY="132303"/>
      <dgm:spPr/>
    </dgm:pt>
    <dgm:pt modelId="{B76DE57A-EEDD-4552-9174-8F5E5A7740B0}" type="pres">
      <dgm:prSet presAssocID="{A37B855E-BACE-4285-A1BF-AC22F98B0A5F}" presName="parTrans" presStyleCnt="0"/>
      <dgm:spPr/>
    </dgm:pt>
    <dgm:pt modelId="{0982A9B2-2346-408E-BE84-7DE1C120D43C}" type="pres">
      <dgm:prSet presAssocID="{0691560B-923D-442D-9766-743ECCE82C4F}" presName="node" presStyleLbl="alignAccFollowNode1" presStyleIdx="4" presStyleCnt="8">
        <dgm:presLayoutVars>
          <dgm:bulletEnabled val="1"/>
        </dgm:presLayoutVars>
      </dgm:prSet>
      <dgm:spPr/>
    </dgm:pt>
    <dgm:pt modelId="{7A25914E-78E4-4F92-9937-98F8B9E630F4}" type="pres">
      <dgm:prSet presAssocID="{26A6745D-BCB1-4BEE-AF30-590F342F8F15}" presName="sibTrans" presStyleCnt="0"/>
      <dgm:spPr/>
    </dgm:pt>
    <dgm:pt modelId="{8A9571EF-6FB5-4AFD-8529-000F6EB69A02}" type="pres">
      <dgm:prSet presAssocID="{9CA8A8A7-A2C6-41FC-88F5-F7F21DA449C6}" presName="node" presStyleLbl="alignAccFollowNode1" presStyleIdx="5" presStyleCnt="8">
        <dgm:presLayoutVars>
          <dgm:bulletEnabled val="1"/>
        </dgm:presLayoutVars>
      </dgm:prSet>
      <dgm:spPr/>
    </dgm:pt>
    <dgm:pt modelId="{074F514A-0416-4036-BEF6-E3A6C691278E}" type="pres">
      <dgm:prSet presAssocID="{00CFF2BA-06C8-4D6B-A735-C93F0D66660C}" presName="sibTrans" presStyleCnt="0"/>
      <dgm:spPr/>
    </dgm:pt>
    <dgm:pt modelId="{1A92FB6C-3E25-46FE-8D34-42589E789B8C}" type="pres">
      <dgm:prSet presAssocID="{15B7DB46-9639-4FE9-9861-69C05F4B77E2}" presName="node" presStyleLbl="alignAccFollowNode1" presStyleIdx="6" presStyleCnt="8">
        <dgm:presLayoutVars>
          <dgm:bulletEnabled val="1"/>
        </dgm:presLayoutVars>
      </dgm:prSet>
      <dgm:spPr>
        <a:prstGeom prst="chevron">
          <a:avLst/>
        </a:prstGeom>
      </dgm:spPr>
    </dgm:pt>
    <dgm:pt modelId="{8F78F40C-3DCA-49BF-A08F-FB65B302FD4D}" type="pres">
      <dgm:prSet presAssocID="{067DB555-1169-414E-AD28-A875A7E27180}" presName="sibTrans" presStyleCnt="0"/>
      <dgm:spPr/>
    </dgm:pt>
    <dgm:pt modelId="{D99F3DE9-A7B3-451A-9710-40A2610ADAA2}" type="pres">
      <dgm:prSet presAssocID="{8A536391-5A81-45DE-9D9F-6038E98D7570}" presName="node" presStyleLbl="alignAccFollowNode1" presStyleIdx="7" presStyleCnt="8" custScaleX="98178">
        <dgm:presLayoutVars>
          <dgm:bulletEnabled val="1"/>
        </dgm:presLayoutVars>
      </dgm:prSet>
      <dgm:spPr/>
    </dgm:pt>
  </dgm:ptLst>
  <dgm:cxnLst>
    <dgm:cxn modelId="{A6F11F0A-3B20-450F-A318-FFAE72CF1CC7}" srcId="{FB9EA16F-54C1-43DD-9C12-0E5C5F9E2014}" destId="{EAE43761-D0AE-49B0-ABA2-6CECBAA5AE32}" srcOrd="1" destOrd="0" parTransId="{5B247AB1-0774-41DE-A352-C6A084F0627A}" sibTransId="{52115117-2FC9-480D-B5FB-B71010800258}"/>
    <dgm:cxn modelId="{F189BC14-379E-4ED1-8AB8-51194282AD91}" type="presOf" srcId="{316F9054-6C73-4512-992A-545AFFEC675B}" destId="{5982DC78-6841-4F26-BF98-615D597AFBB1}" srcOrd="0" destOrd="0" presId="urn:microsoft.com/office/officeart/2005/8/layout/lProcess3"/>
    <dgm:cxn modelId="{3A1CAD1B-A23C-4477-A486-9A6790D65541}" srcId="{212C1D74-BA0E-4893-B2F4-A7F450473273}" destId="{15B7DB46-9639-4FE9-9861-69C05F4B77E2}" srcOrd="2" destOrd="0" parTransId="{7A24D70C-26F6-48A5-89CD-DBE84079AFC3}" sibTransId="{067DB555-1169-414E-AD28-A875A7E27180}"/>
    <dgm:cxn modelId="{B6F3CD25-7356-40E8-BBA7-8280B21EBA70}" type="presOf" srcId="{212C1D74-BA0E-4893-B2F4-A7F450473273}" destId="{74E5CE66-6CF5-4962-A7FE-BA5027499819}" srcOrd="0" destOrd="0" presId="urn:microsoft.com/office/officeart/2005/8/layout/lProcess3"/>
    <dgm:cxn modelId="{32471530-7DCA-46F4-AACE-276478F97EF5}" srcId="{FB9EA16F-54C1-43DD-9C12-0E5C5F9E2014}" destId="{DBBD3F6D-C8CA-419E-B77D-566BA75D5B64}" srcOrd="2" destOrd="0" parTransId="{770DF905-534F-4B20-B8EF-49C8B5C621B7}" sibTransId="{9A6606B8-F65E-4AEB-A07C-6599E3FDD4C6}"/>
    <dgm:cxn modelId="{3F8AE835-52DB-46A5-B8AE-B4C66B78ECE5}" srcId="{FB9EA16F-54C1-43DD-9C12-0E5C5F9E2014}" destId="{EF24070B-7C09-4B43-812C-BAFE4B846ABB}" srcOrd="0" destOrd="0" parTransId="{891B4367-B579-42A2-907F-09502CBDA332}" sibTransId="{7A52DED2-B62B-488E-97A7-F505FC3CC653}"/>
    <dgm:cxn modelId="{F8A30338-9904-444C-AFCB-73175EADD0BC}" type="presOf" srcId="{15B7DB46-9639-4FE9-9861-69C05F4B77E2}" destId="{1A92FB6C-3E25-46FE-8D34-42589E789B8C}" srcOrd="0" destOrd="0" presId="urn:microsoft.com/office/officeart/2005/8/layout/lProcess3"/>
    <dgm:cxn modelId="{844C2849-A1B5-4B9A-8504-ACACC04534FA}" srcId="{316F9054-6C73-4512-992A-545AFFEC675B}" destId="{212C1D74-BA0E-4893-B2F4-A7F450473273}" srcOrd="1" destOrd="0" parTransId="{195153EA-A16F-470B-8702-9B0E945ADB8B}" sibTransId="{EDF2D081-A7EA-4D3D-BDDD-E38010DE212F}"/>
    <dgm:cxn modelId="{994A3B79-E088-46AD-858C-A8C0022D3B24}" srcId="{FB9EA16F-54C1-43DD-9C12-0E5C5F9E2014}" destId="{5B2851BC-E06D-4A99-826B-FEE1170B3006}" srcOrd="3" destOrd="0" parTransId="{CFA2646A-A78D-4748-BF9A-76CD9DF0F057}" sibTransId="{0DC6D1F8-37DF-45B5-AF9A-AE8792E5C65C}"/>
    <dgm:cxn modelId="{31699B7C-7F5C-4B33-A3DF-D869703AB2E4}" type="presOf" srcId="{8A536391-5A81-45DE-9D9F-6038E98D7570}" destId="{D99F3DE9-A7B3-451A-9710-40A2610ADAA2}" srcOrd="0" destOrd="0" presId="urn:microsoft.com/office/officeart/2005/8/layout/lProcess3"/>
    <dgm:cxn modelId="{8DD1097F-2E95-4FCC-9982-48A336E0EA01}" type="presOf" srcId="{0691560B-923D-442D-9766-743ECCE82C4F}" destId="{0982A9B2-2346-408E-BE84-7DE1C120D43C}" srcOrd="0" destOrd="0" presId="urn:microsoft.com/office/officeart/2005/8/layout/lProcess3"/>
    <dgm:cxn modelId="{0E85577F-ED4B-46D0-83C2-94AC0CBCB0DB}" srcId="{212C1D74-BA0E-4893-B2F4-A7F450473273}" destId="{0691560B-923D-442D-9766-743ECCE82C4F}" srcOrd="0" destOrd="0" parTransId="{A37B855E-BACE-4285-A1BF-AC22F98B0A5F}" sibTransId="{26A6745D-BCB1-4BEE-AF30-590F342F8F15}"/>
    <dgm:cxn modelId="{4B186B96-9E93-4DC5-9460-91270519EC6F}" srcId="{212C1D74-BA0E-4893-B2F4-A7F450473273}" destId="{9CA8A8A7-A2C6-41FC-88F5-F7F21DA449C6}" srcOrd="1" destOrd="0" parTransId="{F166B1E9-9FBA-43C8-B3A3-FD2BE750DAF9}" sibTransId="{00CFF2BA-06C8-4D6B-A735-C93F0D66660C}"/>
    <dgm:cxn modelId="{6B4B099E-3F92-4CD3-9E54-2F6C0C6D38BC}" type="presOf" srcId="{9CA8A8A7-A2C6-41FC-88F5-F7F21DA449C6}" destId="{8A9571EF-6FB5-4AFD-8529-000F6EB69A02}" srcOrd="0" destOrd="0" presId="urn:microsoft.com/office/officeart/2005/8/layout/lProcess3"/>
    <dgm:cxn modelId="{1440F4AB-2DDB-4B32-A77A-C72F453BE29F}" type="presOf" srcId="{FB9EA16F-54C1-43DD-9C12-0E5C5F9E2014}" destId="{76321016-D56C-4260-AF79-3726A0C604FA}" srcOrd="0" destOrd="0" presId="urn:microsoft.com/office/officeart/2005/8/layout/lProcess3"/>
    <dgm:cxn modelId="{DBD5CCB6-6C1A-4CFD-9540-7B26E5EC7BD4}" type="presOf" srcId="{EF24070B-7C09-4B43-812C-BAFE4B846ABB}" destId="{4FB921E9-6D45-4D5B-80B3-67E4FC5EAAA1}" srcOrd="0" destOrd="0" presId="urn:microsoft.com/office/officeart/2005/8/layout/lProcess3"/>
    <dgm:cxn modelId="{29E7C9C0-10EC-4EC5-AA44-378373B96DFF}" srcId="{316F9054-6C73-4512-992A-545AFFEC675B}" destId="{FB9EA16F-54C1-43DD-9C12-0E5C5F9E2014}" srcOrd="0" destOrd="0" parTransId="{3AD51B70-848A-43D8-BB19-DF9D3DD021E3}" sibTransId="{C9761399-1866-4678-B9F8-E2B3B031B822}"/>
    <dgm:cxn modelId="{482685CB-BB2B-4DD2-9CF5-AD65C0201EAE}" type="presOf" srcId="{5B2851BC-E06D-4A99-826B-FEE1170B3006}" destId="{20CEB39A-8213-43C8-9C21-E41026F04C35}" srcOrd="0" destOrd="0" presId="urn:microsoft.com/office/officeart/2005/8/layout/lProcess3"/>
    <dgm:cxn modelId="{73A7E6D4-3410-4ADD-BD1E-E7C4D9CAEC94}" srcId="{212C1D74-BA0E-4893-B2F4-A7F450473273}" destId="{8A536391-5A81-45DE-9D9F-6038E98D7570}" srcOrd="3" destOrd="0" parTransId="{A1B5EBFE-35BE-469A-BD88-515A994B55E6}" sibTransId="{CDBD04AA-45B1-43BB-828D-9BC4D51F1258}"/>
    <dgm:cxn modelId="{373DA4E4-49BA-4A39-AEB3-AC22114C4E2B}" type="presOf" srcId="{DBBD3F6D-C8CA-419E-B77D-566BA75D5B64}" destId="{559A49F2-FB25-411E-919E-FD3820021272}" srcOrd="0" destOrd="0" presId="urn:microsoft.com/office/officeart/2005/8/layout/lProcess3"/>
    <dgm:cxn modelId="{344567E7-2ECE-45FC-8638-1CADC8B5B9B8}" type="presOf" srcId="{EAE43761-D0AE-49B0-ABA2-6CECBAA5AE32}" destId="{708035E7-F60B-42CC-8AE2-6D16C74180B2}" srcOrd="0" destOrd="0" presId="urn:microsoft.com/office/officeart/2005/8/layout/lProcess3"/>
    <dgm:cxn modelId="{6C63B10A-D703-44F7-98E0-1B53A240CC18}" type="presParOf" srcId="{5982DC78-6841-4F26-BF98-615D597AFBB1}" destId="{5F863407-447F-44EC-8A53-C81003C4ED53}" srcOrd="0" destOrd="0" presId="urn:microsoft.com/office/officeart/2005/8/layout/lProcess3"/>
    <dgm:cxn modelId="{551E58C1-D107-4312-8D4B-24A42330C4A6}" type="presParOf" srcId="{5F863407-447F-44EC-8A53-C81003C4ED53}" destId="{76321016-D56C-4260-AF79-3726A0C604FA}" srcOrd="0" destOrd="0" presId="urn:microsoft.com/office/officeart/2005/8/layout/lProcess3"/>
    <dgm:cxn modelId="{D71D4FEB-9DE3-4821-8F63-A12D93EDBE36}" type="presParOf" srcId="{5F863407-447F-44EC-8A53-C81003C4ED53}" destId="{2929A32B-F1E0-4CB4-8E1B-EF51BB5138B9}" srcOrd="1" destOrd="0" presId="urn:microsoft.com/office/officeart/2005/8/layout/lProcess3"/>
    <dgm:cxn modelId="{BECF38DF-47A9-42E4-A40E-7FBC59EFD541}" type="presParOf" srcId="{5F863407-447F-44EC-8A53-C81003C4ED53}" destId="{4FB921E9-6D45-4D5B-80B3-67E4FC5EAAA1}" srcOrd="2" destOrd="0" presId="urn:microsoft.com/office/officeart/2005/8/layout/lProcess3"/>
    <dgm:cxn modelId="{7360DD6A-EABB-4C55-9F79-9DAEEA9C6073}" type="presParOf" srcId="{5F863407-447F-44EC-8A53-C81003C4ED53}" destId="{BEBD9294-F1C1-43A0-BDD3-8C2B6980BFD4}" srcOrd="3" destOrd="0" presId="urn:microsoft.com/office/officeart/2005/8/layout/lProcess3"/>
    <dgm:cxn modelId="{3CE2440C-7032-42C8-B807-4FB7046428CB}" type="presParOf" srcId="{5F863407-447F-44EC-8A53-C81003C4ED53}" destId="{708035E7-F60B-42CC-8AE2-6D16C74180B2}" srcOrd="4" destOrd="0" presId="urn:microsoft.com/office/officeart/2005/8/layout/lProcess3"/>
    <dgm:cxn modelId="{6D2B06A8-76CA-4B0C-A371-0307DD2B7D3F}" type="presParOf" srcId="{5F863407-447F-44EC-8A53-C81003C4ED53}" destId="{DA3F78AB-F5C5-40E4-8B59-AFC4DB116DAC}" srcOrd="5" destOrd="0" presId="urn:microsoft.com/office/officeart/2005/8/layout/lProcess3"/>
    <dgm:cxn modelId="{42E6AC6F-3AE6-44D4-868B-0ED92CBFFE34}" type="presParOf" srcId="{5F863407-447F-44EC-8A53-C81003C4ED53}" destId="{559A49F2-FB25-411E-919E-FD3820021272}" srcOrd="6" destOrd="0" presId="urn:microsoft.com/office/officeart/2005/8/layout/lProcess3"/>
    <dgm:cxn modelId="{1DE8BCA8-8E7E-4344-A6CA-FFA97D15F9F7}" type="presParOf" srcId="{5F863407-447F-44EC-8A53-C81003C4ED53}" destId="{1553BF26-AD68-4F10-B1B5-F849FCDC6F7C}" srcOrd="7" destOrd="0" presId="urn:microsoft.com/office/officeart/2005/8/layout/lProcess3"/>
    <dgm:cxn modelId="{A7F8BC9D-66AB-4D85-84FF-04A0AD37083F}" type="presParOf" srcId="{5F863407-447F-44EC-8A53-C81003C4ED53}" destId="{20CEB39A-8213-43C8-9C21-E41026F04C35}" srcOrd="8" destOrd="0" presId="urn:microsoft.com/office/officeart/2005/8/layout/lProcess3"/>
    <dgm:cxn modelId="{A3ABE187-5E67-450D-B2E4-885E259EFD26}" type="presParOf" srcId="{5982DC78-6841-4F26-BF98-615D597AFBB1}" destId="{19FB7F73-B1C9-43F1-8095-2CF83B11C39D}" srcOrd="1" destOrd="0" presId="urn:microsoft.com/office/officeart/2005/8/layout/lProcess3"/>
    <dgm:cxn modelId="{4A26F3BE-722C-4850-83C3-C3D742D4FAE0}" type="presParOf" srcId="{5982DC78-6841-4F26-BF98-615D597AFBB1}" destId="{1F8487E1-45EB-41AB-8575-0D76DA83B784}" srcOrd="2" destOrd="0" presId="urn:microsoft.com/office/officeart/2005/8/layout/lProcess3"/>
    <dgm:cxn modelId="{5F5124FE-2C43-406E-A67E-AED35ABCD6A7}" type="presParOf" srcId="{1F8487E1-45EB-41AB-8575-0D76DA83B784}" destId="{74E5CE66-6CF5-4962-A7FE-BA5027499819}" srcOrd="0" destOrd="0" presId="urn:microsoft.com/office/officeart/2005/8/layout/lProcess3"/>
    <dgm:cxn modelId="{D8568098-E1A7-489B-8B2C-8EF496D91F46}" type="presParOf" srcId="{1F8487E1-45EB-41AB-8575-0D76DA83B784}" destId="{B76DE57A-EEDD-4552-9174-8F5E5A7740B0}" srcOrd="1" destOrd="0" presId="urn:microsoft.com/office/officeart/2005/8/layout/lProcess3"/>
    <dgm:cxn modelId="{90D3E46F-765D-45FC-9F33-787C94600C92}" type="presParOf" srcId="{1F8487E1-45EB-41AB-8575-0D76DA83B784}" destId="{0982A9B2-2346-408E-BE84-7DE1C120D43C}" srcOrd="2" destOrd="0" presId="urn:microsoft.com/office/officeart/2005/8/layout/lProcess3"/>
    <dgm:cxn modelId="{05B95015-3D90-46AB-9EB2-D8C2EA7C25DA}" type="presParOf" srcId="{1F8487E1-45EB-41AB-8575-0D76DA83B784}" destId="{7A25914E-78E4-4F92-9937-98F8B9E630F4}" srcOrd="3" destOrd="0" presId="urn:microsoft.com/office/officeart/2005/8/layout/lProcess3"/>
    <dgm:cxn modelId="{7D37E13E-D3FB-4B4A-B77A-7D52CC8A83CD}" type="presParOf" srcId="{1F8487E1-45EB-41AB-8575-0D76DA83B784}" destId="{8A9571EF-6FB5-4AFD-8529-000F6EB69A02}" srcOrd="4" destOrd="0" presId="urn:microsoft.com/office/officeart/2005/8/layout/lProcess3"/>
    <dgm:cxn modelId="{40DB9E72-573F-4A64-90DB-94D3647FE797}" type="presParOf" srcId="{1F8487E1-45EB-41AB-8575-0D76DA83B784}" destId="{074F514A-0416-4036-BEF6-E3A6C691278E}" srcOrd="5" destOrd="0" presId="urn:microsoft.com/office/officeart/2005/8/layout/lProcess3"/>
    <dgm:cxn modelId="{ED853F3C-120D-456F-9651-C852F1A4A1C8}" type="presParOf" srcId="{1F8487E1-45EB-41AB-8575-0D76DA83B784}" destId="{1A92FB6C-3E25-46FE-8D34-42589E789B8C}" srcOrd="6" destOrd="0" presId="urn:microsoft.com/office/officeart/2005/8/layout/lProcess3"/>
    <dgm:cxn modelId="{A658A67D-2DE8-4C88-9035-00B39825DEE3}" type="presParOf" srcId="{1F8487E1-45EB-41AB-8575-0D76DA83B784}" destId="{8F78F40C-3DCA-49BF-A08F-FB65B302FD4D}" srcOrd="7" destOrd="0" presId="urn:microsoft.com/office/officeart/2005/8/layout/lProcess3"/>
    <dgm:cxn modelId="{5B8B4B32-A7BD-499F-B4EE-261D76515609}" type="presParOf" srcId="{1F8487E1-45EB-41AB-8575-0D76DA83B784}" destId="{D99F3DE9-A7B3-451A-9710-40A2610ADAA2}" srcOrd="8"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3E2159-7485-4F4F-9FA1-AF46C0A39E9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5912D9FB-97EE-450E-989A-BA607B8C0956}">
      <dgm:prSet phldrT="[Text]" phldr="0" custT="0"/>
      <dgm:spPr/>
      <dgm:t>
        <a:bodyPr/>
        <a:lstStyle/>
        <a:p>
          <a:r>
            <a:rPr lang="en-US" sz="1800" b="1" dirty="0">
              <a:latin typeface="Calibri"/>
              <a:ea typeface="Calibri"/>
              <a:cs typeface="Calibri"/>
            </a:rPr>
            <a:t>Electrification</a:t>
          </a:r>
        </a:p>
      </dgm:t>
    </dgm:pt>
    <dgm:pt modelId="{29082CA9-4172-4A8C-98E0-6DEA55D6EB8A}" type="parTrans" cxnId="{89E1C17F-F55D-47AE-BBE2-CC7E556B3D1F}">
      <dgm:prSet/>
      <dgm:spPr/>
      <dgm:t>
        <a:bodyPr/>
        <a:lstStyle/>
        <a:p>
          <a:endParaRPr lang="en-US"/>
        </a:p>
      </dgm:t>
    </dgm:pt>
    <dgm:pt modelId="{93E77752-343F-41EB-9D67-23C30512533A}" type="sibTrans" cxnId="{89E1C17F-F55D-47AE-BBE2-CC7E556B3D1F}">
      <dgm:prSet/>
      <dgm:spPr/>
      <dgm:t>
        <a:bodyPr/>
        <a:lstStyle/>
        <a:p>
          <a:endParaRPr lang="en-US"/>
        </a:p>
      </dgm:t>
    </dgm:pt>
    <dgm:pt modelId="{99AEC8C8-7BAE-4A6B-8134-DB964B2A0B52}">
      <dgm:prSet phldrT="[Text]" phldr="0"/>
      <dgm:spPr/>
      <dgm:t>
        <a:bodyPr/>
        <a:lstStyle/>
        <a:p>
          <a:pPr rtl="0"/>
          <a:r>
            <a:rPr lang="en-US" sz="1800" b="1" dirty="0">
              <a:latin typeface="Calibri"/>
              <a:ea typeface="Calibri"/>
              <a:cs typeface="Calibri"/>
            </a:rPr>
            <a:t>Electrification Action Plan</a:t>
          </a:r>
        </a:p>
      </dgm:t>
    </dgm:pt>
    <dgm:pt modelId="{BBF4F85A-C902-41F3-B396-86B2C4C740FB}" type="parTrans" cxnId="{3A04D64D-D6B3-49BD-B87C-C8BE5592839B}">
      <dgm:prSet/>
      <dgm:spPr/>
      <dgm:t>
        <a:bodyPr/>
        <a:lstStyle/>
        <a:p>
          <a:endParaRPr lang="en-US"/>
        </a:p>
      </dgm:t>
    </dgm:pt>
    <dgm:pt modelId="{DA19F667-81CB-4294-88F8-EACEE95623E8}" type="sibTrans" cxnId="{3A04D64D-D6B3-49BD-B87C-C8BE5592839B}">
      <dgm:prSet/>
      <dgm:spPr/>
      <dgm:t>
        <a:bodyPr/>
        <a:lstStyle/>
        <a:p>
          <a:endParaRPr lang="en-US"/>
        </a:p>
      </dgm:t>
    </dgm:pt>
    <dgm:pt modelId="{52E1AB5E-A2C3-42C9-BC1F-960D8882DD23}">
      <dgm:prSet phldrT="[Text]" phldr="0"/>
      <dgm:spPr/>
      <dgm:t>
        <a:bodyPr/>
        <a:lstStyle/>
        <a:p>
          <a:pPr rtl="0"/>
          <a:r>
            <a:rPr lang="en-US" sz="1800" b="1" dirty="0">
              <a:latin typeface="Calibri"/>
              <a:ea typeface="Calibri"/>
              <a:cs typeface="Calibri"/>
            </a:rPr>
            <a:t>White Paper on deepening the electricity market</a:t>
          </a:r>
        </a:p>
      </dgm:t>
    </dgm:pt>
    <dgm:pt modelId="{31090292-F11F-4F61-AC74-6A6372D17921}" type="parTrans" cxnId="{CEA905EA-F316-4C5D-8D86-2451B81CB29A}">
      <dgm:prSet/>
      <dgm:spPr/>
      <dgm:t>
        <a:bodyPr/>
        <a:lstStyle/>
        <a:p>
          <a:endParaRPr lang="en-US"/>
        </a:p>
      </dgm:t>
    </dgm:pt>
    <dgm:pt modelId="{F9795D47-6558-4604-BBAA-C0708A83EB35}" type="sibTrans" cxnId="{CEA905EA-F316-4C5D-8D86-2451B81CB29A}">
      <dgm:prSet/>
      <dgm:spPr/>
      <dgm:t>
        <a:bodyPr/>
        <a:lstStyle/>
        <a:p>
          <a:endParaRPr lang="en-US"/>
        </a:p>
      </dgm:t>
    </dgm:pt>
    <dgm:pt modelId="{97A89B5F-A5EE-40F9-8844-77C20DFA0105}">
      <dgm:prSet phldrT="[Text]" phldr="0"/>
      <dgm:spPr/>
      <dgm:t>
        <a:bodyPr/>
        <a:lstStyle/>
        <a:p>
          <a:pPr rtl="0"/>
          <a:r>
            <a:rPr lang="en-US" sz="1100" b="1" dirty="0">
              <a:latin typeface="Calibri"/>
              <a:ea typeface="Calibri"/>
              <a:cs typeface="Calibri"/>
            </a:rPr>
            <a:t>Consumers</a:t>
          </a:r>
        </a:p>
      </dgm:t>
    </dgm:pt>
    <dgm:pt modelId="{C1D989DA-B8D3-466F-80EE-4D02897B3141}" type="parTrans" cxnId="{FC71D14A-C9C9-4D27-8ED1-8CDD1E98F5CA}">
      <dgm:prSet/>
      <dgm:spPr/>
      <dgm:t>
        <a:bodyPr/>
        <a:lstStyle/>
        <a:p>
          <a:endParaRPr lang="en-US"/>
        </a:p>
      </dgm:t>
    </dgm:pt>
    <dgm:pt modelId="{2DFEF5D4-C25D-4310-9068-C8A154422DE7}" type="sibTrans" cxnId="{FC71D14A-C9C9-4D27-8ED1-8CDD1E98F5CA}">
      <dgm:prSet/>
      <dgm:spPr/>
      <dgm:t>
        <a:bodyPr/>
        <a:lstStyle/>
        <a:p>
          <a:endParaRPr lang="en-US"/>
        </a:p>
      </dgm:t>
    </dgm:pt>
    <dgm:pt modelId="{FF8D34BE-80DF-4440-A0A5-FA6B47301264}">
      <dgm:prSet phldrT="[Text]" phldr="0"/>
      <dgm:spPr/>
      <dgm:t>
        <a:bodyPr/>
        <a:lstStyle/>
        <a:p>
          <a:pPr rtl="0">
            <a:buFont typeface="Wingdings" panose="05000000000000000000" pitchFamily="2" charset="2"/>
            <a:buChar char="ü"/>
          </a:pPr>
          <a:r>
            <a:rPr lang="en-US" sz="1800" b="1" i="1" dirty="0">
              <a:solidFill>
                <a:schemeClr val="tx2">
                  <a:lumMod val="60000"/>
                  <a:lumOff val="40000"/>
                </a:schemeClr>
              </a:solidFill>
              <a:latin typeface="Calibri"/>
              <a:ea typeface="Calibri"/>
              <a:cs typeface="Calibri"/>
            </a:rPr>
            <a:t>Citizens Energy Package (published in 03/26)</a:t>
          </a:r>
        </a:p>
      </dgm:t>
    </dgm:pt>
    <dgm:pt modelId="{8FB4B296-5820-46F7-966E-B9AA4D73E452}" type="parTrans" cxnId="{719700DF-D7B4-456E-B646-9788A72C5FA1}">
      <dgm:prSet/>
      <dgm:spPr/>
      <dgm:t>
        <a:bodyPr/>
        <a:lstStyle/>
        <a:p>
          <a:endParaRPr lang="en-US"/>
        </a:p>
      </dgm:t>
    </dgm:pt>
    <dgm:pt modelId="{124B0B33-8137-45FA-B796-820B5AC3DB9B}" type="sibTrans" cxnId="{719700DF-D7B4-456E-B646-9788A72C5FA1}">
      <dgm:prSet/>
      <dgm:spPr/>
      <dgm:t>
        <a:bodyPr/>
        <a:lstStyle/>
        <a:p>
          <a:endParaRPr lang="en-US"/>
        </a:p>
      </dgm:t>
    </dgm:pt>
    <dgm:pt modelId="{5346F51D-2514-4063-8A26-6971965A8F2D}">
      <dgm:prSet phldrT="[Text]" phldr="0"/>
      <dgm:spPr/>
      <dgm:t>
        <a:bodyPr/>
        <a:lstStyle/>
        <a:p>
          <a:pPr rtl="0"/>
          <a:r>
            <a:rPr lang="en-US" sz="1800" b="1" dirty="0">
              <a:latin typeface="Calibri"/>
              <a:ea typeface="Calibri"/>
              <a:cs typeface="Calibri"/>
            </a:rPr>
            <a:t>Security and </a:t>
          </a:r>
          <a:r>
            <a:rPr lang="en-US" sz="1800" b="1" dirty="0" err="1">
              <a:latin typeface="Calibri"/>
              <a:ea typeface="Calibri"/>
              <a:cs typeface="Calibri"/>
            </a:rPr>
            <a:t>digitalisation</a:t>
          </a:r>
          <a:endParaRPr lang="en-US" sz="1800" b="1" dirty="0">
            <a:latin typeface="Calibri"/>
            <a:ea typeface="Calibri"/>
            <a:cs typeface="Calibri"/>
          </a:endParaRPr>
        </a:p>
      </dgm:t>
    </dgm:pt>
    <dgm:pt modelId="{AB6E72DB-E8D5-482E-9486-50E28375E609}" type="parTrans" cxnId="{CFD874FD-5ACB-49C7-831B-B90D9E05B484}">
      <dgm:prSet/>
      <dgm:spPr/>
      <dgm:t>
        <a:bodyPr/>
        <a:lstStyle/>
        <a:p>
          <a:endParaRPr lang="en-US"/>
        </a:p>
      </dgm:t>
    </dgm:pt>
    <dgm:pt modelId="{E90BE8E7-EE9E-4C5C-9360-4F1BC6EAE3D7}" type="sibTrans" cxnId="{CFD874FD-5ACB-49C7-831B-B90D9E05B484}">
      <dgm:prSet/>
      <dgm:spPr/>
      <dgm:t>
        <a:bodyPr/>
        <a:lstStyle/>
        <a:p>
          <a:endParaRPr lang="en-US"/>
        </a:p>
      </dgm:t>
    </dgm:pt>
    <dgm:pt modelId="{2478A824-56C0-4E3D-91E4-320FC4E595BA}">
      <dgm:prSet phldrT="[Text]" phldr="0"/>
      <dgm:spPr/>
      <dgm:t>
        <a:bodyPr/>
        <a:lstStyle/>
        <a:p>
          <a:pPr rtl="0"/>
          <a:r>
            <a:rPr lang="en-US" sz="1800" b="1" dirty="0">
              <a:latin typeface="Calibri"/>
              <a:ea typeface="Calibri"/>
              <a:cs typeface="Calibri"/>
            </a:rPr>
            <a:t>Review of the energy security framework</a:t>
          </a:r>
        </a:p>
      </dgm:t>
    </dgm:pt>
    <dgm:pt modelId="{33814841-F13A-43EB-8C76-0346D3D7CFE9}" type="parTrans" cxnId="{632FE9E2-C302-4A34-930E-E7ACCB25BE13}">
      <dgm:prSet/>
      <dgm:spPr/>
      <dgm:t>
        <a:bodyPr/>
        <a:lstStyle/>
        <a:p>
          <a:endParaRPr lang="en-US"/>
        </a:p>
      </dgm:t>
    </dgm:pt>
    <dgm:pt modelId="{0AAC29FB-D4A7-4905-A0E4-3ABBB8D0D1A1}" type="sibTrans" cxnId="{632FE9E2-C302-4A34-930E-E7ACCB25BE13}">
      <dgm:prSet/>
      <dgm:spPr/>
      <dgm:t>
        <a:bodyPr/>
        <a:lstStyle/>
        <a:p>
          <a:endParaRPr lang="en-US"/>
        </a:p>
      </dgm:t>
    </dgm:pt>
    <dgm:pt modelId="{1962C3A5-0A8C-4EAA-AD31-74F978ABA70A}">
      <dgm:prSet phldr="0"/>
      <dgm:spPr/>
      <dgm:t>
        <a:bodyPr/>
        <a:lstStyle/>
        <a:p>
          <a:pPr rtl="0"/>
          <a:r>
            <a:rPr lang="en-US" sz="1800" b="1" dirty="0">
              <a:solidFill>
                <a:schemeClr val="bg1"/>
              </a:solidFill>
              <a:latin typeface="Calibri"/>
              <a:ea typeface="Calibri"/>
              <a:cs typeface="Calibri"/>
            </a:rPr>
            <a:t>Post-2030</a:t>
          </a:r>
          <a:r>
            <a:rPr lang="en-US" sz="1800" b="1" dirty="0">
              <a:solidFill>
                <a:schemeClr val="bg1"/>
              </a:solidFill>
              <a:latin typeface="Calibri"/>
              <a:ea typeface="Calibri"/>
              <a:cs typeface="Arial"/>
            </a:rPr>
            <a:t> framework</a:t>
          </a:r>
          <a:endParaRPr lang="en-US" sz="1800" b="1" dirty="0">
            <a:solidFill>
              <a:schemeClr val="bg1"/>
            </a:solidFill>
            <a:latin typeface="Calibri"/>
            <a:ea typeface="Calibri"/>
            <a:cs typeface="Calibri"/>
          </a:endParaRPr>
        </a:p>
      </dgm:t>
    </dgm:pt>
    <dgm:pt modelId="{45DC9541-F486-48DB-A3C2-6713CDD40C58}" type="parTrans" cxnId="{18952AF1-EC1C-4E71-82E9-9F7B8221A18C}">
      <dgm:prSet/>
      <dgm:spPr/>
      <dgm:t>
        <a:bodyPr/>
        <a:lstStyle/>
        <a:p>
          <a:endParaRPr lang="en-IE"/>
        </a:p>
      </dgm:t>
    </dgm:pt>
    <dgm:pt modelId="{BE409F39-1B82-4C4A-9E2A-8924504E6457}" type="sibTrans" cxnId="{18952AF1-EC1C-4E71-82E9-9F7B8221A18C}">
      <dgm:prSet/>
      <dgm:spPr/>
      <dgm:t>
        <a:bodyPr/>
        <a:lstStyle/>
        <a:p>
          <a:endParaRPr lang="en-IE"/>
        </a:p>
      </dgm:t>
    </dgm:pt>
    <dgm:pt modelId="{538AA436-265E-4626-83B3-5BA2D50021B9}">
      <dgm:prSet phldr="0"/>
      <dgm:spPr/>
      <dgm:t>
        <a:bodyPr/>
        <a:lstStyle/>
        <a:p>
          <a:pPr rtl="0"/>
          <a:r>
            <a:rPr lang="en-US" sz="1100" b="1" dirty="0">
              <a:solidFill>
                <a:schemeClr val="tx1"/>
              </a:solidFill>
              <a:latin typeface="Calibri"/>
              <a:ea typeface="Calibri"/>
              <a:cs typeface="Calibri"/>
            </a:rPr>
            <a:t>Review of the Governance regulation</a:t>
          </a:r>
        </a:p>
      </dgm:t>
    </dgm:pt>
    <dgm:pt modelId="{0745F956-91E8-4AEC-AF9D-5DB27FC00991}" type="parTrans" cxnId="{46859A3D-F0FB-4A9D-A957-6F4D13F9AF7E}">
      <dgm:prSet/>
      <dgm:spPr/>
      <dgm:t>
        <a:bodyPr/>
        <a:lstStyle/>
        <a:p>
          <a:endParaRPr lang="en-IE"/>
        </a:p>
      </dgm:t>
    </dgm:pt>
    <dgm:pt modelId="{52338409-9860-4B24-8583-246D72B0BE4A}" type="sibTrans" cxnId="{46859A3D-F0FB-4A9D-A957-6F4D13F9AF7E}">
      <dgm:prSet/>
      <dgm:spPr/>
      <dgm:t>
        <a:bodyPr/>
        <a:lstStyle/>
        <a:p>
          <a:endParaRPr lang="en-IE"/>
        </a:p>
      </dgm:t>
    </dgm:pt>
    <dgm:pt modelId="{70A17F2C-E0E2-45FC-98E3-4E30BE4700E9}">
      <dgm:prSet phldr="0"/>
      <dgm:spPr/>
      <dgm:t>
        <a:bodyPr/>
        <a:lstStyle/>
        <a:p>
          <a:pPr rtl="0"/>
          <a:r>
            <a:rPr lang="en-US" sz="1100" b="1" dirty="0">
              <a:solidFill>
                <a:srgbClr val="000000"/>
              </a:solidFill>
              <a:latin typeface="Calibri"/>
              <a:ea typeface="Calibri"/>
              <a:cs typeface="Calibri"/>
            </a:rPr>
            <a:t>Strategic roadmap for </a:t>
          </a:r>
          <a:r>
            <a:rPr lang="en-US" sz="1100" b="1" dirty="0" err="1">
              <a:solidFill>
                <a:srgbClr val="000000"/>
              </a:solidFill>
              <a:latin typeface="Calibri"/>
              <a:ea typeface="Calibri"/>
              <a:cs typeface="Calibri"/>
            </a:rPr>
            <a:t>digitalisation</a:t>
          </a:r>
          <a:r>
            <a:rPr lang="en-US" sz="1100" b="1" dirty="0">
              <a:solidFill>
                <a:srgbClr val="000000"/>
              </a:solidFill>
              <a:latin typeface="Calibri"/>
              <a:ea typeface="Calibri"/>
              <a:cs typeface="Calibri"/>
            </a:rPr>
            <a:t> and AI in energy</a:t>
          </a:r>
        </a:p>
      </dgm:t>
    </dgm:pt>
    <dgm:pt modelId="{A53BBC11-D04F-4912-88E9-401D9BF18B2E}" type="parTrans" cxnId="{BD8468E9-FD06-48BF-8677-201A853E0462}">
      <dgm:prSet/>
      <dgm:spPr/>
      <dgm:t>
        <a:bodyPr/>
        <a:lstStyle/>
        <a:p>
          <a:endParaRPr lang="en-IE"/>
        </a:p>
      </dgm:t>
    </dgm:pt>
    <dgm:pt modelId="{F5FBB48E-3EF4-4159-A1DF-47971B70C006}" type="sibTrans" cxnId="{BD8468E9-FD06-48BF-8677-201A853E0462}">
      <dgm:prSet/>
      <dgm:spPr/>
      <dgm:t>
        <a:bodyPr/>
        <a:lstStyle/>
        <a:p>
          <a:endParaRPr lang="en-IE"/>
        </a:p>
      </dgm:t>
    </dgm:pt>
    <dgm:pt modelId="{6800F99E-F113-4E02-BF55-A6F3974012DD}">
      <dgm:prSet phldr="0"/>
      <dgm:spPr/>
      <dgm:t>
        <a:bodyPr/>
        <a:lstStyle/>
        <a:p>
          <a:pPr rtl="0">
            <a:buFont typeface="Wingdings" panose="05000000000000000000" pitchFamily="2" charset="2"/>
            <a:buChar char="ü"/>
          </a:pPr>
          <a:r>
            <a:rPr lang="en-US" sz="1100" b="1" i="1" dirty="0">
              <a:solidFill>
                <a:schemeClr val="tx2">
                  <a:lumMod val="60000"/>
                  <a:lumOff val="40000"/>
                </a:schemeClr>
              </a:solidFill>
              <a:latin typeface="Calibri"/>
              <a:ea typeface="Calibri"/>
              <a:cs typeface="Calibri"/>
            </a:rPr>
            <a:t>Clean Energy Investment Strategy (published in 03/26)</a:t>
          </a:r>
        </a:p>
      </dgm:t>
    </dgm:pt>
    <dgm:pt modelId="{D8A070AB-675A-49AC-A3ED-D1393E2F35BA}" type="parTrans" cxnId="{A399B0A1-D16E-49CC-A2B1-5A77C984F0BA}">
      <dgm:prSet/>
      <dgm:spPr/>
      <dgm:t>
        <a:bodyPr/>
        <a:lstStyle/>
        <a:p>
          <a:endParaRPr lang="en-IE"/>
        </a:p>
      </dgm:t>
    </dgm:pt>
    <dgm:pt modelId="{E36CE2F6-57BA-4715-99FF-75FEEB000A17}" type="sibTrans" cxnId="{A399B0A1-D16E-49CC-A2B1-5A77C984F0BA}">
      <dgm:prSet/>
      <dgm:spPr/>
      <dgm:t>
        <a:bodyPr/>
        <a:lstStyle/>
        <a:p>
          <a:endParaRPr lang="en-IE"/>
        </a:p>
      </dgm:t>
    </dgm:pt>
    <dgm:pt modelId="{46AF3DDD-8D56-41B4-8542-91CEE93A1550}">
      <dgm:prSet phldr="0"/>
      <dgm:spPr/>
      <dgm:t>
        <a:bodyPr/>
        <a:lstStyle/>
        <a:p>
          <a:pPr rtl="0"/>
          <a:r>
            <a:rPr lang="en-US" sz="1100" b="1" dirty="0">
              <a:solidFill>
                <a:schemeClr val="bg1"/>
              </a:solidFill>
              <a:latin typeface="Calibri"/>
              <a:ea typeface="Calibri"/>
              <a:cs typeface="Calibri"/>
            </a:rPr>
            <a:t>Investments </a:t>
          </a:r>
        </a:p>
      </dgm:t>
    </dgm:pt>
    <dgm:pt modelId="{67A4B691-1B9F-4936-A5A1-15E62CBFBBB4}" type="parTrans" cxnId="{31C1A623-AD43-4FDC-ACDB-AC1AFBA7EA5F}">
      <dgm:prSet/>
      <dgm:spPr/>
      <dgm:t>
        <a:bodyPr/>
        <a:lstStyle/>
        <a:p>
          <a:endParaRPr lang="en-IE"/>
        </a:p>
      </dgm:t>
    </dgm:pt>
    <dgm:pt modelId="{7B29E020-70A2-44F5-AEB8-35F89C366CCE}" type="sibTrans" cxnId="{31C1A623-AD43-4FDC-ACDB-AC1AFBA7EA5F}">
      <dgm:prSet/>
      <dgm:spPr/>
      <dgm:t>
        <a:bodyPr/>
        <a:lstStyle/>
        <a:p>
          <a:endParaRPr lang="en-IE"/>
        </a:p>
      </dgm:t>
    </dgm:pt>
    <dgm:pt modelId="{1AF9107D-105A-4153-8854-F61172E41A96}">
      <dgm:prSet phldr="0"/>
      <dgm:spPr/>
      <dgm:t>
        <a:bodyPr/>
        <a:lstStyle/>
        <a:p>
          <a:pPr rtl="0"/>
          <a:r>
            <a:rPr lang="en-US" sz="1100" b="1" dirty="0">
              <a:solidFill>
                <a:schemeClr val="tx1"/>
              </a:solidFill>
              <a:latin typeface="Calibri"/>
              <a:ea typeface="Calibri"/>
              <a:cs typeface="Calibri"/>
            </a:rPr>
            <a:t>Renewable energy and energy efficiency frameworks</a:t>
          </a:r>
        </a:p>
      </dgm:t>
    </dgm:pt>
    <dgm:pt modelId="{2DBA86C2-6E6F-4A53-B3CB-BE705D0DFA82}" type="parTrans" cxnId="{9BC1C11D-9F5E-426E-A7AB-839B128811B0}">
      <dgm:prSet/>
      <dgm:spPr/>
      <dgm:t>
        <a:bodyPr/>
        <a:lstStyle/>
        <a:p>
          <a:endParaRPr lang="en-IE"/>
        </a:p>
      </dgm:t>
    </dgm:pt>
    <dgm:pt modelId="{3B4E5C3F-5B58-4BF8-AB81-C7B298A60CF6}" type="sibTrans" cxnId="{9BC1C11D-9F5E-426E-A7AB-839B128811B0}">
      <dgm:prSet/>
      <dgm:spPr/>
      <dgm:t>
        <a:bodyPr/>
        <a:lstStyle/>
        <a:p>
          <a:endParaRPr lang="en-IE"/>
        </a:p>
      </dgm:t>
    </dgm:pt>
    <dgm:pt modelId="{D8BA49FE-A0E3-4D52-AE99-245F30E38B69}">
      <dgm:prSet/>
      <dgm:spPr/>
      <dgm:t>
        <a:bodyPr/>
        <a:lstStyle/>
        <a:p>
          <a:r>
            <a:rPr lang="fr-BE" b="1" dirty="0" err="1">
              <a:latin typeface="Calibri" panose="020F0502020204030204" pitchFamily="34" charset="0"/>
              <a:ea typeface="Calibri" panose="020F0502020204030204" pitchFamily="34" charset="0"/>
              <a:cs typeface="Calibri" panose="020F0502020204030204" pitchFamily="34" charset="0"/>
            </a:rPr>
            <a:t>Grids</a:t>
          </a:r>
          <a:endParaRPr lang="en-IE" b="1" dirty="0">
            <a:latin typeface="Calibri" panose="020F0502020204030204" pitchFamily="34" charset="0"/>
            <a:ea typeface="Calibri" panose="020F0502020204030204" pitchFamily="34" charset="0"/>
            <a:cs typeface="Calibri" panose="020F0502020204030204" pitchFamily="34" charset="0"/>
          </a:endParaRPr>
        </a:p>
      </dgm:t>
    </dgm:pt>
    <dgm:pt modelId="{E0E2EB75-1AE8-4062-A4E4-709DE9B590CB}" type="parTrans" cxnId="{E87DC95E-A165-44BD-9C29-955672786727}">
      <dgm:prSet/>
      <dgm:spPr/>
      <dgm:t>
        <a:bodyPr/>
        <a:lstStyle/>
        <a:p>
          <a:endParaRPr lang="en-IE"/>
        </a:p>
      </dgm:t>
    </dgm:pt>
    <dgm:pt modelId="{DADCCA04-0682-4B83-8C7C-F2CE1AA99024}" type="sibTrans" cxnId="{E87DC95E-A165-44BD-9C29-955672786727}">
      <dgm:prSet/>
      <dgm:spPr/>
      <dgm:t>
        <a:bodyPr/>
        <a:lstStyle/>
        <a:p>
          <a:endParaRPr lang="en-IE"/>
        </a:p>
      </dgm:t>
    </dgm:pt>
    <dgm:pt modelId="{8F192D95-64DC-407F-9B31-651428985F6D}">
      <dgm:prSet/>
      <dgm:spPr/>
      <dgm:t>
        <a:bodyPr/>
        <a:lstStyle/>
        <a:p>
          <a:pPr>
            <a:buFont typeface="Wingdings" panose="05000000000000000000" pitchFamily="2" charset="2"/>
            <a:buChar char="ü"/>
          </a:pPr>
          <a:r>
            <a:rPr lang="en-US" b="1" i="1" dirty="0">
              <a:solidFill>
                <a:schemeClr val="tx2">
                  <a:lumMod val="60000"/>
                  <a:lumOff val="40000"/>
                </a:schemeClr>
              </a:solidFill>
              <a:latin typeface="Calibri"/>
              <a:ea typeface="Calibri"/>
              <a:cs typeface="Calibri"/>
            </a:rPr>
            <a:t>Grids Package (published in 12/2025)</a:t>
          </a:r>
          <a:endParaRPr lang="en-IE" i="1" dirty="0">
            <a:solidFill>
              <a:schemeClr val="tx2">
                <a:lumMod val="60000"/>
                <a:lumOff val="40000"/>
              </a:schemeClr>
            </a:solidFill>
          </a:endParaRPr>
        </a:p>
      </dgm:t>
    </dgm:pt>
    <dgm:pt modelId="{96F365F6-B986-488F-A33D-411A0EF853F5}" type="parTrans" cxnId="{3CE1FD5A-1231-45B3-AE2F-ED01CEEA1AFE}">
      <dgm:prSet/>
      <dgm:spPr/>
      <dgm:t>
        <a:bodyPr/>
        <a:lstStyle/>
        <a:p>
          <a:endParaRPr lang="en-IE"/>
        </a:p>
      </dgm:t>
    </dgm:pt>
    <dgm:pt modelId="{C382F7B7-4BAC-4D22-A4AB-8FBE44E5649F}" type="sibTrans" cxnId="{3CE1FD5A-1231-45B3-AE2F-ED01CEEA1AFE}">
      <dgm:prSet/>
      <dgm:spPr/>
      <dgm:t>
        <a:bodyPr/>
        <a:lstStyle/>
        <a:p>
          <a:endParaRPr lang="en-IE"/>
        </a:p>
      </dgm:t>
    </dgm:pt>
    <dgm:pt modelId="{DC0DFC63-A354-48CB-8719-6F1D1A157A19}" type="pres">
      <dgm:prSet presAssocID="{383E2159-7485-4F4F-9FA1-AF46C0A39E9C}" presName="Name0" presStyleCnt="0">
        <dgm:presLayoutVars>
          <dgm:dir/>
          <dgm:animLvl val="lvl"/>
          <dgm:resizeHandles/>
        </dgm:presLayoutVars>
      </dgm:prSet>
      <dgm:spPr/>
    </dgm:pt>
    <dgm:pt modelId="{F1F2E8B4-FFCF-4922-BF72-AA274B04322A}" type="pres">
      <dgm:prSet presAssocID="{5912D9FB-97EE-450E-989A-BA607B8C0956}" presName="linNode" presStyleCnt="0"/>
      <dgm:spPr/>
    </dgm:pt>
    <dgm:pt modelId="{1AC4324D-1DA1-46BD-AF1C-F818644F4245}" type="pres">
      <dgm:prSet presAssocID="{5912D9FB-97EE-450E-989A-BA607B8C0956}" presName="parentShp" presStyleLbl="node1" presStyleIdx="0" presStyleCnt="6">
        <dgm:presLayoutVars>
          <dgm:bulletEnabled val="1"/>
        </dgm:presLayoutVars>
      </dgm:prSet>
      <dgm:spPr/>
    </dgm:pt>
    <dgm:pt modelId="{D0AD30C9-434D-4D27-9614-E9C270CDB263}" type="pres">
      <dgm:prSet presAssocID="{5912D9FB-97EE-450E-989A-BA607B8C0956}" presName="childShp" presStyleLbl="bgAccFollowNode1" presStyleIdx="0" presStyleCnt="6">
        <dgm:presLayoutVars>
          <dgm:bulletEnabled val="1"/>
        </dgm:presLayoutVars>
      </dgm:prSet>
      <dgm:spPr/>
    </dgm:pt>
    <dgm:pt modelId="{0A6F053B-327F-434D-97A4-80E8364F0A16}" type="pres">
      <dgm:prSet presAssocID="{93E77752-343F-41EB-9D67-23C30512533A}" presName="spacing" presStyleCnt="0"/>
      <dgm:spPr/>
    </dgm:pt>
    <dgm:pt modelId="{6C626392-4D13-4FEB-9509-D228C72BF61B}" type="pres">
      <dgm:prSet presAssocID="{46AF3DDD-8D56-41B4-8542-91CEE93A1550}" presName="linNode" presStyleCnt="0"/>
      <dgm:spPr/>
    </dgm:pt>
    <dgm:pt modelId="{2F2BE85B-1E4D-4F4A-A43B-C1197D7DA556}" type="pres">
      <dgm:prSet presAssocID="{46AF3DDD-8D56-41B4-8542-91CEE93A1550}" presName="parentShp" presStyleLbl="node1" presStyleIdx="1" presStyleCnt="6">
        <dgm:presLayoutVars>
          <dgm:bulletEnabled val="1"/>
        </dgm:presLayoutVars>
      </dgm:prSet>
      <dgm:spPr/>
    </dgm:pt>
    <dgm:pt modelId="{13501767-15F9-4183-9F71-346F836DF4DF}" type="pres">
      <dgm:prSet presAssocID="{46AF3DDD-8D56-41B4-8542-91CEE93A1550}" presName="childShp" presStyleLbl="bgAccFollowNode1" presStyleIdx="1" presStyleCnt="6">
        <dgm:presLayoutVars>
          <dgm:bulletEnabled val="1"/>
        </dgm:presLayoutVars>
      </dgm:prSet>
      <dgm:spPr/>
    </dgm:pt>
    <dgm:pt modelId="{77435C3F-FB53-4585-9017-4D7187806E87}" type="pres">
      <dgm:prSet presAssocID="{7B29E020-70A2-44F5-AEB8-35F89C366CCE}" presName="spacing" presStyleCnt="0"/>
      <dgm:spPr/>
    </dgm:pt>
    <dgm:pt modelId="{59B12377-B48A-468E-AC0C-67C4476AD45E}" type="pres">
      <dgm:prSet presAssocID="{97A89B5F-A5EE-40F9-8844-77C20DFA0105}" presName="linNode" presStyleCnt="0"/>
      <dgm:spPr/>
    </dgm:pt>
    <dgm:pt modelId="{E462EAD7-BA1E-4CAA-A476-B8606A957756}" type="pres">
      <dgm:prSet presAssocID="{97A89B5F-A5EE-40F9-8844-77C20DFA0105}" presName="parentShp" presStyleLbl="node1" presStyleIdx="2" presStyleCnt="6">
        <dgm:presLayoutVars>
          <dgm:bulletEnabled val="1"/>
        </dgm:presLayoutVars>
      </dgm:prSet>
      <dgm:spPr/>
    </dgm:pt>
    <dgm:pt modelId="{0F69C449-3CFA-4199-B625-58D23B9CB15C}" type="pres">
      <dgm:prSet presAssocID="{97A89B5F-A5EE-40F9-8844-77C20DFA0105}" presName="childShp" presStyleLbl="bgAccFollowNode1" presStyleIdx="2" presStyleCnt="6">
        <dgm:presLayoutVars>
          <dgm:bulletEnabled val="1"/>
        </dgm:presLayoutVars>
      </dgm:prSet>
      <dgm:spPr/>
    </dgm:pt>
    <dgm:pt modelId="{65D8DF4E-5349-47AE-A37F-EB19A53E8966}" type="pres">
      <dgm:prSet presAssocID="{2DFEF5D4-C25D-4310-9068-C8A154422DE7}" presName="spacing" presStyleCnt="0"/>
      <dgm:spPr/>
    </dgm:pt>
    <dgm:pt modelId="{CEC4E832-B45C-4AF7-AD09-10E66C521B9F}" type="pres">
      <dgm:prSet presAssocID="{5346F51D-2514-4063-8A26-6971965A8F2D}" presName="linNode" presStyleCnt="0"/>
      <dgm:spPr/>
    </dgm:pt>
    <dgm:pt modelId="{C8BD4921-6B3A-40D1-ACA1-3D1403C7B1A1}" type="pres">
      <dgm:prSet presAssocID="{5346F51D-2514-4063-8A26-6971965A8F2D}" presName="parentShp" presStyleLbl="node1" presStyleIdx="3" presStyleCnt="6">
        <dgm:presLayoutVars>
          <dgm:bulletEnabled val="1"/>
        </dgm:presLayoutVars>
      </dgm:prSet>
      <dgm:spPr/>
    </dgm:pt>
    <dgm:pt modelId="{BAC6CB8C-F1D1-4C96-A439-6E240989E595}" type="pres">
      <dgm:prSet presAssocID="{5346F51D-2514-4063-8A26-6971965A8F2D}" presName="childShp" presStyleLbl="bgAccFollowNode1" presStyleIdx="3" presStyleCnt="6">
        <dgm:presLayoutVars>
          <dgm:bulletEnabled val="1"/>
        </dgm:presLayoutVars>
      </dgm:prSet>
      <dgm:spPr/>
    </dgm:pt>
    <dgm:pt modelId="{81F2BA49-A9F2-4072-BD36-6692C794A800}" type="pres">
      <dgm:prSet presAssocID="{E90BE8E7-EE9E-4C5C-9360-4F1BC6EAE3D7}" presName="spacing" presStyleCnt="0"/>
      <dgm:spPr/>
    </dgm:pt>
    <dgm:pt modelId="{905D9709-271B-4827-8F38-6039C7133447}" type="pres">
      <dgm:prSet presAssocID="{1962C3A5-0A8C-4EAA-AD31-74F978ABA70A}" presName="linNode" presStyleCnt="0"/>
      <dgm:spPr/>
    </dgm:pt>
    <dgm:pt modelId="{29B6F953-53A5-4FC7-80EF-8DAC9BC0D367}" type="pres">
      <dgm:prSet presAssocID="{1962C3A5-0A8C-4EAA-AD31-74F978ABA70A}" presName="parentShp" presStyleLbl="node1" presStyleIdx="4" presStyleCnt="6">
        <dgm:presLayoutVars>
          <dgm:bulletEnabled val="1"/>
        </dgm:presLayoutVars>
      </dgm:prSet>
      <dgm:spPr/>
    </dgm:pt>
    <dgm:pt modelId="{0F6345F0-40F0-48B1-B0D5-3E17FD6E1BD4}" type="pres">
      <dgm:prSet presAssocID="{1962C3A5-0A8C-4EAA-AD31-74F978ABA70A}" presName="childShp" presStyleLbl="bgAccFollowNode1" presStyleIdx="4" presStyleCnt="6">
        <dgm:presLayoutVars>
          <dgm:bulletEnabled val="1"/>
        </dgm:presLayoutVars>
      </dgm:prSet>
      <dgm:spPr/>
    </dgm:pt>
    <dgm:pt modelId="{4D2749D8-C6E1-4FA6-9179-7AB66C30B3B8}" type="pres">
      <dgm:prSet presAssocID="{BE409F39-1B82-4C4A-9E2A-8924504E6457}" presName="spacing" presStyleCnt="0"/>
      <dgm:spPr/>
    </dgm:pt>
    <dgm:pt modelId="{EA58DCD3-97CC-48B2-885A-B85BFF40E670}" type="pres">
      <dgm:prSet presAssocID="{D8BA49FE-A0E3-4D52-AE99-245F30E38B69}" presName="linNode" presStyleCnt="0"/>
      <dgm:spPr/>
    </dgm:pt>
    <dgm:pt modelId="{E9BF4091-D26F-40E6-BF84-3F2A44E0053D}" type="pres">
      <dgm:prSet presAssocID="{D8BA49FE-A0E3-4D52-AE99-245F30E38B69}" presName="parentShp" presStyleLbl="node1" presStyleIdx="5" presStyleCnt="6">
        <dgm:presLayoutVars>
          <dgm:bulletEnabled val="1"/>
        </dgm:presLayoutVars>
      </dgm:prSet>
      <dgm:spPr/>
    </dgm:pt>
    <dgm:pt modelId="{CA655FF6-FFB4-4E8A-8849-BD90395F4406}" type="pres">
      <dgm:prSet presAssocID="{D8BA49FE-A0E3-4D52-AE99-245F30E38B69}" presName="childShp" presStyleLbl="bgAccFollowNode1" presStyleIdx="5" presStyleCnt="6">
        <dgm:presLayoutVars>
          <dgm:bulletEnabled val="1"/>
        </dgm:presLayoutVars>
      </dgm:prSet>
      <dgm:spPr/>
    </dgm:pt>
  </dgm:ptLst>
  <dgm:cxnLst>
    <dgm:cxn modelId="{9BC1C11D-9F5E-426E-A7AB-839B128811B0}" srcId="{1962C3A5-0A8C-4EAA-AD31-74F978ABA70A}" destId="{1AF9107D-105A-4153-8854-F61172E41A96}" srcOrd="1" destOrd="0" parTransId="{2DBA86C2-6E6F-4A53-B3CB-BE705D0DFA82}" sibTransId="{3B4E5C3F-5B58-4BF8-AB81-C7B298A60CF6}"/>
    <dgm:cxn modelId="{D5C0D720-CFC2-4383-89EC-CE45664274C2}" type="presOf" srcId="{1AF9107D-105A-4153-8854-F61172E41A96}" destId="{0F6345F0-40F0-48B1-B0D5-3E17FD6E1BD4}" srcOrd="0" destOrd="1" presId="urn:microsoft.com/office/officeart/2005/8/layout/vList6"/>
    <dgm:cxn modelId="{31C1A623-AD43-4FDC-ACDB-AC1AFBA7EA5F}" srcId="{383E2159-7485-4F4F-9FA1-AF46C0A39E9C}" destId="{46AF3DDD-8D56-41B4-8542-91CEE93A1550}" srcOrd="1" destOrd="0" parTransId="{67A4B691-1B9F-4936-A5A1-15E62CBFBBB4}" sibTransId="{7B29E020-70A2-44F5-AEB8-35F89C366CCE}"/>
    <dgm:cxn modelId="{46859A3D-F0FB-4A9D-A957-6F4D13F9AF7E}" srcId="{1962C3A5-0A8C-4EAA-AD31-74F978ABA70A}" destId="{538AA436-265E-4626-83B3-5BA2D50021B9}" srcOrd="0" destOrd="0" parTransId="{0745F956-91E8-4AEC-AF9D-5DB27FC00991}" sibTransId="{52338409-9860-4B24-8583-246D72B0BE4A}"/>
    <dgm:cxn modelId="{C9C2015D-8D09-4567-8CE0-8A4D5ADD68B3}" type="presOf" srcId="{6800F99E-F113-4E02-BF55-A6F3974012DD}" destId="{13501767-15F9-4183-9F71-346F836DF4DF}" srcOrd="0" destOrd="0" presId="urn:microsoft.com/office/officeart/2005/8/layout/vList6"/>
    <dgm:cxn modelId="{E87DC95E-A165-44BD-9C29-955672786727}" srcId="{383E2159-7485-4F4F-9FA1-AF46C0A39E9C}" destId="{D8BA49FE-A0E3-4D52-AE99-245F30E38B69}" srcOrd="5" destOrd="0" parTransId="{E0E2EB75-1AE8-4062-A4E4-709DE9B590CB}" sibTransId="{DADCCA04-0682-4B83-8C7C-F2CE1AA99024}"/>
    <dgm:cxn modelId="{0F1ACD47-96C9-4DB3-8281-82F158876A2B}" type="presOf" srcId="{5346F51D-2514-4063-8A26-6971965A8F2D}" destId="{C8BD4921-6B3A-40D1-ACA1-3D1403C7B1A1}" srcOrd="0" destOrd="0" presId="urn:microsoft.com/office/officeart/2005/8/layout/vList6"/>
    <dgm:cxn modelId="{FC71D14A-C9C9-4D27-8ED1-8CDD1E98F5CA}" srcId="{383E2159-7485-4F4F-9FA1-AF46C0A39E9C}" destId="{97A89B5F-A5EE-40F9-8844-77C20DFA0105}" srcOrd="2" destOrd="0" parTransId="{C1D989DA-B8D3-466F-80EE-4D02897B3141}" sibTransId="{2DFEF5D4-C25D-4310-9068-C8A154422DE7}"/>
    <dgm:cxn modelId="{3A04D64D-D6B3-49BD-B87C-C8BE5592839B}" srcId="{5912D9FB-97EE-450E-989A-BA607B8C0956}" destId="{99AEC8C8-7BAE-4A6B-8134-DB964B2A0B52}" srcOrd="0" destOrd="0" parTransId="{BBF4F85A-C902-41F3-B396-86B2C4C740FB}" sibTransId="{DA19F667-81CB-4294-88F8-EACEE95623E8}"/>
    <dgm:cxn modelId="{B6600553-7D61-40D5-B88C-7FA65ACA2DC0}" type="presOf" srcId="{46AF3DDD-8D56-41B4-8542-91CEE93A1550}" destId="{2F2BE85B-1E4D-4F4A-A43B-C1197D7DA556}" srcOrd="0" destOrd="0" presId="urn:microsoft.com/office/officeart/2005/8/layout/vList6"/>
    <dgm:cxn modelId="{2F65AA74-9283-4EDC-A6CD-4F7106F5FD03}" type="presOf" srcId="{FF8D34BE-80DF-4440-A0A5-FA6B47301264}" destId="{0F69C449-3CFA-4199-B625-58D23B9CB15C}" srcOrd="0" destOrd="0" presId="urn:microsoft.com/office/officeart/2005/8/layout/vList6"/>
    <dgm:cxn modelId="{476EC774-FE2A-4573-95C0-1600785EC859}" type="presOf" srcId="{2478A824-56C0-4E3D-91E4-320FC4E595BA}" destId="{BAC6CB8C-F1D1-4C96-A439-6E240989E595}" srcOrd="0" destOrd="0" presId="urn:microsoft.com/office/officeart/2005/8/layout/vList6"/>
    <dgm:cxn modelId="{A622D256-7B4D-4946-A9F4-DF08BB12913B}" type="presOf" srcId="{52E1AB5E-A2C3-42C9-BC1F-960D8882DD23}" destId="{D0AD30C9-434D-4D27-9614-E9C270CDB263}" srcOrd="0" destOrd="1" presId="urn:microsoft.com/office/officeart/2005/8/layout/vList6"/>
    <dgm:cxn modelId="{437BCC57-90EC-48E1-BC42-EBA08C5BBE92}" type="presOf" srcId="{383E2159-7485-4F4F-9FA1-AF46C0A39E9C}" destId="{DC0DFC63-A354-48CB-8719-6F1D1A157A19}" srcOrd="0" destOrd="0" presId="urn:microsoft.com/office/officeart/2005/8/layout/vList6"/>
    <dgm:cxn modelId="{68CE3C59-8F4D-49ED-89E0-C305181D31C1}" type="presOf" srcId="{70A17F2C-E0E2-45FC-98E3-4E30BE4700E9}" destId="{BAC6CB8C-F1D1-4C96-A439-6E240989E595}" srcOrd="0" destOrd="1" presId="urn:microsoft.com/office/officeart/2005/8/layout/vList6"/>
    <dgm:cxn modelId="{3CE1FD5A-1231-45B3-AE2F-ED01CEEA1AFE}" srcId="{D8BA49FE-A0E3-4D52-AE99-245F30E38B69}" destId="{8F192D95-64DC-407F-9B31-651428985F6D}" srcOrd="0" destOrd="0" parTransId="{96F365F6-B986-488F-A33D-411A0EF853F5}" sibTransId="{C382F7B7-4BAC-4D22-A4AB-8FBE44E5649F}"/>
    <dgm:cxn modelId="{89E1C17F-F55D-47AE-BBE2-CC7E556B3D1F}" srcId="{383E2159-7485-4F4F-9FA1-AF46C0A39E9C}" destId="{5912D9FB-97EE-450E-989A-BA607B8C0956}" srcOrd="0" destOrd="0" parTransId="{29082CA9-4172-4A8C-98E0-6DEA55D6EB8A}" sibTransId="{93E77752-343F-41EB-9D67-23C30512533A}"/>
    <dgm:cxn modelId="{EC159387-276C-4F38-B899-D33A310FC4B8}" type="presOf" srcId="{D8BA49FE-A0E3-4D52-AE99-245F30E38B69}" destId="{E9BF4091-D26F-40E6-BF84-3F2A44E0053D}" srcOrd="0" destOrd="0" presId="urn:microsoft.com/office/officeart/2005/8/layout/vList6"/>
    <dgm:cxn modelId="{2E918289-4A8F-43F2-957B-F37EF0B41509}" type="presOf" srcId="{8F192D95-64DC-407F-9B31-651428985F6D}" destId="{CA655FF6-FFB4-4E8A-8849-BD90395F4406}" srcOrd="0" destOrd="0" presId="urn:microsoft.com/office/officeart/2005/8/layout/vList6"/>
    <dgm:cxn modelId="{FE5A2D9D-DB65-42A4-B7C4-BDE6FCD3858D}" type="presOf" srcId="{97A89B5F-A5EE-40F9-8844-77C20DFA0105}" destId="{E462EAD7-BA1E-4CAA-A476-B8606A957756}" srcOrd="0" destOrd="0" presId="urn:microsoft.com/office/officeart/2005/8/layout/vList6"/>
    <dgm:cxn modelId="{A399B0A1-D16E-49CC-A2B1-5A77C984F0BA}" srcId="{46AF3DDD-8D56-41B4-8542-91CEE93A1550}" destId="{6800F99E-F113-4E02-BF55-A6F3974012DD}" srcOrd="0" destOrd="0" parTransId="{D8A070AB-675A-49AC-A3ED-D1393E2F35BA}" sibTransId="{E36CE2F6-57BA-4715-99FF-75FEEB000A17}"/>
    <dgm:cxn modelId="{99D62AC2-8F20-4481-871A-8D2E99CBCF53}" type="presOf" srcId="{5912D9FB-97EE-450E-989A-BA607B8C0956}" destId="{1AC4324D-1DA1-46BD-AF1C-F818644F4245}" srcOrd="0" destOrd="0" presId="urn:microsoft.com/office/officeart/2005/8/layout/vList6"/>
    <dgm:cxn modelId="{F459B1C3-0E17-41F7-A5EC-53308C2D5C5C}" type="presOf" srcId="{99AEC8C8-7BAE-4A6B-8134-DB964B2A0B52}" destId="{D0AD30C9-434D-4D27-9614-E9C270CDB263}" srcOrd="0" destOrd="0" presId="urn:microsoft.com/office/officeart/2005/8/layout/vList6"/>
    <dgm:cxn modelId="{621FD7C5-7F8B-43A6-9140-661E5327DECF}" type="presOf" srcId="{1962C3A5-0A8C-4EAA-AD31-74F978ABA70A}" destId="{29B6F953-53A5-4FC7-80EF-8DAC9BC0D367}" srcOrd="0" destOrd="0" presId="urn:microsoft.com/office/officeart/2005/8/layout/vList6"/>
    <dgm:cxn modelId="{719700DF-D7B4-456E-B646-9788A72C5FA1}" srcId="{97A89B5F-A5EE-40F9-8844-77C20DFA0105}" destId="{FF8D34BE-80DF-4440-A0A5-FA6B47301264}" srcOrd="0" destOrd="0" parTransId="{8FB4B296-5820-46F7-966E-B9AA4D73E452}" sibTransId="{124B0B33-8137-45FA-B796-820B5AC3DB9B}"/>
    <dgm:cxn modelId="{632FE9E2-C302-4A34-930E-E7ACCB25BE13}" srcId="{5346F51D-2514-4063-8A26-6971965A8F2D}" destId="{2478A824-56C0-4E3D-91E4-320FC4E595BA}" srcOrd="0" destOrd="0" parTransId="{33814841-F13A-43EB-8C76-0346D3D7CFE9}" sibTransId="{0AAC29FB-D4A7-4905-A0E4-3ABBB8D0D1A1}"/>
    <dgm:cxn modelId="{5DF823E7-EFA3-4033-943E-0F0F982962E1}" type="presOf" srcId="{538AA436-265E-4626-83B3-5BA2D50021B9}" destId="{0F6345F0-40F0-48B1-B0D5-3E17FD6E1BD4}" srcOrd="0" destOrd="0" presId="urn:microsoft.com/office/officeart/2005/8/layout/vList6"/>
    <dgm:cxn modelId="{BD8468E9-FD06-48BF-8677-201A853E0462}" srcId="{5346F51D-2514-4063-8A26-6971965A8F2D}" destId="{70A17F2C-E0E2-45FC-98E3-4E30BE4700E9}" srcOrd="1" destOrd="0" parTransId="{A53BBC11-D04F-4912-88E9-401D9BF18B2E}" sibTransId="{F5FBB48E-3EF4-4159-A1DF-47971B70C006}"/>
    <dgm:cxn modelId="{CEA905EA-F316-4C5D-8D86-2451B81CB29A}" srcId="{5912D9FB-97EE-450E-989A-BA607B8C0956}" destId="{52E1AB5E-A2C3-42C9-BC1F-960D8882DD23}" srcOrd="1" destOrd="0" parTransId="{31090292-F11F-4F61-AC74-6A6372D17921}" sibTransId="{F9795D47-6558-4604-BBAA-C0708A83EB35}"/>
    <dgm:cxn modelId="{18952AF1-EC1C-4E71-82E9-9F7B8221A18C}" srcId="{383E2159-7485-4F4F-9FA1-AF46C0A39E9C}" destId="{1962C3A5-0A8C-4EAA-AD31-74F978ABA70A}" srcOrd="4" destOrd="0" parTransId="{45DC9541-F486-48DB-A3C2-6713CDD40C58}" sibTransId="{BE409F39-1B82-4C4A-9E2A-8924504E6457}"/>
    <dgm:cxn modelId="{CFD874FD-5ACB-49C7-831B-B90D9E05B484}" srcId="{383E2159-7485-4F4F-9FA1-AF46C0A39E9C}" destId="{5346F51D-2514-4063-8A26-6971965A8F2D}" srcOrd="3" destOrd="0" parTransId="{AB6E72DB-E8D5-482E-9486-50E28375E609}" sibTransId="{E90BE8E7-EE9E-4C5C-9360-4F1BC6EAE3D7}"/>
    <dgm:cxn modelId="{94B37E93-C385-4748-A19E-A1F8FEB9FBC2}" type="presParOf" srcId="{DC0DFC63-A354-48CB-8719-6F1D1A157A19}" destId="{F1F2E8B4-FFCF-4922-BF72-AA274B04322A}" srcOrd="0" destOrd="0" presId="urn:microsoft.com/office/officeart/2005/8/layout/vList6"/>
    <dgm:cxn modelId="{4F5BEBFB-7206-4177-A662-91E7751BBCD8}" type="presParOf" srcId="{F1F2E8B4-FFCF-4922-BF72-AA274B04322A}" destId="{1AC4324D-1DA1-46BD-AF1C-F818644F4245}" srcOrd="0" destOrd="0" presId="urn:microsoft.com/office/officeart/2005/8/layout/vList6"/>
    <dgm:cxn modelId="{640101BD-EAC3-41A2-B152-8A5BACB897E3}" type="presParOf" srcId="{F1F2E8B4-FFCF-4922-BF72-AA274B04322A}" destId="{D0AD30C9-434D-4D27-9614-E9C270CDB263}" srcOrd="1" destOrd="0" presId="urn:microsoft.com/office/officeart/2005/8/layout/vList6"/>
    <dgm:cxn modelId="{79C6DB69-88C6-4DC9-AA7B-99F70E064401}" type="presParOf" srcId="{DC0DFC63-A354-48CB-8719-6F1D1A157A19}" destId="{0A6F053B-327F-434D-97A4-80E8364F0A16}" srcOrd="1" destOrd="0" presId="urn:microsoft.com/office/officeart/2005/8/layout/vList6"/>
    <dgm:cxn modelId="{24C278F2-F8EB-447C-9C35-84BD2E321C3B}" type="presParOf" srcId="{DC0DFC63-A354-48CB-8719-6F1D1A157A19}" destId="{6C626392-4D13-4FEB-9509-D228C72BF61B}" srcOrd="2" destOrd="0" presId="urn:microsoft.com/office/officeart/2005/8/layout/vList6"/>
    <dgm:cxn modelId="{E903B4D6-A626-4149-AA7C-16BA483D956F}" type="presParOf" srcId="{6C626392-4D13-4FEB-9509-D228C72BF61B}" destId="{2F2BE85B-1E4D-4F4A-A43B-C1197D7DA556}" srcOrd="0" destOrd="0" presId="urn:microsoft.com/office/officeart/2005/8/layout/vList6"/>
    <dgm:cxn modelId="{42BC463E-1174-45DB-90E5-395DC71B3313}" type="presParOf" srcId="{6C626392-4D13-4FEB-9509-D228C72BF61B}" destId="{13501767-15F9-4183-9F71-346F836DF4DF}" srcOrd="1" destOrd="0" presId="urn:microsoft.com/office/officeart/2005/8/layout/vList6"/>
    <dgm:cxn modelId="{FDBE2D38-B74B-4BA6-A509-BC5C4A74AE9A}" type="presParOf" srcId="{DC0DFC63-A354-48CB-8719-6F1D1A157A19}" destId="{77435C3F-FB53-4585-9017-4D7187806E87}" srcOrd="3" destOrd="0" presId="urn:microsoft.com/office/officeart/2005/8/layout/vList6"/>
    <dgm:cxn modelId="{A357C0F5-68AE-40D8-9796-6AA0F899B0BB}" type="presParOf" srcId="{DC0DFC63-A354-48CB-8719-6F1D1A157A19}" destId="{59B12377-B48A-468E-AC0C-67C4476AD45E}" srcOrd="4" destOrd="0" presId="urn:microsoft.com/office/officeart/2005/8/layout/vList6"/>
    <dgm:cxn modelId="{22ECDAEC-3FF4-4B6B-89F0-4D69AD017769}" type="presParOf" srcId="{59B12377-B48A-468E-AC0C-67C4476AD45E}" destId="{E462EAD7-BA1E-4CAA-A476-B8606A957756}" srcOrd="0" destOrd="0" presId="urn:microsoft.com/office/officeart/2005/8/layout/vList6"/>
    <dgm:cxn modelId="{53A6C634-ECE6-44C7-A453-E181C6C8988C}" type="presParOf" srcId="{59B12377-B48A-468E-AC0C-67C4476AD45E}" destId="{0F69C449-3CFA-4199-B625-58D23B9CB15C}" srcOrd="1" destOrd="0" presId="urn:microsoft.com/office/officeart/2005/8/layout/vList6"/>
    <dgm:cxn modelId="{642A9554-3555-4BCB-8840-42FC0953C901}" type="presParOf" srcId="{DC0DFC63-A354-48CB-8719-6F1D1A157A19}" destId="{65D8DF4E-5349-47AE-A37F-EB19A53E8966}" srcOrd="5" destOrd="0" presId="urn:microsoft.com/office/officeart/2005/8/layout/vList6"/>
    <dgm:cxn modelId="{065500F4-2CC4-451F-ACCA-7E88C347EAC0}" type="presParOf" srcId="{DC0DFC63-A354-48CB-8719-6F1D1A157A19}" destId="{CEC4E832-B45C-4AF7-AD09-10E66C521B9F}" srcOrd="6" destOrd="0" presId="urn:microsoft.com/office/officeart/2005/8/layout/vList6"/>
    <dgm:cxn modelId="{AF45C0A5-44C1-42C0-8736-DDC431C4138A}" type="presParOf" srcId="{CEC4E832-B45C-4AF7-AD09-10E66C521B9F}" destId="{C8BD4921-6B3A-40D1-ACA1-3D1403C7B1A1}" srcOrd="0" destOrd="0" presId="urn:microsoft.com/office/officeart/2005/8/layout/vList6"/>
    <dgm:cxn modelId="{433426A7-FBAB-444E-B169-7E98D676DAC2}" type="presParOf" srcId="{CEC4E832-B45C-4AF7-AD09-10E66C521B9F}" destId="{BAC6CB8C-F1D1-4C96-A439-6E240989E595}" srcOrd="1" destOrd="0" presId="urn:microsoft.com/office/officeart/2005/8/layout/vList6"/>
    <dgm:cxn modelId="{41A40504-E66F-49BA-AA9F-1CD9EBE5B206}" type="presParOf" srcId="{DC0DFC63-A354-48CB-8719-6F1D1A157A19}" destId="{81F2BA49-A9F2-4072-BD36-6692C794A800}" srcOrd="7" destOrd="0" presId="urn:microsoft.com/office/officeart/2005/8/layout/vList6"/>
    <dgm:cxn modelId="{A3B07082-9599-4B71-A61F-D6080921D3B3}" type="presParOf" srcId="{DC0DFC63-A354-48CB-8719-6F1D1A157A19}" destId="{905D9709-271B-4827-8F38-6039C7133447}" srcOrd="8" destOrd="0" presId="urn:microsoft.com/office/officeart/2005/8/layout/vList6"/>
    <dgm:cxn modelId="{7F0C870E-AA51-4F0B-8BCC-900F62AA5367}" type="presParOf" srcId="{905D9709-271B-4827-8F38-6039C7133447}" destId="{29B6F953-53A5-4FC7-80EF-8DAC9BC0D367}" srcOrd="0" destOrd="0" presId="urn:microsoft.com/office/officeart/2005/8/layout/vList6"/>
    <dgm:cxn modelId="{D785D793-75AA-495E-BF4D-F1895EF73EFD}" type="presParOf" srcId="{905D9709-271B-4827-8F38-6039C7133447}" destId="{0F6345F0-40F0-48B1-B0D5-3E17FD6E1BD4}" srcOrd="1" destOrd="0" presId="urn:microsoft.com/office/officeart/2005/8/layout/vList6"/>
    <dgm:cxn modelId="{A7340357-EE6D-4854-A424-5D19E3EE8302}" type="presParOf" srcId="{DC0DFC63-A354-48CB-8719-6F1D1A157A19}" destId="{4D2749D8-C6E1-4FA6-9179-7AB66C30B3B8}" srcOrd="9" destOrd="0" presId="urn:microsoft.com/office/officeart/2005/8/layout/vList6"/>
    <dgm:cxn modelId="{9F5A2442-CA75-4C19-A42A-0883278092B5}" type="presParOf" srcId="{DC0DFC63-A354-48CB-8719-6F1D1A157A19}" destId="{EA58DCD3-97CC-48B2-885A-B85BFF40E670}" srcOrd="10" destOrd="0" presId="urn:microsoft.com/office/officeart/2005/8/layout/vList6"/>
    <dgm:cxn modelId="{DA81BB6A-EA9F-4FF8-92BF-BDD75C42D151}" type="presParOf" srcId="{EA58DCD3-97CC-48B2-885A-B85BFF40E670}" destId="{E9BF4091-D26F-40E6-BF84-3F2A44E0053D}" srcOrd="0" destOrd="0" presId="urn:microsoft.com/office/officeart/2005/8/layout/vList6"/>
    <dgm:cxn modelId="{2EBA8B6C-DDAF-4783-BD87-D46AAA5B79C7}" type="presParOf" srcId="{EA58DCD3-97CC-48B2-885A-B85BFF40E670}" destId="{CA655FF6-FFB4-4E8A-8849-BD90395F440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21016-D56C-4260-AF79-3726A0C604FA}">
      <dsp:nvSpPr>
        <dsp:cNvPr id="0" name=""/>
        <dsp:cNvSpPr/>
      </dsp:nvSpPr>
      <dsp:spPr>
        <a:xfrm>
          <a:off x="3249" y="1120620"/>
          <a:ext cx="3999322" cy="1434794"/>
        </a:xfrm>
        <a:prstGeom prst="chevron">
          <a:avLst/>
        </a:prstGeom>
        <a:solidFill>
          <a:srgbClr val="FFC000">
            <a:hueOff val="7796769"/>
            <a:satOff val="-35976"/>
            <a:lumOff val="132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kumimoji="0" lang="en-US" sz="2800" b="1" i="0" u="none" strike="noStrike" kern="1200" cap="none" spc="0" normalizeH="0" baseline="0" noProof="0" dirty="0">
              <a:ln>
                <a:noFill/>
              </a:ln>
              <a:solidFill>
                <a:schemeClr val="tx1"/>
              </a:solidFill>
              <a:effectLst/>
              <a:uLnTx/>
              <a:uFillTx/>
              <a:latin typeface="EC Square Sans Cond Pro" panose="020B0506040000020004" pitchFamily="34" charset="0"/>
              <a:ea typeface="+mn-ea"/>
              <a:cs typeface="+mn-cs"/>
            </a:rPr>
            <a:t>Renewable Energy Directive (RED)</a:t>
          </a:r>
          <a:endParaRPr lang="en-US" sz="2800" b="1" kern="1200" dirty="0">
            <a:solidFill>
              <a:schemeClr val="tx1"/>
            </a:solidFill>
            <a:latin typeface="EC Square Sans Cond Pro" panose="020B0506040000020004" pitchFamily="34" charset="0"/>
            <a:ea typeface="+mn-ea"/>
            <a:cs typeface="+mn-cs"/>
          </a:endParaRPr>
        </a:p>
      </dsp:txBody>
      <dsp:txXfrm>
        <a:off x="720646" y="1120620"/>
        <a:ext cx="2564528" cy="1434794"/>
      </dsp:txXfrm>
    </dsp:sp>
    <dsp:sp modelId="{4FB921E9-6D45-4D5B-80B3-67E4FC5EAAA1}">
      <dsp:nvSpPr>
        <dsp:cNvPr id="0" name=""/>
        <dsp:cNvSpPr/>
      </dsp:nvSpPr>
      <dsp:spPr>
        <a:xfrm>
          <a:off x="3661775" y="1402847"/>
          <a:ext cx="2175853" cy="870341"/>
        </a:xfrm>
        <a:prstGeom prst="chevron">
          <a:avLst/>
        </a:prstGeom>
        <a:solidFill>
          <a:srgbClr val="FFC000">
            <a:tint val="40000"/>
            <a:alpha val="90000"/>
            <a:hueOff val="7877944"/>
            <a:satOff val="-41915"/>
            <a:lumOff val="-2388"/>
            <a:alphaOff val="0"/>
          </a:srgbClr>
        </a:solidFill>
        <a:ln w="12700" cap="flat" cmpd="sng" algn="ctr">
          <a:solidFill>
            <a:srgbClr val="FFC000">
              <a:tint val="40000"/>
              <a:alpha val="90000"/>
              <a:hueOff val="7877944"/>
              <a:satOff val="-41915"/>
              <a:lumOff val="-2388"/>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000000"/>
              </a:solidFill>
              <a:latin typeface="EC Square Sans Cond Pro" panose="020B0506040000020004" pitchFamily="34" charset="0"/>
              <a:ea typeface="+mn-ea"/>
              <a:cs typeface="+mn-cs"/>
            </a:rPr>
            <a:t>32</a:t>
          </a:r>
          <a:r>
            <a:rPr lang="en-US" sz="2800" b="1" kern="1200" dirty="0">
              <a:solidFill>
                <a:sysClr val="windowText" lastClr="000000">
                  <a:hueOff val="0"/>
                  <a:satOff val="0"/>
                  <a:lumOff val="0"/>
                  <a:alphaOff val="0"/>
                </a:sysClr>
              </a:solidFill>
              <a:latin typeface="EC Square Sans Cond Pro" panose="020B0506040000020004" pitchFamily="34" charset="0"/>
              <a:ea typeface="+mn-ea"/>
              <a:cs typeface="+mn-cs"/>
            </a:rPr>
            <a:t>%</a:t>
          </a:r>
        </a:p>
      </dsp:txBody>
      <dsp:txXfrm>
        <a:off x="4096946" y="1402847"/>
        <a:ext cx="1305512" cy="870341"/>
      </dsp:txXfrm>
    </dsp:sp>
    <dsp:sp modelId="{708035E7-F60B-42CC-8AE2-6D16C74180B2}">
      <dsp:nvSpPr>
        <dsp:cNvPr id="0" name=""/>
        <dsp:cNvSpPr/>
      </dsp:nvSpPr>
      <dsp:spPr>
        <a:xfrm>
          <a:off x="5533009" y="1402847"/>
          <a:ext cx="2175853" cy="870341"/>
        </a:xfrm>
        <a:prstGeom prst="chevron">
          <a:avLst/>
        </a:prstGeom>
        <a:solidFill>
          <a:srgbClr val="FFC000">
            <a:tint val="40000"/>
            <a:alpha val="90000"/>
            <a:hueOff val="7877944"/>
            <a:satOff val="-41915"/>
            <a:lumOff val="-2388"/>
            <a:alphaOff val="0"/>
          </a:srgbClr>
        </a:solidFill>
        <a:ln w="12700" cap="flat" cmpd="sng" algn="ctr">
          <a:solidFill>
            <a:srgbClr val="FFC000">
              <a:tint val="40000"/>
              <a:alpha val="90000"/>
              <a:hueOff val="7877944"/>
              <a:satOff val="-41915"/>
              <a:lumOff val="-2388"/>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ts val="400"/>
            </a:spcAft>
            <a:buNone/>
          </a:pPr>
          <a:r>
            <a:rPr lang="en-US" sz="2800" b="1" kern="1200" dirty="0">
              <a:solidFill>
                <a:schemeClr val="tx1"/>
              </a:solidFill>
              <a:latin typeface="EC Square Sans Cond Pro" panose="020B0506040000020004" pitchFamily="34" charset="0"/>
              <a:ea typeface="+mn-ea"/>
              <a:cs typeface="+mn-cs"/>
            </a:rPr>
            <a:t>40%</a:t>
          </a:r>
        </a:p>
      </dsp:txBody>
      <dsp:txXfrm>
        <a:off x="5968180" y="1402847"/>
        <a:ext cx="1305512" cy="870341"/>
      </dsp:txXfrm>
    </dsp:sp>
    <dsp:sp modelId="{559A49F2-FB25-411E-919E-FD3820021272}">
      <dsp:nvSpPr>
        <dsp:cNvPr id="0" name=""/>
        <dsp:cNvSpPr/>
      </dsp:nvSpPr>
      <dsp:spPr>
        <a:xfrm>
          <a:off x="7404242" y="1402847"/>
          <a:ext cx="2175853" cy="870341"/>
        </a:xfrm>
        <a:prstGeom prst="chevron">
          <a:avLst/>
        </a:prstGeom>
        <a:solidFill>
          <a:srgbClr val="FFC000">
            <a:tint val="40000"/>
            <a:alpha val="90000"/>
            <a:hueOff val="7877944"/>
            <a:satOff val="-41915"/>
            <a:lumOff val="-2388"/>
            <a:alphaOff val="0"/>
          </a:srgbClr>
        </a:solidFill>
        <a:ln w="12700" cap="flat" cmpd="sng" algn="ctr">
          <a:solidFill>
            <a:srgbClr val="FFC000">
              <a:tint val="40000"/>
              <a:alpha val="90000"/>
              <a:hueOff val="7877944"/>
              <a:satOff val="-41915"/>
              <a:lumOff val="-2388"/>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IE" sz="2800" b="1" kern="1200" dirty="0">
              <a:solidFill>
                <a:schemeClr val="tx1"/>
              </a:solidFill>
              <a:latin typeface="EC Square Sans Cond Pro" panose="020B0506040000020004" pitchFamily="34" charset="0"/>
              <a:ea typeface="+mn-ea"/>
              <a:cs typeface="+mn-cs"/>
            </a:rPr>
            <a:t>45%</a:t>
          </a:r>
          <a:endParaRPr lang="en-US" sz="2800" b="1" kern="1200" dirty="0">
            <a:solidFill>
              <a:schemeClr val="tx1"/>
            </a:solidFill>
            <a:latin typeface="EC Square Sans Cond Pro" panose="020B0506040000020004" pitchFamily="34" charset="0"/>
            <a:ea typeface="+mn-ea"/>
            <a:cs typeface="+mn-cs"/>
          </a:endParaRPr>
        </a:p>
      </dsp:txBody>
      <dsp:txXfrm>
        <a:off x="7839413" y="1402847"/>
        <a:ext cx="1305512" cy="870341"/>
      </dsp:txXfrm>
    </dsp:sp>
    <dsp:sp modelId="{20CEB39A-8213-43C8-9C21-E41026F04C35}">
      <dsp:nvSpPr>
        <dsp:cNvPr id="0" name=""/>
        <dsp:cNvSpPr/>
      </dsp:nvSpPr>
      <dsp:spPr>
        <a:xfrm>
          <a:off x="9275476" y="1402847"/>
          <a:ext cx="2062665" cy="870341"/>
        </a:xfrm>
        <a:prstGeom prst="chevron">
          <a:avLst/>
        </a:prstGeom>
        <a:solidFill>
          <a:srgbClr val="FFC000">
            <a:tint val="40000"/>
            <a:alpha val="90000"/>
            <a:hueOff val="8483939"/>
            <a:satOff val="-45140"/>
            <a:lumOff val="-2572"/>
            <a:alphaOff val="0"/>
          </a:srgbClr>
        </a:solidFill>
        <a:ln w="12700" cap="flat" cmpd="sng" algn="ctr">
          <a:solidFill>
            <a:srgbClr val="FFC000">
              <a:tint val="40000"/>
              <a:alpha val="90000"/>
              <a:hueOff val="8483939"/>
              <a:satOff val="-45140"/>
              <a:lumOff val="-2572"/>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ysClr val="windowText" lastClr="000000">
                  <a:hueOff val="0"/>
                  <a:satOff val="0"/>
                  <a:lumOff val="0"/>
                  <a:alphaOff val="0"/>
                </a:sysClr>
              </a:solidFill>
              <a:latin typeface="EC Square Sans Cond Pro" panose="020B0506040000020004" pitchFamily="34" charset="0"/>
              <a:ea typeface="+mn-ea"/>
              <a:cs typeface="+mn-cs"/>
            </a:rPr>
            <a:t>42.5%</a:t>
          </a:r>
        </a:p>
      </dsp:txBody>
      <dsp:txXfrm>
        <a:off x="9710647" y="1402847"/>
        <a:ext cx="1192324" cy="870341"/>
      </dsp:txXfrm>
    </dsp:sp>
    <dsp:sp modelId="{74E5CE66-6CF5-4962-A7FE-BA5027499819}">
      <dsp:nvSpPr>
        <dsp:cNvPr id="0" name=""/>
        <dsp:cNvSpPr/>
      </dsp:nvSpPr>
      <dsp:spPr>
        <a:xfrm>
          <a:off x="3249" y="2702219"/>
          <a:ext cx="3995338" cy="1387334"/>
        </a:xfrm>
        <a:prstGeom prst="chevron">
          <a:avLst/>
        </a:prstGeom>
        <a:solidFill>
          <a:srgbClr val="00B0F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effectLst/>
              <a:latin typeface="EC Square Sans Cond Pro" panose="020B0506040000020004" pitchFamily="34" charset="0"/>
              <a:ea typeface="+mn-ea"/>
              <a:cs typeface="+mn-cs"/>
            </a:rPr>
            <a:t>Energy Efficiency Directive (EED)</a:t>
          </a:r>
          <a:endParaRPr lang="en-US" sz="2800" b="1" kern="1200" dirty="0">
            <a:solidFill>
              <a:schemeClr val="tx1"/>
            </a:solidFill>
            <a:latin typeface="EC Square Sans Cond Pro" panose="020B0506040000020004" pitchFamily="34" charset="0"/>
            <a:ea typeface="+mn-ea"/>
            <a:cs typeface="+mn-cs"/>
          </a:endParaRPr>
        </a:p>
      </dsp:txBody>
      <dsp:txXfrm>
        <a:off x="696916" y="2702219"/>
        <a:ext cx="2608004" cy="1387334"/>
      </dsp:txXfrm>
    </dsp:sp>
    <dsp:sp modelId="{0982A9B2-2346-408E-BE84-7DE1C120D43C}">
      <dsp:nvSpPr>
        <dsp:cNvPr id="0" name=""/>
        <dsp:cNvSpPr/>
      </dsp:nvSpPr>
      <dsp:spPr>
        <a:xfrm>
          <a:off x="3657790" y="2960716"/>
          <a:ext cx="2175853" cy="870341"/>
        </a:xfrm>
        <a:prstGeom prst="chevron">
          <a:avLst/>
        </a:prstGeom>
        <a:solidFill>
          <a:srgbClr val="FFC000">
            <a:tint val="40000"/>
            <a:alpha val="90000"/>
            <a:hueOff val="9695931"/>
            <a:satOff val="-51588"/>
            <a:lumOff val="-2939"/>
            <a:alphaOff val="0"/>
          </a:srgbClr>
        </a:solidFill>
        <a:ln w="12700" cap="flat" cmpd="sng" algn="ctr">
          <a:solidFill>
            <a:srgbClr val="FFC000">
              <a:tint val="40000"/>
              <a:alpha val="90000"/>
              <a:hueOff val="9695931"/>
              <a:satOff val="-51588"/>
              <a:lumOff val="-2939"/>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ysClr val="windowText" lastClr="000000">
                  <a:hueOff val="0"/>
                  <a:satOff val="0"/>
                  <a:lumOff val="0"/>
                  <a:alphaOff val="0"/>
                </a:sysClr>
              </a:solidFill>
              <a:latin typeface="EC Square Sans Cond Pro" panose="020B0506040000020004" pitchFamily="34" charset="0"/>
              <a:ea typeface="+mn-ea"/>
              <a:cs typeface="+mn-cs"/>
            </a:rPr>
            <a:t>-32.5%*</a:t>
          </a:r>
        </a:p>
      </dsp:txBody>
      <dsp:txXfrm>
        <a:off x="4092961" y="2960716"/>
        <a:ext cx="1305512" cy="870341"/>
      </dsp:txXfrm>
    </dsp:sp>
    <dsp:sp modelId="{8A9571EF-6FB5-4AFD-8529-000F6EB69A02}">
      <dsp:nvSpPr>
        <dsp:cNvPr id="0" name=""/>
        <dsp:cNvSpPr/>
      </dsp:nvSpPr>
      <dsp:spPr>
        <a:xfrm>
          <a:off x="5529024" y="2960716"/>
          <a:ext cx="2175853" cy="870341"/>
        </a:xfrm>
        <a:prstGeom prst="chevron">
          <a:avLst/>
        </a:prstGeom>
        <a:solidFill>
          <a:srgbClr val="FFC000">
            <a:tint val="40000"/>
            <a:alpha val="90000"/>
            <a:hueOff val="10301927"/>
            <a:satOff val="-54812"/>
            <a:lumOff val="-3123"/>
            <a:alphaOff val="0"/>
          </a:srgbClr>
        </a:solidFill>
        <a:ln w="12700" cap="flat" cmpd="sng" algn="ctr">
          <a:solidFill>
            <a:srgbClr val="FFC000">
              <a:tint val="40000"/>
              <a:alpha val="90000"/>
              <a:hueOff val="10301927"/>
              <a:satOff val="-54812"/>
              <a:lumOff val="-3123"/>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ts val="400"/>
            </a:spcAft>
            <a:buNone/>
          </a:pPr>
          <a:r>
            <a:rPr lang="en-US" sz="2800" b="1" kern="1200" dirty="0">
              <a:solidFill>
                <a:schemeClr val="tx1"/>
              </a:solidFill>
              <a:latin typeface="EC Square Sans Cond Pro" panose="020B0506040000020004" pitchFamily="34" charset="0"/>
              <a:ea typeface="+mn-ea"/>
              <a:cs typeface="+mn-cs"/>
            </a:rPr>
            <a:t> -36%*</a:t>
          </a:r>
        </a:p>
        <a:p>
          <a:pPr marL="0" lvl="0" indent="0" algn="ctr" defTabSz="1244600">
            <a:lnSpc>
              <a:spcPct val="90000"/>
            </a:lnSpc>
            <a:spcBef>
              <a:spcPct val="0"/>
            </a:spcBef>
            <a:spcAft>
              <a:spcPts val="400"/>
            </a:spcAft>
            <a:buNone/>
          </a:pPr>
          <a:r>
            <a:rPr lang="en-US" sz="2800" b="1" kern="1200" dirty="0">
              <a:solidFill>
                <a:schemeClr val="tx1"/>
              </a:solidFill>
              <a:latin typeface="EC Square Sans Cond Pro" panose="020B0506040000020004" pitchFamily="34" charset="0"/>
              <a:ea typeface="+mn-ea"/>
              <a:cs typeface="+mn-cs"/>
            </a:rPr>
            <a:t>-9%**</a:t>
          </a:r>
        </a:p>
      </dsp:txBody>
      <dsp:txXfrm>
        <a:off x="5964195" y="2960716"/>
        <a:ext cx="1305512" cy="870341"/>
      </dsp:txXfrm>
    </dsp:sp>
    <dsp:sp modelId="{1A92FB6C-3E25-46FE-8D34-42589E789B8C}">
      <dsp:nvSpPr>
        <dsp:cNvPr id="0" name=""/>
        <dsp:cNvSpPr/>
      </dsp:nvSpPr>
      <dsp:spPr>
        <a:xfrm>
          <a:off x="7400258" y="2960716"/>
          <a:ext cx="2175853" cy="870341"/>
        </a:xfrm>
        <a:prstGeom prst="chevron">
          <a:avLst/>
        </a:prstGeom>
        <a:solidFill>
          <a:srgbClr val="FFC000">
            <a:tint val="40000"/>
            <a:alpha val="90000"/>
            <a:hueOff val="10301927"/>
            <a:satOff val="-54812"/>
            <a:lumOff val="-3123"/>
            <a:alphaOff val="0"/>
          </a:srgbClr>
        </a:solidFill>
        <a:ln w="12700" cap="flat" cmpd="sng" algn="ctr">
          <a:solidFill>
            <a:srgbClr val="FFC000">
              <a:tint val="40000"/>
              <a:alpha val="90000"/>
              <a:hueOff val="10301927"/>
              <a:satOff val="-54812"/>
              <a:lumOff val="-3123"/>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IE" sz="2800" b="1" kern="1200" dirty="0">
              <a:solidFill>
                <a:schemeClr val="tx1"/>
              </a:solidFill>
              <a:latin typeface="EC Square Sans Cond Pro" panose="020B0506040000020004" pitchFamily="34" charset="0"/>
              <a:ea typeface="+mn-ea"/>
              <a:cs typeface="+mn-cs"/>
            </a:rPr>
            <a:t>-13%</a:t>
          </a:r>
          <a:endParaRPr lang="en-US" sz="2800" b="1" kern="1200" dirty="0">
            <a:solidFill>
              <a:schemeClr val="tx1"/>
            </a:solidFill>
            <a:latin typeface="EC Square Sans Cond Pro" panose="020B0506040000020004" pitchFamily="34" charset="0"/>
            <a:ea typeface="+mn-ea"/>
            <a:cs typeface="+mn-cs"/>
          </a:endParaRPr>
        </a:p>
      </dsp:txBody>
      <dsp:txXfrm>
        <a:off x="7835429" y="2960716"/>
        <a:ext cx="1305512" cy="870341"/>
      </dsp:txXfrm>
    </dsp:sp>
    <dsp:sp modelId="{D99F3DE9-A7B3-451A-9710-40A2610ADAA2}">
      <dsp:nvSpPr>
        <dsp:cNvPr id="0" name=""/>
        <dsp:cNvSpPr/>
      </dsp:nvSpPr>
      <dsp:spPr>
        <a:xfrm>
          <a:off x="9271491" y="2960716"/>
          <a:ext cx="2136209" cy="870341"/>
        </a:xfrm>
        <a:prstGeom prst="chevron">
          <a:avLst/>
        </a:prstGeom>
        <a:solidFill>
          <a:srgbClr val="FFC000">
            <a:tint val="40000"/>
            <a:alpha val="90000"/>
            <a:hueOff val="10907922"/>
            <a:satOff val="-58037"/>
            <a:lumOff val="-3306"/>
            <a:alphaOff val="0"/>
          </a:srgbClr>
        </a:solidFill>
        <a:ln w="12700" cap="flat" cmpd="sng" algn="ctr">
          <a:solidFill>
            <a:srgbClr val="FFC000">
              <a:tint val="40000"/>
              <a:alpha val="90000"/>
              <a:hueOff val="10907922"/>
              <a:satOff val="-58037"/>
              <a:lumOff val="-3306"/>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ysClr val="windowText" lastClr="000000">
                  <a:hueOff val="0"/>
                  <a:satOff val="0"/>
                  <a:lumOff val="0"/>
                  <a:alphaOff val="0"/>
                </a:sysClr>
              </a:solidFill>
              <a:latin typeface="EC Square Sans Cond Pro" panose="020B0506040000020004" pitchFamily="34" charset="0"/>
              <a:ea typeface="+mn-ea"/>
              <a:cs typeface="+mn-cs"/>
            </a:rPr>
            <a:t>-11.7</a:t>
          </a:r>
          <a:r>
            <a:rPr lang="en-US" sz="2400" b="1" kern="1200" dirty="0">
              <a:solidFill>
                <a:sysClr val="windowText" lastClr="000000">
                  <a:hueOff val="0"/>
                  <a:satOff val="0"/>
                  <a:lumOff val="0"/>
                  <a:alphaOff val="0"/>
                </a:sysClr>
              </a:solidFill>
              <a:latin typeface="EC Square Sans Cond Pro" panose="020B0506040000020004" pitchFamily="34" charset="0"/>
              <a:ea typeface="+mn-ea"/>
              <a:cs typeface="+mn-cs"/>
            </a:rPr>
            <a:t>%</a:t>
          </a:r>
          <a:r>
            <a:rPr lang="en-US" sz="2000" b="1" kern="1200" dirty="0">
              <a:solidFill>
                <a:sysClr val="windowText" lastClr="000000">
                  <a:hueOff val="0"/>
                  <a:satOff val="0"/>
                  <a:lumOff val="0"/>
                  <a:alphaOff val="0"/>
                </a:sysClr>
              </a:solidFill>
              <a:latin typeface="EC Square Sans Cond Pro" panose="020B0506040000020004" pitchFamily="34" charset="0"/>
              <a:ea typeface="+mn-ea"/>
              <a:cs typeface="+mn-cs"/>
            </a:rPr>
            <a:t>**</a:t>
          </a:r>
        </a:p>
      </dsp:txBody>
      <dsp:txXfrm>
        <a:off x="9706662" y="2960716"/>
        <a:ext cx="1265868" cy="8703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D30C9-434D-4D27-9614-E9C270CDB263}">
      <dsp:nvSpPr>
        <dsp:cNvPr id="0" name=""/>
        <dsp:cNvSpPr/>
      </dsp:nvSpPr>
      <dsp:spPr>
        <a:xfrm>
          <a:off x="3607464" y="631"/>
          <a:ext cx="5411196" cy="79528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rtl="0">
            <a:lnSpc>
              <a:spcPct val="90000"/>
            </a:lnSpc>
            <a:spcBef>
              <a:spcPct val="0"/>
            </a:spcBef>
            <a:spcAft>
              <a:spcPct val="15000"/>
            </a:spcAft>
            <a:buChar char="•"/>
          </a:pPr>
          <a:r>
            <a:rPr lang="en-US" sz="1700" b="1" kern="1200" dirty="0">
              <a:latin typeface="Calibri"/>
              <a:ea typeface="Calibri"/>
              <a:cs typeface="Calibri"/>
            </a:rPr>
            <a:t>Electrification Action Plan</a:t>
          </a:r>
        </a:p>
        <a:p>
          <a:pPr marL="171450" lvl="1" indent="-171450" algn="l" defTabSz="755650" rtl="0">
            <a:lnSpc>
              <a:spcPct val="90000"/>
            </a:lnSpc>
            <a:spcBef>
              <a:spcPct val="0"/>
            </a:spcBef>
            <a:spcAft>
              <a:spcPct val="15000"/>
            </a:spcAft>
            <a:buChar char="•"/>
          </a:pPr>
          <a:r>
            <a:rPr lang="en-US" sz="1700" b="1" kern="1200" dirty="0">
              <a:latin typeface="Calibri"/>
              <a:ea typeface="Calibri"/>
              <a:cs typeface="Calibri"/>
            </a:rPr>
            <a:t>White Paper on deepening the electricity market</a:t>
          </a:r>
        </a:p>
      </dsp:txBody>
      <dsp:txXfrm>
        <a:off x="3607464" y="100041"/>
        <a:ext cx="5112966" cy="596461"/>
      </dsp:txXfrm>
    </dsp:sp>
    <dsp:sp modelId="{1AC4324D-1DA1-46BD-AF1C-F818644F4245}">
      <dsp:nvSpPr>
        <dsp:cNvPr id="0" name=""/>
        <dsp:cNvSpPr/>
      </dsp:nvSpPr>
      <dsp:spPr>
        <a:xfrm>
          <a:off x="0" y="631"/>
          <a:ext cx="3607464" cy="7952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a:ea typeface="Calibri"/>
              <a:cs typeface="Calibri"/>
            </a:rPr>
            <a:t>Electrification</a:t>
          </a:r>
        </a:p>
      </dsp:txBody>
      <dsp:txXfrm>
        <a:off x="38822" y="39453"/>
        <a:ext cx="3529820" cy="717637"/>
      </dsp:txXfrm>
    </dsp:sp>
    <dsp:sp modelId="{13501767-15F9-4183-9F71-346F836DF4DF}">
      <dsp:nvSpPr>
        <dsp:cNvPr id="0" name=""/>
        <dsp:cNvSpPr/>
      </dsp:nvSpPr>
      <dsp:spPr>
        <a:xfrm>
          <a:off x="3607464" y="875440"/>
          <a:ext cx="5411196" cy="79528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rtl="0">
            <a:lnSpc>
              <a:spcPct val="90000"/>
            </a:lnSpc>
            <a:spcBef>
              <a:spcPct val="0"/>
            </a:spcBef>
            <a:spcAft>
              <a:spcPct val="15000"/>
            </a:spcAft>
            <a:buFont typeface="Wingdings" panose="05000000000000000000" pitchFamily="2" charset="2"/>
            <a:buChar char="ü"/>
          </a:pPr>
          <a:r>
            <a:rPr lang="en-US" sz="1700" b="1" i="1" kern="1200" dirty="0">
              <a:solidFill>
                <a:schemeClr val="tx2">
                  <a:lumMod val="60000"/>
                  <a:lumOff val="40000"/>
                </a:schemeClr>
              </a:solidFill>
              <a:latin typeface="Calibri"/>
              <a:ea typeface="Calibri"/>
              <a:cs typeface="Calibri"/>
            </a:rPr>
            <a:t>Clean Energy Investment Strategy (published in 03/26)</a:t>
          </a:r>
        </a:p>
      </dsp:txBody>
      <dsp:txXfrm>
        <a:off x="3607464" y="974850"/>
        <a:ext cx="5112966" cy="596461"/>
      </dsp:txXfrm>
    </dsp:sp>
    <dsp:sp modelId="{2F2BE85B-1E4D-4F4A-A43B-C1197D7DA556}">
      <dsp:nvSpPr>
        <dsp:cNvPr id="0" name=""/>
        <dsp:cNvSpPr/>
      </dsp:nvSpPr>
      <dsp:spPr>
        <a:xfrm>
          <a:off x="0" y="875440"/>
          <a:ext cx="3607464" cy="7952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chemeClr val="bg1"/>
              </a:solidFill>
              <a:latin typeface="Calibri"/>
              <a:ea typeface="Calibri"/>
              <a:cs typeface="Calibri"/>
            </a:rPr>
            <a:t>Investments </a:t>
          </a:r>
        </a:p>
      </dsp:txBody>
      <dsp:txXfrm>
        <a:off x="38822" y="914262"/>
        <a:ext cx="3529820" cy="717637"/>
      </dsp:txXfrm>
    </dsp:sp>
    <dsp:sp modelId="{0F69C449-3CFA-4199-B625-58D23B9CB15C}">
      <dsp:nvSpPr>
        <dsp:cNvPr id="0" name=""/>
        <dsp:cNvSpPr/>
      </dsp:nvSpPr>
      <dsp:spPr>
        <a:xfrm>
          <a:off x="3607464" y="1750250"/>
          <a:ext cx="5411196" cy="79528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rtl="0">
            <a:lnSpc>
              <a:spcPct val="90000"/>
            </a:lnSpc>
            <a:spcBef>
              <a:spcPct val="0"/>
            </a:spcBef>
            <a:spcAft>
              <a:spcPct val="15000"/>
            </a:spcAft>
            <a:buFont typeface="Wingdings" panose="05000000000000000000" pitchFamily="2" charset="2"/>
            <a:buChar char="ü"/>
          </a:pPr>
          <a:r>
            <a:rPr lang="en-US" sz="1700" b="1" i="1" kern="1200" dirty="0">
              <a:solidFill>
                <a:schemeClr val="tx2">
                  <a:lumMod val="60000"/>
                  <a:lumOff val="40000"/>
                </a:schemeClr>
              </a:solidFill>
              <a:latin typeface="Calibri"/>
              <a:ea typeface="Calibri"/>
              <a:cs typeface="Calibri"/>
            </a:rPr>
            <a:t>Citizens Energy Package (published in 03/26)</a:t>
          </a:r>
        </a:p>
      </dsp:txBody>
      <dsp:txXfrm>
        <a:off x="3607464" y="1849660"/>
        <a:ext cx="5112966" cy="596461"/>
      </dsp:txXfrm>
    </dsp:sp>
    <dsp:sp modelId="{E462EAD7-BA1E-4CAA-A476-B8606A957756}">
      <dsp:nvSpPr>
        <dsp:cNvPr id="0" name=""/>
        <dsp:cNvSpPr/>
      </dsp:nvSpPr>
      <dsp:spPr>
        <a:xfrm>
          <a:off x="0" y="1750250"/>
          <a:ext cx="3607464" cy="7952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b="1" kern="1200" dirty="0">
              <a:latin typeface="Calibri"/>
              <a:ea typeface="Calibri"/>
              <a:cs typeface="Calibri"/>
            </a:rPr>
            <a:t>Consumers</a:t>
          </a:r>
        </a:p>
      </dsp:txBody>
      <dsp:txXfrm>
        <a:off x="38822" y="1789072"/>
        <a:ext cx="3529820" cy="717637"/>
      </dsp:txXfrm>
    </dsp:sp>
    <dsp:sp modelId="{BAC6CB8C-F1D1-4C96-A439-6E240989E595}">
      <dsp:nvSpPr>
        <dsp:cNvPr id="0" name=""/>
        <dsp:cNvSpPr/>
      </dsp:nvSpPr>
      <dsp:spPr>
        <a:xfrm>
          <a:off x="3607464" y="2625060"/>
          <a:ext cx="5411196" cy="79528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rtl="0">
            <a:lnSpc>
              <a:spcPct val="90000"/>
            </a:lnSpc>
            <a:spcBef>
              <a:spcPct val="0"/>
            </a:spcBef>
            <a:spcAft>
              <a:spcPct val="15000"/>
            </a:spcAft>
            <a:buChar char="•"/>
          </a:pPr>
          <a:r>
            <a:rPr lang="en-US" sz="1700" b="1" kern="1200" dirty="0">
              <a:latin typeface="Calibri"/>
              <a:ea typeface="Calibri"/>
              <a:cs typeface="Calibri"/>
            </a:rPr>
            <a:t>Review of the energy security framework</a:t>
          </a:r>
        </a:p>
        <a:p>
          <a:pPr marL="171450" lvl="1" indent="-171450" algn="l" defTabSz="755650" rtl="0">
            <a:lnSpc>
              <a:spcPct val="90000"/>
            </a:lnSpc>
            <a:spcBef>
              <a:spcPct val="0"/>
            </a:spcBef>
            <a:spcAft>
              <a:spcPct val="15000"/>
            </a:spcAft>
            <a:buChar char="•"/>
          </a:pPr>
          <a:r>
            <a:rPr lang="en-US" sz="1700" b="1" kern="1200" dirty="0">
              <a:solidFill>
                <a:srgbClr val="000000"/>
              </a:solidFill>
              <a:latin typeface="Calibri"/>
              <a:ea typeface="Calibri"/>
              <a:cs typeface="Calibri"/>
            </a:rPr>
            <a:t>Strategic roadmap for </a:t>
          </a:r>
          <a:r>
            <a:rPr lang="en-US" sz="1700" b="1" kern="1200" dirty="0" err="1">
              <a:solidFill>
                <a:srgbClr val="000000"/>
              </a:solidFill>
              <a:latin typeface="Calibri"/>
              <a:ea typeface="Calibri"/>
              <a:cs typeface="Calibri"/>
            </a:rPr>
            <a:t>digitalisation</a:t>
          </a:r>
          <a:r>
            <a:rPr lang="en-US" sz="1700" b="1" kern="1200" dirty="0">
              <a:solidFill>
                <a:srgbClr val="000000"/>
              </a:solidFill>
              <a:latin typeface="Calibri"/>
              <a:ea typeface="Calibri"/>
              <a:cs typeface="Calibri"/>
            </a:rPr>
            <a:t> and AI in energy</a:t>
          </a:r>
        </a:p>
      </dsp:txBody>
      <dsp:txXfrm>
        <a:off x="3607464" y="2724470"/>
        <a:ext cx="5112966" cy="596461"/>
      </dsp:txXfrm>
    </dsp:sp>
    <dsp:sp modelId="{C8BD4921-6B3A-40D1-ACA1-3D1403C7B1A1}">
      <dsp:nvSpPr>
        <dsp:cNvPr id="0" name=""/>
        <dsp:cNvSpPr/>
      </dsp:nvSpPr>
      <dsp:spPr>
        <a:xfrm>
          <a:off x="0" y="2625060"/>
          <a:ext cx="3607464" cy="7952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b="1" kern="1200" dirty="0">
              <a:latin typeface="Calibri"/>
              <a:ea typeface="Calibri"/>
              <a:cs typeface="Calibri"/>
            </a:rPr>
            <a:t>Security and </a:t>
          </a:r>
          <a:r>
            <a:rPr lang="en-US" sz="2400" b="1" kern="1200" dirty="0" err="1">
              <a:latin typeface="Calibri"/>
              <a:ea typeface="Calibri"/>
              <a:cs typeface="Calibri"/>
            </a:rPr>
            <a:t>digitalisation</a:t>
          </a:r>
          <a:endParaRPr lang="en-US" sz="2400" b="1" kern="1200" dirty="0">
            <a:latin typeface="Calibri"/>
            <a:ea typeface="Calibri"/>
            <a:cs typeface="Calibri"/>
          </a:endParaRPr>
        </a:p>
      </dsp:txBody>
      <dsp:txXfrm>
        <a:off x="38822" y="2663882"/>
        <a:ext cx="3529820" cy="717637"/>
      </dsp:txXfrm>
    </dsp:sp>
    <dsp:sp modelId="{0F6345F0-40F0-48B1-B0D5-3E17FD6E1BD4}">
      <dsp:nvSpPr>
        <dsp:cNvPr id="0" name=""/>
        <dsp:cNvSpPr/>
      </dsp:nvSpPr>
      <dsp:spPr>
        <a:xfrm>
          <a:off x="3607464" y="3499869"/>
          <a:ext cx="5411196" cy="79528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rtl="0">
            <a:lnSpc>
              <a:spcPct val="90000"/>
            </a:lnSpc>
            <a:spcBef>
              <a:spcPct val="0"/>
            </a:spcBef>
            <a:spcAft>
              <a:spcPct val="15000"/>
            </a:spcAft>
            <a:buChar char="•"/>
          </a:pPr>
          <a:r>
            <a:rPr lang="en-US" sz="1700" b="1" kern="1200" dirty="0">
              <a:solidFill>
                <a:schemeClr val="tx1"/>
              </a:solidFill>
              <a:latin typeface="Calibri"/>
              <a:ea typeface="Calibri"/>
              <a:cs typeface="Calibri"/>
            </a:rPr>
            <a:t>Review of the Governance regulation</a:t>
          </a:r>
        </a:p>
        <a:p>
          <a:pPr marL="171450" lvl="1" indent="-171450" algn="l" defTabSz="755650" rtl="0">
            <a:lnSpc>
              <a:spcPct val="90000"/>
            </a:lnSpc>
            <a:spcBef>
              <a:spcPct val="0"/>
            </a:spcBef>
            <a:spcAft>
              <a:spcPct val="15000"/>
            </a:spcAft>
            <a:buChar char="•"/>
          </a:pPr>
          <a:r>
            <a:rPr lang="en-US" sz="1700" b="1" kern="1200" dirty="0">
              <a:solidFill>
                <a:schemeClr val="tx1"/>
              </a:solidFill>
              <a:latin typeface="Calibri"/>
              <a:ea typeface="Calibri"/>
              <a:cs typeface="Calibri"/>
            </a:rPr>
            <a:t>Renewable energy and energy efficiency frameworks</a:t>
          </a:r>
        </a:p>
      </dsp:txBody>
      <dsp:txXfrm>
        <a:off x="3607464" y="3599279"/>
        <a:ext cx="5112966" cy="596461"/>
      </dsp:txXfrm>
    </dsp:sp>
    <dsp:sp modelId="{29B6F953-53A5-4FC7-80EF-8DAC9BC0D367}">
      <dsp:nvSpPr>
        <dsp:cNvPr id="0" name=""/>
        <dsp:cNvSpPr/>
      </dsp:nvSpPr>
      <dsp:spPr>
        <a:xfrm>
          <a:off x="0" y="3499869"/>
          <a:ext cx="3607464" cy="7952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chemeClr val="bg1"/>
              </a:solidFill>
              <a:latin typeface="Calibri"/>
              <a:ea typeface="Calibri"/>
              <a:cs typeface="Calibri"/>
            </a:rPr>
            <a:t>Post-2030</a:t>
          </a:r>
          <a:r>
            <a:rPr lang="en-US" sz="2400" b="1" kern="1200" dirty="0">
              <a:solidFill>
                <a:schemeClr val="bg1"/>
              </a:solidFill>
              <a:latin typeface="Calibri"/>
              <a:ea typeface="Calibri"/>
              <a:cs typeface="Arial"/>
            </a:rPr>
            <a:t> framework</a:t>
          </a:r>
          <a:endParaRPr lang="en-US" sz="2400" b="1" kern="1200" dirty="0">
            <a:solidFill>
              <a:schemeClr val="bg1"/>
            </a:solidFill>
            <a:latin typeface="Calibri"/>
            <a:ea typeface="Calibri"/>
            <a:cs typeface="Calibri"/>
          </a:endParaRPr>
        </a:p>
      </dsp:txBody>
      <dsp:txXfrm>
        <a:off x="38822" y="3538691"/>
        <a:ext cx="3529820" cy="717637"/>
      </dsp:txXfrm>
    </dsp:sp>
    <dsp:sp modelId="{CA655FF6-FFB4-4E8A-8849-BD90395F4406}">
      <dsp:nvSpPr>
        <dsp:cNvPr id="0" name=""/>
        <dsp:cNvSpPr/>
      </dsp:nvSpPr>
      <dsp:spPr>
        <a:xfrm>
          <a:off x="3607464" y="4374679"/>
          <a:ext cx="5411196" cy="79528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Font typeface="Wingdings" panose="05000000000000000000" pitchFamily="2" charset="2"/>
            <a:buChar char="ü"/>
          </a:pPr>
          <a:r>
            <a:rPr lang="en-US" sz="1700" b="1" i="1" kern="1200" dirty="0">
              <a:solidFill>
                <a:schemeClr val="tx2">
                  <a:lumMod val="60000"/>
                  <a:lumOff val="40000"/>
                </a:schemeClr>
              </a:solidFill>
              <a:latin typeface="Calibri"/>
              <a:ea typeface="Calibri"/>
              <a:cs typeface="Calibri"/>
            </a:rPr>
            <a:t>Grids Package (published in 12/2025)</a:t>
          </a:r>
          <a:endParaRPr lang="en-IE" sz="1700" i="1" kern="1200" dirty="0">
            <a:solidFill>
              <a:schemeClr val="tx2">
                <a:lumMod val="60000"/>
                <a:lumOff val="40000"/>
              </a:schemeClr>
            </a:solidFill>
          </a:endParaRPr>
        </a:p>
      </dsp:txBody>
      <dsp:txXfrm>
        <a:off x="3607464" y="4474089"/>
        <a:ext cx="5112966" cy="596461"/>
      </dsp:txXfrm>
    </dsp:sp>
    <dsp:sp modelId="{E9BF4091-D26F-40E6-BF84-3F2A44E0053D}">
      <dsp:nvSpPr>
        <dsp:cNvPr id="0" name=""/>
        <dsp:cNvSpPr/>
      </dsp:nvSpPr>
      <dsp:spPr>
        <a:xfrm>
          <a:off x="0" y="4374679"/>
          <a:ext cx="3607464" cy="7952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fr-BE" sz="2400" b="1" kern="1200" dirty="0" err="1">
              <a:latin typeface="Calibri" panose="020F0502020204030204" pitchFamily="34" charset="0"/>
              <a:ea typeface="Calibri" panose="020F0502020204030204" pitchFamily="34" charset="0"/>
              <a:cs typeface="Calibri" panose="020F0502020204030204" pitchFamily="34" charset="0"/>
            </a:rPr>
            <a:t>Grids</a:t>
          </a:r>
          <a:endParaRPr lang="en-IE" sz="2400" b="1" kern="1200" dirty="0">
            <a:latin typeface="Calibri" panose="020F0502020204030204" pitchFamily="34" charset="0"/>
            <a:ea typeface="Calibri" panose="020F0502020204030204" pitchFamily="34" charset="0"/>
            <a:cs typeface="Calibri" panose="020F0502020204030204" pitchFamily="34" charset="0"/>
          </a:endParaRPr>
        </a:p>
      </dsp:txBody>
      <dsp:txXfrm>
        <a:off x="38822" y="4413501"/>
        <a:ext cx="3529820" cy="71763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B4D4DCF8-AE33-464C-8526-2124F9066AF7}" type="datetimeFigureOut">
              <a:rPr lang="en-IE" smtClean="0"/>
              <a:t>17/04/2026</a:t>
            </a:fld>
            <a:endParaRPr lang="en-IE"/>
          </a:p>
        </p:txBody>
      </p:sp>
      <p:sp>
        <p:nvSpPr>
          <p:cNvPr id="4" name="Slide Image Placeholder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66909" y="4777196"/>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28585"/>
            <a:ext cx="2889938" cy="498055"/>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777607" y="9428585"/>
            <a:ext cx="2889938" cy="498055"/>
          </a:xfrm>
          <a:prstGeom prst="rect">
            <a:avLst/>
          </a:prstGeom>
        </p:spPr>
        <p:txBody>
          <a:bodyPr vert="horz" lIns="91440" tIns="45720" rIns="91440" bIns="45720" rtlCol="0" anchor="b"/>
          <a:lstStyle>
            <a:lvl1pPr algn="r">
              <a:defRPr sz="1200"/>
            </a:lvl1pPr>
          </a:lstStyle>
          <a:p>
            <a:fld id="{CE84555A-C216-4432-B017-0D226911F54F}" type="slidenum">
              <a:rPr lang="en-IE" smtClean="0"/>
              <a:t>‹#›</a:t>
            </a:fld>
            <a:endParaRPr lang="en-IE"/>
          </a:p>
        </p:txBody>
      </p:sp>
    </p:spTree>
    <p:extLst>
      <p:ext uri="{BB962C8B-B14F-4D97-AF65-F5344CB8AC3E}">
        <p14:creationId xmlns:p14="http://schemas.microsoft.com/office/powerpoint/2010/main" val="4146957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28CC-BY%29.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E84555A-C216-4432-B017-0D226911F54F}" type="slidenum">
              <a:rPr lang="en-IE" smtClean="0"/>
              <a:t>1</a:t>
            </a:fld>
            <a:endParaRPr lang="en-IE" dirty="0"/>
          </a:p>
        </p:txBody>
      </p:sp>
    </p:spTree>
    <p:extLst>
      <p:ext uri="{BB962C8B-B14F-4D97-AF65-F5344CB8AC3E}">
        <p14:creationId xmlns:p14="http://schemas.microsoft.com/office/powerpoint/2010/main" val="2791000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A7753-B324-CA46-FF00-7E32EFF963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059ADC-98EC-F75F-89F6-17F1C32C78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3C6B91-EA7E-7FB7-36EC-F0DECD8CEE6C}"/>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8FB5B708-309A-A1B0-AB05-5FC7C4CE2C27}"/>
              </a:ext>
            </a:extLst>
          </p:cNvPr>
          <p:cNvSpPr>
            <a:spLocks noGrp="1"/>
          </p:cNvSpPr>
          <p:nvPr>
            <p:ph type="sldNum" sz="quarter" idx="5"/>
          </p:nvPr>
        </p:nvSpPr>
        <p:spPr/>
        <p:txBody>
          <a:bodyPr/>
          <a:lstStyle/>
          <a:p>
            <a:fld id="{CE84555A-C216-4432-B017-0D226911F54F}" type="slidenum">
              <a:rPr lang="en-IE" smtClean="0"/>
              <a:t>13</a:t>
            </a:fld>
            <a:endParaRPr lang="en-IE"/>
          </a:p>
        </p:txBody>
      </p:sp>
    </p:spTree>
    <p:extLst>
      <p:ext uri="{BB962C8B-B14F-4D97-AF65-F5344CB8AC3E}">
        <p14:creationId xmlns:p14="http://schemas.microsoft.com/office/powerpoint/2010/main" val="1760693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5"/>
          </p:nvPr>
        </p:nvSpPr>
        <p:spPr/>
        <p:txBody>
          <a:bodyPr/>
          <a:lstStyle/>
          <a:p>
            <a:fld id="{CE84555A-C216-4432-B017-0D226911F54F}" type="slidenum">
              <a:rPr lang="en-IE" smtClean="0"/>
              <a:t>15</a:t>
            </a:fld>
            <a:endParaRPr lang="en-IE"/>
          </a:p>
        </p:txBody>
      </p:sp>
    </p:spTree>
    <p:extLst>
      <p:ext uri="{BB962C8B-B14F-4D97-AF65-F5344CB8AC3E}">
        <p14:creationId xmlns:p14="http://schemas.microsoft.com/office/powerpoint/2010/main" val="2350371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0384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232ED-04A0-D4A4-763C-AB760D9249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95EC59-94C0-D07C-D1F1-1BAD3D3222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CEEC26-A403-0179-0C59-BEBD7D7536D2}"/>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76666259-9902-BB5A-F72B-45868C97D04C}"/>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40583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Update/add/delete parts of the</a:t>
            </a:r>
            <a:r>
              <a:rPr lang="en-IE" baseline="0" dirty="0"/>
              <a:t> copy right notice where appropriate.</a:t>
            </a:r>
          </a:p>
          <a:p>
            <a:r>
              <a:rPr lang="en-IE" baseline="0" dirty="0"/>
              <a:t>More information: </a:t>
            </a:r>
            <a:r>
              <a:rPr lang="en-GB" dirty="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7519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95B21-9EF8-37F9-902B-5311DFAB1D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58425F-09DA-470C-CBD2-88C68EC29C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E679C6-9CB7-23AA-5FEF-0E3A7F59881A}"/>
              </a:ext>
            </a:extLst>
          </p:cNvPr>
          <p:cNvSpPr>
            <a:spLocks noGrp="1"/>
          </p:cNvSpPr>
          <p:nvPr>
            <p:ph type="body" idx="1"/>
          </p:nvPr>
        </p:nvSpPr>
        <p:spPr/>
        <p:txBody>
          <a:bodyPr/>
          <a:lstStyle/>
          <a:p>
            <a:r>
              <a:rPr lang="en-US" dirty="0"/>
              <a:t>The </a:t>
            </a:r>
            <a:r>
              <a:rPr lang="en-US" dirty="0" err="1"/>
              <a:t>levelised</a:t>
            </a:r>
            <a:r>
              <a:rPr lang="en-US" dirty="0"/>
              <a:t> costs of electricity (LCOE) is a method for comparing the average cost of generating one unit of electricity (commonly measured in megawatt-hours, MWh) over the entire lifespan of a power-generating asset or project, taking into account all costs associated with building and operating the power plant (capital expenditures, operating and maintenance costs, fuel costs (if applicable), financing costs, and decommissioning costs (if applicable))</a:t>
            </a:r>
            <a:endParaRPr lang="en-IE" dirty="0"/>
          </a:p>
        </p:txBody>
      </p:sp>
      <p:sp>
        <p:nvSpPr>
          <p:cNvPr id="4" name="Slide Number Placeholder 3">
            <a:extLst>
              <a:ext uri="{FF2B5EF4-FFF2-40B4-BE49-F238E27FC236}">
                <a16:creationId xmlns:a16="http://schemas.microsoft.com/office/drawing/2014/main" id="{66224128-51ED-5127-D56E-4A8CA9BF74DD}"/>
              </a:ext>
            </a:extLst>
          </p:cNvPr>
          <p:cNvSpPr>
            <a:spLocks noGrp="1"/>
          </p:cNvSpPr>
          <p:nvPr>
            <p:ph type="sldNum" sz="quarter" idx="5"/>
          </p:nvPr>
        </p:nvSpPr>
        <p:spPr/>
        <p:txBody>
          <a:bodyPr/>
          <a:lstStyle/>
          <a:p>
            <a:fld id="{CE84555A-C216-4432-B017-0D226911F54F}" type="slidenum">
              <a:rPr lang="en-IE" smtClean="0"/>
              <a:t>5</a:t>
            </a:fld>
            <a:endParaRPr lang="en-IE"/>
          </a:p>
        </p:txBody>
      </p:sp>
    </p:spTree>
    <p:extLst>
      <p:ext uri="{BB962C8B-B14F-4D97-AF65-F5344CB8AC3E}">
        <p14:creationId xmlns:p14="http://schemas.microsoft.com/office/powerpoint/2010/main" val="1673662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16903-F003-BC32-9F81-4FAAF4C63F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CE5E0C-FD62-65C7-595D-49980FA39D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D40A11-7842-0379-7E9D-44AEFA76442C}"/>
              </a:ext>
            </a:extLst>
          </p:cNvPr>
          <p:cNvSpPr>
            <a:spLocks noGrp="1"/>
          </p:cNvSpPr>
          <p:nvPr>
            <p:ph type="body" idx="1"/>
          </p:nvPr>
        </p:nvSpPr>
        <p:spPr/>
        <p:txBody>
          <a:bodyPr/>
          <a:lstStyle/>
          <a:p>
            <a:r>
              <a:rPr lang="en-US" dirty="0"/>
              <a:t>The </a:t>
            </a:r>
            <a:r>
              <a:rPr lang="en-US" dirty="0" err="1"/>
              <a:t>levelised</a:t>
            </a:r>
            <a:r>
              <a:rPr lang="en-US" dirty="0"/>
              <a:t> costs of electricity (LCOE) is a method for comparing the average cost of generating one unit of electricity (commonly measured in megawatt-hours, MWh) over the entire lifespan of a power-generating asset or project, taking into account all costs associated with building and operating the power plant (capital expenditures, operating and maintenance costs, fuel costs (if applicable), financing costs, and decommissioning costs (if applicable))</a:t>
            </a:r>
            <a:endParaRPr lang="en-IE" dirty="0"/>
          </a:p>
        </p:txBody>
      </p:sp>
      <p:sp>
        <p:nvSpPr>
          <p:cNvPr id="4" name="Slide Number Placeholder 3">
            <a:extLst>
              <a:ext uri="{FF2B5EF4-FFF2-40B4-BE49-F238E27FC236}">
                <a16:creationId xmlns:a16="http://schemas.microsoft.com/office/drawing/2014/main" id="{9A182EBC-F640-4CE9-667F-D01C07945D39}"/>
              </a:ext>
            </a:extLst>
          </p:cNvPr>
          <p:cNvSpPr>
            <a:spLocks noGrp="1"/>
          </p:cNvSpPr>
          <p:nvPr>
            <p:ph type="sldNum" sz="quarter" idx="5"/>
          </p:nvPr>
        </p:nvSpPr>
        <p:spPr/>
        <p:txBody>
          <a:bodyPr/>
          <a:lstStyle/>
          <a:p>
            <a:fld id="{CE84555A-C216-4432-B017-0D226911F54F}" type="slidenum">
              <a:rPr lang="en-IE" smtClean="0"/>
              <a:t>6</a:t>
            </a:fld>
            <a:endParaRPr lang="en-IE"/>
          </a:p>
        </p:txBody>
      </p:sp>
    </p:spTree>
    <p:extLst>
      <p:ext uri="{BB962C8B-B14F-4D97-AF65-F5344CB8AC3E}">
        <p14:creationId xmlns:p14="http://schemas.microsoft.com/office/powerpoint/2010/main" val="895339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DC925-254E-CA7D-849C-B69C864C49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83871-0438-2FAC-F2E1-4486FA30DF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CB878F-43C3-8D4F-70FF-B2A6586B92B2}"/>
              </a:ext>
            </a:extLst>
          </p:cNvPr>
          <p:cNvSpPr>
            <a:spLocks noGrp="1"/>
          </p:cNvSpPr>
          <p:nvPr>
            <p:ph type="body" idx="1"/>
          </p:nvPr>
        </p:nvSpPr>
        <p:spPr/>
        <p:txBody>
          <a:bodyPr/>
          <a:lstStyle/>
          <a:p>
            <a:r>
              <a:rPr lang="en-US" dirty="0"/>
              <a:t>The </a:t>
            </a:r>
            <a:r>
              <a:rPr lang="en-US" dirty="0" err="1"/>
              <a:t>levelised</a:t>
            </a:r>
            <a:r>
              <a:rPr lang="en-US" dirty="0"/>
              <a:t> costs of electricity (LCOE) is a method for comparing the average cost of generating one unit of electricity (commonly measured in megawatt-hours, MWh) over the entire lifespan of a power-generating asset or project, taking into account all costs associated with building and operating the power plant (capital expenditures, operating and maintenance costs, fuel costs (if applicable), financing costs, and decommissioning costs (if applicable))</a:t>
            </a:r>
            <a:endParaRPr lang="en-IE" dirty="0"/>
          </a:p>
        </p:txBody>
      </p:sp>
      <p:sp>
        <p:nvSpPr>
          <p:cNvPr id="4" name="Slide Number Placeholder 3">
            <a:extLst>
              <a:ext uri="{FF2B5EF4-FFF2-40B4-BE49-F238E27FC236}">
                <a16:creationId xmlns:a16="http://schemas.microsoft.com/office/drawing/2014/main" id="{7F85F197-8E6C-71FA-62EA-B9B4AAB75953}"/>
              </a:ext>
            </a:extLst>
          </p:cNvPr>
          <p:cNvSpPr>
            <a:spLocks noGrp="1"/>
          </p:cNvSpPr>
          <p:nvPr>
            <p:ph type="sldNum" sz="quarter" idx="5"/>
          </p:nvPr>
        </p:nvSpPr>
        <p:spPr/>
        <p:txBody>
          <a:bodyPr/>
          <a:lstStyle/>
          <a:p>
            <a:fld id="{CE84555A-C216-4432-B017-0D226911F54F}" type="slidenum">
              <a:rPr lang="en-IE" smtClean="0"/>
              <a:t>7</a:t>
            </a:fld>
            <a:endParaRPr lang="en-IE"/>
          </a:p>
        </p:txBody>
      </p:sp>
    </p:spTree>
    <p:extLst>
      <p:ext uri="{BB962C8B-B14F-4D97-AF65-F5344CB8AC3E}">
        <p14:creationId xmlns:p14="http://schemas.microsoft.com/office/powerpoint/2010/main" val="2974384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4A950-9DCA-DD72-39A3-55A660BC01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C359FB-839F-EB0A-9857-B0AED50F98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13CB44-064A-D419-39DC-CB0B0A4F9208}"/>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811E0F19-452F-01DF-A192-7A2393BBEC8C}"/>
              </a:ext>
            </a:extLst>
          </p:cNvPr>
          <p:cNvSpPr>
            <a:spLocks noGrp="1"/>
          </p:cNvSpPr>
          <p:nvPr>
            <p:ph type="sldNum" sz="quarter" idx="5"/>
          </p:nvPr>
        </p:nvSpPr>
        <p:spPr/>
        <p:txBody>
          <a:bodyPr/>
          <a:lstStyle/>
          <a:p>
            <a:fld id="{CE84555A-C216-4432-B017-0D226911F54F}" type="slidenum">
              <a:rPr lang="en-IE" smtClean="0"/>
              <a:t>8</a:t>
            </a:fld>
            <a:endParaRPr lang="en-IE"/>
          </a:p>
        </p:txBody>
      </p:sp>
    </p:spTree>
    <p:extLst>
      <p:ext uri="{BB962C8B-B14F-4D97-AF65-F5344CB8AC3E}">
        <p14:creationId xmlns:p14="http://schemas.microsoft.com/office/powerpoint/2010/main" val="3112929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5C9AC-A672-7498-C528-373556FBAE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C3A627-08F3-152B-373B-3126AFBCAF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1D664A-644D-362D-FFAB-5F0FB0124C31}"/>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3C4F8F82-FD18-EFE4-0F90-1D80BEB7A102}"/>
              </a:ext>
            </a:extLst>
          </p:cNvPr>
          <p:cNvSpPr>
            <a:spLocks noGrp="1"/>
          </p:cNvSpPr>
          <p:nvPr>
            <p:ph type="sldNum" sz="quarter" idx="5"/>
          </p:nvPr>
        </p:nvSpPr>
        <p:spPr/>
        <p:txBody>
          <a:bodyPr/>
          <a:lstStyle/>
          <a:p>
            <a:fld id="{CE84555A-C216-4432-B017-0D226911F54F}" type="slidenum">
              <a:rPr lang="en-IE" smtClean="0"/>
              <a:t>9</a:t>
            </a:fld>
            <a:endParaRPr lang="en-IE"/>
          </a:p>
        </p:txBody>
      </p:sp>
    </p:spTree>
    <p:extLst>
      <p:ext uri="{BB962C8B-B14F-4D97-AF65-F5344CB8AC3E}">
        <p14:creationId xmlns:p14="http://schemas.microsoft.com/office/powerpoint/2010/main" val="3233941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2E253-FFC5-E215-776E-10D1F4CF2F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262CB4-D212-876D-CF6A-958DCFF357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A81E19-FE8D-9D2A-AE73-069AB8507579}"/>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369686F9-3D94-688B-3C1A-8F5AABCE6D2C}"/>
              </a:ext>
            </a:extLst>
          </p:cNvPr>
          <p:cNvSpPr>
            <a:spLocks noGrp="1"/>
          </p:cNvSpPr>
          <p:nvPr>
            <p:ph type="sldNum" sz="quarter" idx="5"/>
          </p:nvPr>
        </p:nvSpPr>
        <p:spPr/>
        <p:txBody>
          <a:bodyPr/>
          <a:lstStyle/>
          <a:p>
            <a:fld id="{CE84555A-C216-4432-B017-0D226911F54F}" type="slidenum">
              <a:rPr lang="en-IE" smtClean="0"/>
              <a:t>10</a:t>
            </a:fld>
            <a:endParaRPr lang="en-IE"/>
          </a:p>
        </p:txBody>
      </p:sp>
    </p:spTree>
    <p:extLst>
      <p:ext uri="{BB962C8B-B14F-4D97-AF65-F5344CB8AC3E}">
        <p14:creationId xmlns:p14="http://schemas.microsoft.com/office/powerpoint/2010/main" val="899361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CAC40-6DE6-05E3-AC84-6E359CDEDE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999AB-4824-45AE-6006-0F18902943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72D52C-4653-B612-4580-47DE61EED0FC}"/>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FF3ED934-F172-A8A1-4D75-47863AABB806}"/>
              </a:ext>
            </a:extLst>
          </p:cNvPr>
          <p:cNvSpPr>
            <a:spLocks noGrp="1"/>
          </p:cNvSpPr>
          <p:nvPr>
            <p:ph type="sldNum" sz="quarter" idx="5"/>
          </p:nvPr>
        </p:nvSpPr>
        <p:spPr/>
        <p:txBody>
          <a:bodyPr/>
          <a:lstStyle/>
          <a:p>
            <a:fld id="{CE84555A-C216-4432-B017-0D226911F54F}" type="slidenum">
              <a:rPr lang="en-IE" smtClean="0"/>
              <a:t>11</a:t>
            </a:fld>
            <a:endParaRPr lang="en-IE"/>
          </a:p>
        </p:txBody>
      </p:sp>
    </p:spTree>
    <p:extLst>
      <p:ext uri="{BB962C8B-B14F-4D97-AF65-F5344CB8AC3E}">
        <p14:creationId xmlns:p14="http://schemas.microsoft.com/office/powerpoint/2010/main" val="2284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9A868-1320-A983-4FC2-1800127DA5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192383-2BBC-6A89-F9E9-A95EA54E59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5A95A8-CE3B-8D62-46A3-84B67F53D39E}"/>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5F8ADA61-CBDF-BBE5-D840-A3307B047C2A}"/>
              </a:ext>
            </a:extLst>
          </p:cNvPr>
          <p:cNvSpPr>
            <a:spLocks noGrp="1"/>
          </p:cNvSpPr>
          <p:nvPr>
            <p:ph type="sldNum" sz="quarter" idx="5"/>
          </p:nvPr>
        </p:nvSpPr>
        <p:spPr/>
        <p:txBody>
          <a:bodyPr/>
          <a:lstStyle/>
          <a:p>
            <a:fld id="{CE84555A-C216-4432-B017-0D226911F54F}" type="slidenum">
              <a:rPr lang="en-IE" smtClean="0"/>
              <a:t>12</a:t>
            </a:fld>
            <a:endParaRPr lang="en-IE"/>
          </a:p>
        </p:txBody>
      </p:sp>
    </p:spTree>
    <p:extLst>
      <p:ext uri="{BB962C8B-B14F-4D97-AF65-F5344CB8AC3E}">
        <p14:creationId xmlns:p14="http://schemas.microsoft.com/office/powerpoint/2010/main" val="3699814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1" y="0"/>
            <a:ext cx="12187938" cy="6858000"/>
          </a:xfrm>
          <a:prstGeom prst="rect">
            <a:avLst/>
          </a:prstGeom>
        </p:spPr>
      </p:pic>
    </p:spTree>
    <p:extLst>
      <p:ext uri="{BB962C8B-B14F-4D97-AF65-F5344CB8AC3E}">
        <p14:creationId xmlns:p14="http://schemas.microsoft.com/office/powerpoint/2010/main" val="14948550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505306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87348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endParaRPr lang="en-GB"/>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37407775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endParaRPr lang="en-GB"/>
          </a:p>
        </p:txBody>
      </p:sp>
    </p:spTree>
    <p:extLst>
      <p:ext uri="{BB962C8B-B14F-4D97-AF65-F5344CB8AC3E}">
        <p14:creationId xmlns:p14="http://schemas.microsoft.com/office/powerpoint/2010/main" val="41147122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dirty="0"/>
              <a:t>Edit Master text styles</a:t>
            </a:r>
          </a:p>
        </p:txBody>
      </p:sp>
    </p:spTree>
    <p:extLst>
      <p:ext uri="{BB962C8B-B14F-4D97-AF65-F5344CB8AC3E}">
        <p14:creationId xmlns:p14="http://schemas.microsoft.com/office/powerpoint/2010/main" val="1981998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dirty="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dirty="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dirty="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dirty="0"/>
              <a:t>Edit Master text styles</a:t>
            </a:r>
          </a:p>
        </p:txBody>
      </p:sp>
    </p:spTree>
    <p:extLst>
      <p:ext uri="{BB962C8B-B14F-4D97-AF65-F5344CB8AC3E}">
        <p14:creationId xmlns:p14="http://schemas.microsoft.com/office/powerpoint/2010/main" val="522255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sp>
        <p:nvSpPr>
          <p:cNvPr id="6" name="Text Placeholder 5"/>
          <p:cNvSpPr>
            <a:spLocks noGrp="1"/>
          </p:cNvSpPr>
          <p:nvPr>
            <p:ph type="body" sz="quarter" idx="14"/>
          </p:nvPr>
        </p:nvSpPr>
        <p:spPr>
          <a:xfrm>
            <a:off x="838200" y="3630613"/>
            <a:ext cx="10515600" cy="2035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30304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583509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nal">
    <p:spTree>
      <p:nvGrpSpPr>
        <p:cNvPr id="1" name=""/>
        <p:cNvGrpSpPr/>
        <p:nvPr/>
      </p:nvGrpSpPr>
      <p:grpSpPr>
        <a:xfrm>
          <a:off x="0" y="0"/>
          <a:ext cx="0" cy="0"/>
          <a:chOff x="0" y="0"/>
          <a:chExt cx="0" cy="0"/>
        </a:xfrm>
      </p:grpSpPr>
      <p:sp>
        <p:nvSpPr>
          <p:cNvPr id="4" name="Rectangle 3"/>
          <p:cNvSpPr/>
          <p:nvPr userDrawn="1"/>
        </p:nvSpPr>
        <p:spPr>
          <a:xfrm>
            <a:off x="0" y="0"/>
            <a:ext cx="12192000" cy="2921000"/>
          </a:xfrm>
          <a:prstGeom prst="rect">
            <a:avLst/>
          </a:prstGeom>
          <a:solidFill>
            <a:srgbClr val="5D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00C3A3"/>
              </a:solidFill>
            </a:endParaRPr>
          </a:p>
        </p:txBody>
      </p:sp>
    </p:spTree>
    <p:extLst>
      <p:ext uri="{BB962C8B-B14F-4D97-AF65-F5344CB8AC3E}">
        <p14:creationId xmlns:p14="http://schemas.microsoft.com/office/powerpoint/2010/main" val="1457514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 and big photo">
    <p:spTree>
      <p:nvGrpSpPr>
        <p:cNvPr id="1" name=""/>
        <p:cNvGrpSpPr/>
        <p:nvPr/>
      </p:nvGrpSpPr>
      <p:grpSpPr>
        <a:xfrm>
          <a:off x="0" y="0"/>
          <a:ext cx="0" cy="0"/>
          <a:chOff x="0" y="0"/>
          <a:chExt cx="0" cy="0"/>
        </a:xfrm>
      </p:grpSpPr>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0" y="1"/>
            <a:ext cx="5388429" cy="6857999"/>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3766457" y="589047"/>
            <a:ext cx="7587343" cy="717240"/>
          </a:xfrm>
          <a:solidFill>
            <a:schemeClr val="bg1"/>
          </a:solidFill>
        </p:spPr>
        <p:txBody>
          <a:bodyPr>
            <a:noAutofit/>
          </a:bodyPr>
          <a:lstStyle>
            <a:lvl1pPr>
              <a:defRPr sz="4400"/>
            </a:lvl1pPr>
          </a:lstStyle>
          <a:p>
            <a:r>
              <a:rPr lang="en-US"/>
              <a:t>Click to edit Master title style</a:t>
            </a:r>
            <a:endParaRPr lang="en-IE"/>
          </a:p>
        </p:txBody>
      </p:sp>
      <p:sp>
        <p:nvSpPr>
          <p:cNvPr id="5" name="Content Placeholder 2">
            <a:extLst>
              <a:ext uri="{FF2B5EF4-FFF2-40B4-BE49-F238E27FC236}">
                <a16:creationId xmlns:a16="http://schemas.microsoft.com/office/drawing/2014/main" id="{303EC882-6BB1-D514-72D9-A7D3FAE8C698}"/>
              </a:ext>
            </a:extLst>
          </p:cNvPr>
          <p:cNvSpPr>
            <a:spLocks noGrp="1"/>
          </p:cNvSpPr>
          <p:nvPr>
            <p:ph sz="half" idx="15"/>
          </p:nvPr>
        </p:nvSpPr>
        <p:spPr>
          <a:xfrm>
            <a:off x="3766457" y="1895333"/>
            <a:ext cx="7587342" cy="3845577"/>
          </a:xfrm>
          <a:solidFill>
            <a:schemeClr val="bg1"/>
          </a:solidFill>
        </p:spPr>
        <p:txBody>
          <a:bodyPr>
            <a:noAutofit/>
          </a:bodyPr>
          <a:lstStyle>
            <a:lvl1pPr>
              <a:defRPr sz="2000"/>
            </a:lvl1pPr>
          </a:lstStyle>
          <a:p>
            <a:pPr lvl="0"/>
            <a:r>
              <a:rPr lang="en-US"/>
              <a:t>Click to edit Master text styles</a:t>
            </a:r>
          </a:p>
        </p:txBody>
      </p:sp>
    </p:spTree>
    <p:extLst>
      <p:ext uri="{BB962C8B-B14F-4D97-AF65-F5344CB8AC3E}">
        <p14:creationId xmlns:p14="http://schemas.microsoft.com/office/powerpoint/2010/main" val="1415917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0152906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body text 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solidFill>
            <a:schemeClr val="bg1"/>
          </a:solidFill>
        </p:spPr>
        <p:txBody>
          <a:bodyPr/>
          <a:lstStyle/>
          <a:p>
            <a:r>
              <a:rPr lang="en-US"/>
              <a:t>Click to edit Master title style</a:t>
            </a:r>
            <a:endParaRPr lang="en-IE"/>
          </a:p>
        </p:txBody>
      </p:sp>
      <p:sp>
        <p:nvSpPr>
          <p:cNvPr id="7" name="Text Placeholder 2">
            <a:extLst>
              <a:ext uri="{FF2B5EF4-FFF2-40B4-BE49-F238E27FC236}">
                <a16:creationId xmlns:a16="http://schemas.microsoft.com/office/drawing/2014/main" id="{ABBD8A8F-01F7-069C-2D69-AFCA2F78DFC9}"/>
              </a:ext>
            </a:extLst>
          </p:cNvPr>
          <p:cNvSpPr>
            <a:spLocks noGrp="1"/>
          </p:cNvSpPr>
          <p:nvPr>
            <p:ph idx="1"/>
          </p:nvPr>
        </p:nvSpPr>
        <p:spPr>
          <a:xfrm>
            <a:off x="838200" y="1825625"/>
            <a:ext cx="10515600" cy="3638473"/>
          </a:xfrm>
          <a:prstGeom prst="rect">
            <a:avLst/>
          </a:prstGeom>
        </p:spPr>
        <p:txBody>
          <a:bodyPr vert="horz" lIns="144000" tIns="144000" rIns="144000" bIns="144000" rtlCol="0">
            <a:noAutofit/>
          </a:bodyPr>
          <a:lstStyle>
            <a:lvl1pPr marL="0" indent="0">
              <a:buNone/>
              <a:defRPr sz="2000"/>
            </a:lvl1pPr>
          </a:lstStyle>
          <a:p>
            <a:pPr lvl="0"/>
            <a:r>
              <a:rPr lang="en-US"/>
              <a:t>Click to edit Master text styles</a:t>
            </a:r>
          </a:p>
        </p:txBody>
      </p:sp>
      <p:sp>
        <p:nvSpPr>
          <p:cNvPr id="3" name="Slide Number Placeholder 5">
            <a:extLst>
              <a:ext uri="{FF2B5EF4-FFF2-40B4-BE49-F238E27FC236}">
                <a16:creationId xmlns:a16="http://schemas.microsoft.com/office/drawing/2014/main" id="{487499CD-21D1-84C4-7FD1-F33A396395B0}"/>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a:t>
            </a:fld>
            <a:endParaRPr lang="en-IE"/>
          </a:p>
        </p:txBody>
      </p:sp>
    </p:spTree>
    <p:extLst>
      <p:ext uri="{BB962C8B-B14F-4D97-AF65-F5344CB8AC3E}">
        <p14:creationId xmlns:p14="http://schemas.microsoft.com/office/powerpoint/2010/main" val="1399228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 Circles pictures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p>
            <a:r>
              <a:rPr lang="en-US"/>
              <a:t>Click to edit Master title style</a:t>
            </a:r>
            <a:endParaRPr lang="en-IE"/>
          </a:p>
        </p:txBody>
      </p:sp>
      <p:sp>
        <p:nvSpPr>
          <p:cNvPr id="4" name="Google Shape;128;p36">
            <a:extLst>
              <a:ext uri="{FF2B5EF4-FFF2-40B4-BE49-F238E27FC236}">
                <a16:creationId xmlns:a16="http://schemas.microsoft.com/office/drawing/2014/main" id="{C6066961-5253-C2E8-C59C-7D3AEA190748}"/>
              </a:ext>
            </a:extLst>
          </p:cNvPr>
          <p:cNvSpPr>
            <a:spLocks noGrp="1"/>
          </p:cNvSpPr>
          <p:nvPr>
            <p:ph type="pic" idx="2"/>
          </p:nvPr>
        </p:nvSpPr>
        <p:spPr>
          <a:xfrm>
            <a:off x="838200" y="1644073"/>
            <a:ext cx="1784927" cy="1784927"/>
          </a:xfrm>
          <a:prstGeom prst="ellipse">
            <a:avLst/>
          </a:prstGeom>
          <a:solidFill>
            <a:schemeClr val="lt2"/>
          </a:solidFill>
          <a:ln w="57150">
            <a:noFill/>
          </a:ln>
        </p:spPr>
        <p:txBody>
          <a:bodyPr/>
          <a:lstStyle>
            <a:lvl1pPr marL="0" indent="0">
              <a:buNone/>
              <a:defRPr sz="2000">
                <a:solidFill>
                  <a:schemeClr val="tx2"/>
                </a:solidFill>
              </a:defRPr>
            </a:lvl1pPr>
          </a:lstStyle>
          <a:p>
            <a:r>
              <a:rPr lang="en-US"/>
              <a:t>Click icon to add picture</a:t>
            </a:r>
            <a:endParaRPr lang="en-IE"/>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2887354" y="1792421"/>
            <a:ext cx="2881850" cy="1488229"/>
          </a:xfrm>
        </p:spPr>
        <p:txBody>
          <a:bodyPr>
            <a:noAutofit/>
          </a:bodyPr>
          <a:lstStyle>
            <a:lvl1pPr marL="0" indent="0">
              <a:buNone/>
              <a:defRPr sz="2000"/>
            </a:lvl1pPr>
          </a:lstStyle>
          <a:p>
            <a:pPr lvl="0"/>
            <a:r>
              <a:rPr lang="en-US"/>
              <a:t>Click to edit Master text styles</a:t>
            </a:r>
          </a:p>
        </p:txBody>
      </p:sp>
      <p:sp>
        <p:nvSpPr>
          <p:cNvPr id="22" name="Google Shape;128;p36">
            <a:extLst>
              <a:ext uri="{FF2B5EF4-FFF2-40B4-BE49-F238E27FC236}">
                <a16:creationId xmlns:a16="http://schemas.microsoft.com/office/drawing/2014/main" id="{530B519E-B8E9-0851-34A7-4EBCABDB1F24}"/>
              </a:ext>
            </a:extLst>
          </p:cNvPr>
          <p:cNvSpPr>
            <a:spLocks noGrp="1"/>
          </p:cNvSpPr>
          <p:nvPr>
            <p:ph type="pic" idx="19"/>
          </p:nvPr>
        </p:nvSpPr>
        <p:spPr>
          <a:xfrm>
            <a:off x="838198" y="3793520"/>
            <a:ext cx="1784927" cy="1784927"/>
          </a:xfrm>
          <a:prstGeom prst="ellipse">
            <a:avLst/>
          </a:prstGeom>
          <a:solidFill>
            <a:schemeClr val="lt2"/>
          </a:solidFill>
          <a:ln w="57150">
            <a:noFill/>
          </a:ln>
        </p:spPr>
        <p:txBody>
          <a:bodyPr/>
          <a:lstStyle>
            <a:lvl1pPr marL="0" indent="0">
              <a:buNone/>
              <a:defRPr sz="2000">
                <a:solidFill>
                  <a:schemeClr val="tx2"/>
                </a:solidFill>
              </a:defRPr>
            </a:lvl1pPr>
          </a:lstStyle>
          <a:p>
            <a:r>
              <a:rPr lang="en-US"/>
              <a:t>Click icon to add picture</a:t>
            </a:r>
            <a:endParaRPr lang="en-IE"/>
          </a:p>
        </p:txBody>
      </p:sp>
      <p:sp>
        <p:nvSpPr>
          <p:cNvPr id="21" name="Content Placeholder 2">
            <a:extLst>
              <a:ext uri="{FF2B5EF4-FFF2-40B4-BE49-F238E27FC236}">
                <a16:creationId xmlns:a16="http://schemas.microsoft.com/office/drawing/2014/main" id="{B7CC6BA2-60D9-1664-3253-8468AB06B3BA}"/>
              </a:ext>
            </a:extLst>
          </p:cNvPr>
          <p:cNvSpPr>
            <a:spLocks noGrp="1"/>
          </p:cNvSpPr>
          <p:nvPr>
            <p:ph sz="half" idx="18"/>
          </p:nvPr>
        </p:nvSpPr>
        <p:spPr>
          <a:xfrm>
            <a:off x="2887352" y="3941868"/>
            <a:ext cx="2881850" cy="1488229"/>
          </a:xfrm>
        </p:spPr>
        <p:txBody>
          <a:bodyPr>
            <a:noAutofit/>
          </a:bodyPr>
          <a:lstStyle>
            <a:lvl1pPr marL="0" indent="0">
              <a:buNone/>
              <a:defRPr sz="2000"/>
            </a:lvl1pPr>
          </a:lstStyle>
          <a:p>
            <a:pPr lvl="0"/>
            <a:r>
              <a:rPr lang="en-US"/>
              <a:t>Click to edit Master text styles</a:t>
            </a:r>
          </a:p>
        </p:txBody>
      </p:sp>
      <p:sp>
        <p:nvSpPr>
          <p:cNvPr id="6" name="Google Shape;128;p36">
            <a:extLst>
              <a:ext uri="{FF2B5EF4-FFF2-40B4-BE49-F238E27FC236}">
                <a16:creationId xmlns:a16="http://schemas.microsoft.com/office/drawing/2014/main" id="{B0466037-50F3-96B3-1B0E-06D3D18B8BCE}"/>
              </a:ext>
            </a:extLst>
          </p:cNvPr>
          <p:cNvSpPr>
            <a:spLocks noGrp="1"/>
          </p:cNvSpPr>
          <p:nvPr>
            <p:ph type="pic" idx="21"/>
          </p:nvPr>
        </p:nvSpPr>
        <p:spPr>
          <a:xfrm>
            <a:off x="6422796" y="1679603"/>
            <a:ext cx="1784927" cy="1784927"/>
          </a:xfrm>
          <a:prstGeom prst="ellipse">
            <a:avLst/>
          </a:prstGeom>
          <a:solidFill>
            <a:schemeClr val="lt2"/>
          </a:solidFill>
          <a:ln w="57150">
            <a:noFill/>
          </a:ln>
        </p:spPr>
        <p:txBody>
          <a:bodyPr/>
          <a:lstStyle>
            <a:lvl1pPr marL="0" indent="0">
              <a:buNone/>
              <a:defRPr sz="2000">
                <a:solidFill>
                  <a:schemeClr val="tx2"/>
                </a:solidFill>
              </a:defRPr>
            </a:lvl1pPr>
          </a:lstStyle>
          <a:p>
            <a:r>
              <a:rPr lang="en-US"/>
              <a:t>Click icon to add picture</a:t>
            </a:r>
            <a:endParaRPr lang="en-IE"/>
          </a:p>
        </p:txBody>
      </p:sp>
      <p:sp>
        <p:nvSpPr>
          <p:cNvPr id="5" name="Content Placeholder 2">
            <a:extLst>
              <a:ext uri="{FF2B5EF4-FFF2-40B4-BE49-F238E27FC236}">
                <a16:creationId xmlns:a16="http://schemas.microsoft.com/office/drawing/2014/main" id="{6BC1C8BB-B6BF-EFC9-4FB7-FE68ADABF649}"/>
              </a:ext>
            </a:extLst>
          </p:cNvPr>
          <p:cNvSpPr>
            <a:spLocks noGrp="1"/>
          </p:cNvSpPr>
          <p:nvPr>
            <p:ph sz="half" idx="20"/>
          </p:nvPr>
        </p:nvSpPr>
        <p:spPr>
          <a:xfrm>
            <a:off x="8471950" y="1827951"/>
            <a:ext cx="2881850" cy="1488229"/>
          </a:xfrm>
        </p:spPr>
        <p:txBody>
          <a:bodyPr>
            <a:noAutofit/>
          </a:bodyPr>
          <a:lstStyle>
            <a:lvl1pPr marL="0" indent="0">
              <a:buNone/>
              <a:defRPr sz="2000"/>
            </a:lvl1pPr>
          </a:lstStyle>
          <a:p>
            <a:pPr lvl="0"/>
            <a:r>
              <a:rPr lang="en-US"/>
              <a:t>Click to edit Master text styles</a:t>
            </a:r>
          </a:p>
        </p:txBody>
      </p:sp>
      <p:sp>
        <p:nvSpPr>
          <p:cNvPr id="8" name="Google Shape;128;p36">
            <a:extLst>
              <a:ext uri="{FF2B5EF4-FFF2-40B4-BE49-F238E27FC236}">
                <a16:creationId xmlns:a16="http://schemas.microsoft.com/office/drawing/2014/main" id="{2B2D1DEC-353D-0530-46BD-FAC7D81DC42A}"/>
              </a:ext>
            </a:extLst>
          </p:cNvPr>
          <p:cNvSpPr>
            <a:spLocks noGrp="1"/>
          </p:cNvSpPr>
          <p:nvPr>
            <p:ph type="pic" idx="23"/>
          </p:nvPr>
        </p:nvSpPr>
        <p:spPr>
          <a:xfrm>
            <a:off x="6422794" y="3829050"/>
            <a:ext cx="1784927" cy="1784927"/>
          </a:xfrm>
          <a:prstGeom prst="ellipse">
            <a:avLst/>
          </a:prstGeom>
          <a:solidFill>
            <a:schemeClr val="lt2"/>
          </a:solidFill>
          <a:ln w="57150">
            <a:noFill/>
          </a:ln>
        </p:spPr>
        <p:txBody>
          <a:bodyPr/>
          <a:lstStyle>
            <a:lvl1pPr marL="0" indent="0">
              <a:buNone/>
              <a:defRPr sz="2000">
                <a:solidFill>
                  <a:schemeClr val="tx2"/>
                </a:solidFill>
              </a:defRPr>
            </a:lvl1pPr>
          </a:lstStyle>
          <a:p>
            <a:r>
              <a:rPr lang="en-US"/>
              <a:t>Click icon to add picture</a:t>
            </a:r>
            <a:endParaRPr lang="en-IE"/>
          </a:p>
        </p:txBody>
      </p:sp>
      <p:sp>
        <p:nvSpPr>
          <p:cNvPr id="7" name="Content Placeholder 2">
            <a:extLst>
              <a:ext uri="{FF2B5EF4-FFF2-40B4-BE49-F238E27FC236}">
                <a16:creationId xmlns:a16="http://schemas.microsoft.com/office/drawing/2014/main" id="{DEC01048-C2DE-CFE9-C353-8ED3741099B7}"/>
              </a:ext>
            </a:extLst>
          </p:cNvPr>
          <p:cNvSpPr>
            <a:spLocks noGrp="1"/>
          </p:cNvSpPr>
          <p:nvPr>
            <p:ph sz="half" idx="22"/>
          </p:nvPr>
        </p:nvSpPr>
        <p:spPr>
          <a:xfrm>
            <a:off x="8471948" y="3977398"/>
            <a:ext cx="2881850" cy="1488229"/>
          </a:xfrm>
        </p:spPr>
        <p:txBody>
          <a:bodyPr>
            <a:noAutofit/>
          </a:bodyPr>
          <a:lstStyle>
            <a:lvl1pPr marL="0" indent="0">
              <a:buNone/>
              <a:defRPr sz="2000"/>
            </a:lvl1pPr>
          </a:lstStyle>
          <a:p>
            <a:pPr lvl="0"/>
            <a:r>
              <a:rPr lang="en-US"/>
              <a:t>Click to edit Master text styles</a:t>
            </a:r>
          </a:p>
        </p:txBody>
      </p:sp>
      <p:sp>
        <p:nvSpPr>
          <p:cNvPr id="9" name="Slide Number Placeholder 5">
            <a:extLst>
              <a:ext uri="{FF2B5EF4-FFF2-40B4-BE49-F238E27FC236}">
                <a16:creationId xmlns:a16="http://schemas.microsoft.com/office/drawing/2014/main" id="{C67E4CCE-C35C-C711-24D0-0F4BCA80C282}"/>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a:p>
        </p:txBody>
      </p:sp>
    </p:spTree>
    <p:extLst>
      <p:ext uri="{BB962C8B-B14F-4D97-AF65-F5344CB8AC3E}">
        <p14:creationId xmlns:p14="http://schemas.microsoft.com/office/powerpoint/2010/main" val="3309833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dy text and 4 images ">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838200" y="365126"/>
            <a:ext cx="10515602" cy="816904"/>
          </a:xfrm>
        </p:spPr>
        <p:txBody>
          <a:bodyPr/>
          <a:lstStyle>
            <a:lvl1pPr>
              <a:defRPr>
                <a:solidFill>
                  <a:schemeClr val="bg2"/>
                </a:solidFill>
              </a:defRPr>
            </a:lvl1pPr>
          </a:lstStyle>
          <a:p>
            <a:r>
              <a:rPr lang="en-US"/>
              <a:t>Click to edit Master title style</a:t>
            </a:r>
            <a:endParaRPr lang="en-IE"/>
          </a:p>
        </p:txBody>
      </p:sp>
      <p:sp>
        <p:nvSpPr>
          <p:cNvPr id="3" name="Google Shape;91;p33">
            <a:extLst>
              <a:ext uri="{FF2B5EF4-FFF2-40B4-BE49-F238E27FC236}">
                <a16:creationId xmlns:a16="http://schemas.microsoft.com/office/drawing/2014/main" id="{A9F38C94-2545-ED67-4909-C5A475FCF803}"/>
              </a:ext>
            </a:extLst>
          </p:cNvPr>
          <p:cNvSpPr>
            <a:spLocks noGrp="1"/>
          </p:cNvSpPr>
          <p:nvPr>
            <p:ph type="pic" idx="2"/>
          </p:nvPr>
        </p:nvSpPr>
        <p:spPr>
          <a:xfrm>
            <a:off x="3538332" y="2197664"/>
            <a:ext cx="2461591" cy="1638158"/>
          </a:xfrm>
          <a:prstGeom prst="rect">
            <a:avLst/>
          </a:prstGeom>
          <a:solidFill>
            <a:schemeClr val="lt2"/>
          </a:solidFill>
          <a:ln>
            <a:noFill/>
          </a:ln>
        </p:spPr>
        <p:txBody>
          <a:bodyPr/>
          <a:lstStyle>
            <a:lvl1pPr marL="0" indent="0">
              <a:buNone/>
              <a:defRPr>
                <a:solidFill>
                  <a:schemeClr val="bg2"/>
                </a:solidFill>
              </a:defRPr>
            </a:lvl1pPr>
          </a:lstStyle>
          <a:p>
            <a:r>
              <a:rPr lang="en-US"/>
              <a:t>Click icon to add picture</a:t>
            </a:r>
            <a:endParaRPr lang="en-IE"/>
          </a:p>
        </p:txBody>
      </p:sp>
      <p:sp>
        <p:nvSpPr>
          <p:cNvPr id="10" name="Google Shape;95;p33">
            <a:extLst>
              <a:ext uri="{FF2B5EF4-FFF2-40B4-BE49-F238E27FC236}">
                <a16:creationId xmlns:a16="http://schemas.microsoft.com/office/drawing/2014/main" id="{45EC68E1-18F5-04CB-00B3-F8948F3B4F18}"/>
              </a:ext>
            </a:extLst>
          </p:cNvPr>
          <p:cNvSpPr>
            <a:spLocks noGrp="1"/>
          </p:cNvSpPr>
          <p:nvPr>
            <p:ph type="pic" idx="5"/>
          </p:nvPr>
        </p:nvSpPr>
        <p:spPr>
          <a:xfrm>
            <a:off x="6161035" y="2197663"/>
            <a:ext cx="2461593" cy="1638159"/>
          </a:xfrm>
          <a:prstGeom prst="rect">
            <a:avLst/>
          </a:prstGeom>
          <a:solidFill>
            <a:schemeClr val="lt2"/>
          </a:solidFill>
          <a:ln>
            <a:noFill/>
          </a:ln>
        </p:spPr>
        <p:txBody>
          <a:bodyPr/>
          <a:lstStyle>
            <a:lvl1pPr marL="0" indent="0">
              <a:buNone/>
              <a:defRPr>
                <a:solidFill>
                  <a:schemeClr val="bg2"/>
                </a:solidFill>
              </a:defRPr>
            </a:lvl1pPr>
          </a:lstStyle>
          <a:p>
            <a:r>
              <a:rPr lang="en-US"/>
              <a:t>Click icon to add picture</a:t>
            </a:r>
            <a:endParaRPr lang="en-IE"/>
          </a:p>
        </p:txBody>
      </p:sp>
      <p:sp>
        <p:nvSpPr>
          <p:cNvPr id="13" name="Text Placeholder 12">
            <a:extLst>
              <a:ext uri="{FF2B5EF4-FFF2-40B4-BE49-F238E27FC236}">
                <a16:creationId xmlns:a16="http://schemas.microsoft.com/office/drawing/2014/main" id="{00A4763F-1C9A-B628-1609-DA5C75C90FC9}"/>
              </a:ext>
            </a:extLst>
          </p:cNvPr>
          <p:cNvSpPr>
            <a:spLocks noGrp="1"/>
          </p:cNvSpPr>
          <p:nvPr>
            <p:ph type="body" sz="quarter" idx="10"/>
          </p:nvPr>
        </p:nvSpPr>
        <p:spPr>
          <a:xfrm>
            <a:off x="8802758" y="2197100"/>
            <a:ext cx="2519363" cy="1638300"/>
          </a:xfrm>
        </p:spPr>
        <p:txBody>
          <a:bodyPr/>
          <a:lstStyle>
            <a:lvl1pPr marL="0" indent="0">
              <a:buNone/>
              <a:defRPr>
                <a:solidFill>
                  <a:schemeClr val="bg1"/>
                </a:solidFill>
              </a:defRPr>
            </a:lvl1pPr>
            <a:lvl2pPr marL="457200" indent="0">
              <a:buNone/>
              <a:defRPr/>
            </a:lvl2pPr>
          </a:lstStyle>
          <a:p>
            <a:pPr lvl="0"/>
            <a:r>
              <a:rPr lang="en-US"/>
              <a:t>Click to edit Master text styles</a:t>
            </a:r>
          </a:p>
          <a:p>
            <a:pPr lvl="1"/>
            <a:r>
              <a:rPr lang="en-US"/>
              <a:t>Second level</a:t>
            </a:r>
          </a:p>
        </p:txBody>
      </p:sp>
      <p:sp>
        <p:nvSpPr>
          <p:cNvPr id="15" name="Google Shape;91;p33">
            <a:extLst>
              <a:ext uri="{FF2B5EF4-FFF2-40B4-BE49-F238E27FC236}">
                <a16:creationId xmlns:a16="http://schemas.microsoft.com/office/drawing/2014/main" id="{0AB5F208-A96D-CEBC-874F-7B719FD86FEB}"/>
              </a:ext>
            </a:extLst>
          </p:cNvPr>
          <p:cNvSpPr>
            <a:spLocks noGrp="1"/>
          </p:cNvSpPr>
          <p:nvPr>
            <p:ph type="pic" idx="11"/>
          </p:nvPr>
        </p:nvSpPr>
        <p:spPr>
          <a:xfrm>
            <a:off x="3538332" y="4031391"/>
            <a:ext cx="2461591" cy="1638158"/>
          </a:xfrm>
          <a:prstGeom prst="rect">
            <a:avLst/>
          </a:prstGeom>
          <a:solidFill>
            <a:schemeClr val="lt2"/>
          </a:solidFill>
          <a:ln>
            <a:noFill/>
          </a:ln>
        </p:spPr>
        <p:txBody>
          <a:bodyPr/>
          <a:lstStyle>
            <a:lvl1pPr marL="0" indent="0">
              <a:buNone/>
              <a:defRPr>
                <a:solidFill>
                  <a:schemeClr val="bg2"/>
                </a:solidFill>
              </a:defRPr>
            </a:lvl1pPr>
          </a:lstStyle>
          <a:p>
            <a:r>
              <a:rPr lang="en-US"/>
              <a:t>Click icon to add picture</a:t>
            </a:r>
            <a:endParaRPr lang="en-IE"/>
          </a:p>
        </p:txBody>
      </p:sp>
      <p:sp>
        <p:nvSpPr>
          <p:cNvPr id="17" name="Google Shape;95;p33">
            <a:extLst>
              <a:ext uri="{FF2B5EF4-FFF2-40B4-BE49-F238E27FC236}">
                <a16:creationId xmlns:a16="http://schemas.microsoft.com/office/drawing/2014/main" id="{0AC28D44-5B34-89F9-D8AB-62E99E380E36}"/>
              </a:ext>
            </a:extLst>
          </p:cNvPr>
          <p:cNvSpPr>
            <a:spLocks noGrp="1"/>
          </p:cNvSpPr>
          <p:nvPr>
            <p:ph type="pic" idx="13"/>
          </p:nvPr>
        </p:nvSpPr>
        <p:spPr>
          <a:xfrm>
            <a:off x="6161035" y="4031390"/>
            <a:ext cx="2461593" cy="1638159"/>
          </a:xfrm>
          <a:prstGeom prst="rect">
            <a:avLst/>
          </a:prstGeom>
          <a:solidFill>
            <a:schemeClr val="lt2"/>
          </a:solidFill>
          <a:ln>
            <a:noFill/>
          </a:ln>
        </p:spPr>
        <p:txBody>
          <a:bodyPr/>
          <a:lstStyle>
            <a:lvl1pPr marL="0" indent="0">
              <a:buNone/>
              <a:defRPr>
                <a:solidFill>
                  <a:schemeClr val="bg2"/>
                </a:solidFill>
              </a:defRPr>
            </a:lvl1pPr>
          </a:lstStyle>
          <a:p>
            <a:r>
              <a:rPr lang="en-US"/>
              <a:t>Click icon to add picture</a:t>
            </a:r>
            <a:endParaRPr lang="en-IE"/>
          </a:p>
        </p:txBody>
      </p:sp>
      <p:sp>
        <p:nvSpPr>
          <p:cNvPr id="18" name="Text Placeholder 12">
            <a:extLst>
              <a:ext uri="{FF2B5EF4-FFF2-40B4-BE49-F238E27FC236}">
                <a16:creationId xmlns:a16="http://schemas.microsoft.com/office/drawing/2014/main" id="{14095A4F-385F-CF4A-5E10-E3628D85F6C8}"/>
              </a:ext>
            </a:extLst>
          </p:cNvPr>
          <p:cNvSpPr>
            <a:spLocks noGrp="1"/>
          </p:cNvSpPr>
          <p:nvPr>
            <p:ph type="body" sz="quarter" idx="14"/>
          </p:nvPr>
        </p:nvSpPr>
        <p:spPr>
          <a:xfrm>
            <a:off x="8802758" y="4030827"/>
            <a:ext cx="2519363" cy="1638300"/>
          </a:xfrm>
        </p:spPr>
        <p:txBody>
          <a:bodyPr/>
          <a:lstStyle>
            <a:lvl1pPr marL="0" indent="0">
              <a:buNone/>
              <a:defRPr>
                <a:solidFill>
                  <a:schemeClr val="bg1"/>
                </a:solidFill>
              </a:defRPr>
            </a:lvl1pPr>
            <a:lvl2pPr marL="457200" indent="0">
              <a:buNone/>
              <a:defRPr/>
            </a:lvl2pPr>
          </a:lstStyle>
          <a:p>
            <a:pPr lvl="0"/>
            <a:r>
              <a:rPr lang="en-US"/>
              <a:t>Click to edit Master text styles</a:t>
            </a:r>
          </a:p>
          <a:p>
            <a:pPr lvl="1"/>
            <a:r>
              <a:rPr lang="en-US"/>
              <a:t>Second level</a:t>
            </a:r>
          </a:p>
        </p:txBody>
      </p:sp>
      <p:sp>
        <p:nvSpPr>
          <p:cNvPr id="4" name="Text Placeholder 12">
            <a:extLst>
              <a:ext uri="{FF2B5EF4-FFF2-40B4-BE49-F238E27FC236}">
                <a16:creationId xmlns:a16="http://schemas.microsoft.com/office/drawing/2014/main" id="{092A6C90-A6CE-C107-4350-7906F5FDD7FC}"/>
              </a:ext>
            </a:extLst>
          </p:cNvPr>
          <p:cNvSpPr>
            <a:spLocks noGrp="1"/>
          </p:cNvSpPr>
          <p:nvPr>
            <p:ph type="body" sz="quarter" idx="15"/>
          </p:nvPr>
        </p:nvSpPr>
        <p:spPr>
          <a:xfrm>
            <a:off x="838839" y="2197100"/>
            <a:ext cx="2519363" cy="1638300"/>
          </a:xfrm>
        </p:spPr>
        <p:txBody>
          <a:bodyPr/>
          <a:lstStyle>
            <a:lvl1pPr marL="0" indent="0">
              <a:buNone/>
              <a:defRPr>
                <a:solidFill>
                  <a:schemeClr val="bg1"/>
                </a:solidFill>
              </a:defRPr>
            </a:lvl1pPr>
            <a:lvl2pPr marL="457200" indent="0">
              <a:buNone/>
              <a:defRPr/>
            </a:lvl2pPr>
          </a:lstStyle>
          <a:p>
            <a:pPr lvl="0"/>
            <a:r>
              <a:rPr lang="en-US"/>
              <a:t>Click to edit Master text styles</a:t>
            </a:r>
          </a:p>
          <a:p>
            <a:pPr lvl="1"/>
            <a:r>
              <a:rPr lang="en-US"/>
              <a:t>Second level</a:t>
            </a:r>
          </a:p>
        </p:txBody>
      </p:sp>
      <p:sp>
        <p:nvSpPr>
          <p:cNvPr id="6" name="Text Placeholder 12">
            <a:extLst>
              <a:ext uri="{FF2B5EF4-FFF2-40B4-BE49-F238E27FC236}">
                <a16:creationId xmlns:a16="http://schemas.microsoft.com/office/drawing/2014/main" id="{FA45C4F8-1803-A72B-10DF-5927ABF6E406}"/>
              </a:ext>
            </a:extLst>
          </p:cNvPr>
          <p:cNvSpPr>
            <a:spLocks noGrp="1"/>
          </p:cNvSpPr>
          <p:nvPr>
            <p:ph type="body" sz="quarter" idx="16"/>
          </p:nvPr>
        </p:nvSpPr>
        <p:spPr>
          <a:xfrm>
            <a:off x="838839" y="4030827"/>
            <a:ext cx="2519363" cy="1638300"/>
          </a:xfrm>
        </p:spPr>
        <p:txBody>
          <a:bodyPr/>
          <a:lstStyle>
            <a:lvl1pPr marL="0" indent="0">
              <a:buNone/>
              <a:defRPr>
                <a:solidFill>
                  <a:schemeClr val="bg1"/>
                </a:solidFill>
              </a:defRPr>
            </a:lvl1pPr>
            <a:lvl2pPr marL="457200" indent="0">
              <a:buNone/>
              <a:defRPr/>
            </a:lvl2pPr>
          </a:lstStyle>
          <a:p>
            <a:pPr lvl="0"/>
            <a:r>
              <a:rPr lang="en-US"/>
              <a:t>Click to edit Master text styles</a:t>
            </a:r>
          </a:p>
          <a:p>
            <a:pPr lvl="1"/>
            <a:r>
              <a:rPr lang="en-US"/>
              <a:t>Second level</a:t>
            </a:r>
          </a:p>
        </p:txBody>
      </p:sp>
      <p:sp>
        <p:nvSpPr>
          <p:cNvPr id="8" name="Slide Number Placeholder 5">
            <a:extLst>
              <a:ext uri="{FF2B5EF4-FFF2-40B4-BE49-F238E27FC236}">
                <a16:creationId xmlns:a16="http://schemas.microsoft.com/office/drawing/2014/main" id="{8F9C7B51-3F16-5ABF-3BE2-AA17BD10DB6C}"/>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bg1"/>
                </a:solidFill>
                <a:latin typeface="+mn-lt"/>
              </a:defRPr>
            </a:lvl1pPr>
          </a:lstStyle>
          <a:p>
            <a:pPr algn="l"/>
            <a:fld id="{768364BB-9B21-4D29-A19C-C6410F652861}" type="slidenum">
              <a:rPr lang="en-IE" smtClean="0"/>
              <a:pPr algn="l"/>
              <a:t>‹#›</a:t>
            </a:fld>
            <a:endParaRPr lang="en-IE"/>
          </a:p>
        </p:txBody>
      </p:sp>
    </p:spTree>
    <p:extLst>
      <p:ext uri="{BB962C8B-B14F-4D97-AF65-F5344CB8AC3E}">
        <p14:creationId xmlns:p14="http://schemas.microsoft.com/office/powerpoint/2010/main" val="3504727607"/>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inal">
    <p:spTree>
      <p:nvGrpSpPr>
        <p:cNvPr id="1" name=""/>
        <p:cNvGrpSpPr/>
        <p:nvPr/>
      </p:nvGrpSpPr>
      <p:grpSpPr>
        <a:xfrm>
          <a:off x="0" y="0"/>
          <a:ext cx="0" cy="0"/>
          <a:chOff x="0" y="0"/>
          <a:chExt cx="0" cy="0"/>
        </a:xfrm>
      </p:grpSpPr>
      <p:sp>
        <p:nvSpPr>
          <p:cNvPr id="4" name="Rectangle 3"/>
          <p:cNvSpPr/>
          <p:nvPr userDrawn="1"/>
        </p:nvSpPr>
        <p:spPr>
          <a:xfrm>
            <a:off x="0" y="0"/>
            <a:ext cx="12192000" cy="2921000"/>
          </a:xfrm>
          <a:prstGeom prst="rect">
            <a:avLst/>
          </a:prstGeom>
          <a:solidFill>
            <a:srgbClr val="5D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00C3A3"/>
              </a:solidFill>
            </a:endParaRPr>
          </a:p>
        </p:txBody>
      </p:sp>
    </p:spTree>
    <p:extLst>
      <p:ext uri="{BB962C8B-B14F-4D97-AF65-F5344CB8AC3E}">
        <p14:creationId xmlns:p14="http://schemas.microsoft.com/office/powerpoint/2010/main" val="171632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 and Object">
    <p:spTree>
      <p:nvGrpSpPr>
        <p:cNvPr id="1" name=""/>
        <p:cNvGrpSpPr/>
        <p:nvPr/>
      </p:nvGrpSpPr>
      <p:grpSpPr>
        <a:xfrm>
          <a:off x="0" y="0"/>
          <a:ext cx="0" cy="0"/>
          <a:chOff x="0" y="0"/>
          <a:chExt cx="0" cy="0"/>
        </a:xfrm>
      </p:grpSpPr>
      <p:sp>
        <p:nvSpPr>
          <p:cNvPr id="2" name="Oval 1"/>
          <p:cNvSpPr/>
          <p:nvPr userDrawn="1"/>
        </p:nvSpPr>
        <p:spPr>
          <a:xfrm>
            <a:off x="221674" y="279203"/>
            <a:ext cx="1376218" cy="1376218"/>
          </a:xfrm>
          <a:prstGeom prst="ellipse">
            <a:avLst/>
          </a:prstGeom>
          <a:solidFill>
            <a:srgbClr val="5DC0A3">
              <a:alpha val="25000"/>
            </a:srgbClr>
          </a:solidFill>
          <a:ln>
            <a:noFill/>
          </a:ln>
          <a:effectLst>
            <a:glow>
              <a:schemeClr val="accent1">
                <a:alpha val="40000"/>
              </a:schemeClr>
            </a:glow>
            <a:softEdge rad="228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076"/>
            <a:ext cx="2063640" cy="1719039"/>
          </a:xfrm>
          <a:prstGeom prst="rect">
            <a:avLst/>
          </a:prstGeom>
        </p:spPr>
      </p:pic>
      <p:sp>
        <p:nvSpPr>
          <p:cNvPr id="12" name="Rectangle 11"/>
          <p:cNvSpPr/>
          <p:nvPr userDrawn="1"/>
        </p:nvSpPr>
        <p:spPr>
          <a:xfrm>
            <a:off x="2142831" y="1248992"/>
            <a:ext cx="8424000" cy="50400"/>
          </a:xfrm>
          <a:prstGeom prst="rect">
            <a:avLst/>
          </a:prstGeom>
          <a:solidFill>
            <a:srgbClr val="5DC0A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3" name="Picture 12"/>
          <p:cNvPicPr>
            <a:picLocks noChangeAspect="1"/>
          </p:cNvPicPr>
          <p:nvPr userDrawn="1"/>
        </p:nvPicPr>
        <p:blipFill rotWithShape="1">
          <a:blip r:embed="rId3">
            <a:extLst>
              <a:ext uri="{28A0092B-C50C-407E-A947-70E740481C1C}">
                <a14:useLocalDpi xmlns:a14="http://schemas.microsoft.com/office/drawing/2010/main" val="0"/>
              </a:ext>
            </a:extLst>
          </a:blip>
          <a:srcRect l="20189" b="22529"/>
          <a:stretch/>
        </p:blipFill>
        <p:spPr>
          <a:xfrm rot="1874474">
            <a:off x="10612505" y="801419"/>
            <a:ext cx="846558" cy="735922"/>
          </a:xfrm>
          <a:prstGeom prst="rect">
            <a:avLst/>
          </a:prstGeom>
        </p:spPr>
      </p:pic>
    </p:spTree>
    <p:extLst>
      <p:ext uri="{BB962C8B-B14F-4D97-AF65-F5344CB8AC3E}">
        <p14:creationId xmlns:p14="http://schemas.microsoft.com/office/powerpoint/2010/main" val="178180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8485270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1088867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544545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54500"/>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4213653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2" name="Oval 1"/>
          <p:cNvSpPr/>
          <p:nvPr userDrawn="1"/>
        </p:nvSpPr>
        <p:spPr>
          <a:xfrm>
            <a:off x="221674" y="279203"/>
            <a:ext cx="1376218" cy="1376218"/>
          </a:xfrm>
          <a:prstGeom prst="ellipse">
            <a:avLst/>
          </a:prstGeom>
          <a:solidFill>
            <a:srgbClr val="5DC0A3">
              <a:alpha val="25000"/>
            </a:srgbClr>
          </a:solidFill>
          <a:ln>
            <a:noFill/>
          </a:ln>
          <a:effectLst>
            <a:glow>
              <a:schemeClr val="accent1">
                <a:alpha val="40000"/>
              </a:schemeClr>
            </a:glow>
            <a:softEdge rad="228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076"/>
            <a:ext cx="2063640" cy="1719039"/>
          </a:xfrm>
          <a:prstGeom prst="rect">
            <a:avLst/>
          </a:prstGeom>
        </p:spPr>
      </p:pic>
      <p:sp>
        <p:nvSpPr>
          <p:cNvPr id="12" name="Rectangle 11"/>
          <p:cNvSpPr/>
          <p:nvPr userDrawn="1"/>
        </p:nvSpPr>
        <p:spPr>
          <a:xfrm>
            <a:off x="2142831" y="1248992"/>
            <a:ext cx="8424000" cy="50400"/>
          </a:xfrm>
          <a:prstGeom prst="rect">
            <a:avLst/>
          </a:prstGeom>
          <a:solidFill>
            <a:srgbClr val="5DC0A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3" name="Picture 12"/>
          <p:cNvPicPr>
            <a:picLocks noChangeAspect="1"/>
          </p:cNvPicPr>
          <p:nvPr userDrawn="1"/>
        </p:nvPicPr>
        <p:blipFill rotWithShape="1">
          <a:blip r:embed="rId3">
            <a:extLst>
              <a:ext uri="{28A0092B-C50C-407E-A947-70E740481C1C}">
                <a14:useLocalDpi xmlns:a14="http://schemas.microsoft.com/office/drawing/2010/main" val="0"/>
              </a:ext>
            </a:extLst>
          </a:blip>
          <a:srcRect l="20189" b="22529"/>
          <a:stretch/>
        </p:blipFill>
        <p:spPr>
          <a:xfrm rot="1874474">
            <a:off x="10612505" y="801419"/>
            <a:ext cx="846558" cy="735922"/>
          </a:xfrm>
          <a:prstGeom prst="rect">
            <a:avLst/>
          </a:prstGeom>
        </p:spPr>
      </p:pic>
    </p:spTree>
    <p:extLst>
      <p:ext uri="{BB962C8B-B14F-4D97-AF65-F5344CB8AC3E}">
        <p14:creationId xmlns:p14="http://schemas.microsoft.com/office/powerpoint/2010/main" val="85700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3799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3773410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1.xml"/><Relationship Id="rId7"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1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a:p>
        </p:txBody>
      </p:sp>
      <p:pic>
        <p:nvPicPr>
          <p:cNvPr id="7" name="Picture 6"/>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1360343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955"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F0FE374-A678-A684-FA4B-26330CF65FB3}"/>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a:t>
            </a:fld>
            <a:endParaRPr lang="en-IE"/>
          </a:p>
        </p:txBody>
      </p:sp>
      <p:sp>
        <p:nvSpPr>
          <p:cNvPr id="2" name="Title Placeholder 1">
            <a:extLst>
              <a:ext uri="{FF2B5EF4-FFF2-40B4-BE49-F238E27FC236}">
                <a16:creationId xmlns:a16="http://schemas.microsoft.com/office/drawing/2014/main" id="{2D4A1E0C-386D-FF7A-6872-1942CD433577}"/>
              </a:ext>
            </a:extLst>
          </p:cNvPr>
          <p:cNvSpPr>
            <a:spLocks noGrp="1" noRot="1" noMove="1" noResize="1" noEditPoints="1" noAdjustHandles="1" noChangeArrowheads="1" noChangeShapeType="1"/>
          </p:cNvSpPr>
          <p:nvPr>
            <p:ph type="title"/>
          </p:nvPr>
        </p:nvSpPr>
        <p:spPr>
          <a:xfrm>
            <a:off x="838200" y="365126"/>
            <a:ext cx="10515600" cy="816904"/>
          </a:xfrm>
          <a:prstGeom prst="rect">
            <a:avLst/>
          </a:prstGeom>
        </p:spPr>
        <p:txBody>
          <a:bodyPr vert="horz" lIns="91440" tIns="45720" rIns="91440" bIns="45720" rtlCol="0" anchor="ctr">
            <a:no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0EE66B9-5E84-94E6-4EDD-A9E25FB078A4}"/>
              </a:ext>
            </a:extLst>
          </p:cNvPr>
          <p:cNvSpPr>
            <a:spLocks noGrp="1"/>
          </p:cNvSpPr>
          <p:nvPr>
            <p:ph type="body" idx="1"/>
          </p:nvPr>
        </p:nvSpPr>
        <p:spPr>
          <a:xfrm>
            <a:off x="838200" y="1825625"/>
            <a:ext cx="10515600" cy="3942619"/>
          </a:xfrm>
          <a:prstGeom prst="rect">
            <a:avLst/>
          </a:prstGeom>
        </p:spPr>
        <p:txBody>
          <a:bodyPr vert="horz" lIns="144000" tIns="144000" rIns="144000" bIns="144000" rtlCol="0">
            <a:noAutofit/>
          </a:bodyPr>
          <a:lstStyle/>
          <a:p>
            <a:pPr lvl="0"/>
            <a:r>
              <a:rPr lang="en-US"/>
              <a:t>Click to edit Master text styles</a:t>
            </a:r>
          </a:p>
          <a:p>
            <a:pPr lvl="1"/>
            <a:endParaRPr lang="en-US"/>
          </a:p>
          <a:p>
            <a:pPr lvl="1"/>
            <a:endParaRPr lang="en-US"/>
          </a:p>
          <a:p>
            <a:pPr lvl="1"/>
            <a:endParaRPr lang="en-US"/>
          </a:p>
          <a:p>
            <a:pPr lvl="0"/>
            <a:endParaRPr lang="en-US"/>
          </a:p>
          <a:p>
            <a:pPr lvl="1"/>
            <a:endParaRPr lang="en-US"/>
          </a:p>
        </p:txBody>
      </p:sp>
      <p:pic>
        <p:nvPicPr>
          <p:cNvPr id="7" name="Picture 6">
            <a:extLst>
              <a:ext uri="{FF2B5EF4-FFF2-40B4-BE49-F238E27FC236}">
                <a16:creationId xmlns:a16="http://schemas.microsoft.com/office/drawing/2014/main" id="{9F653097-A9FD-84E7-4EFA-47C8DA485037}"/>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725768" y="5901016"/>
            <a:ext cx="1256063" cy="762106"/>
          </a:xfrm>
          <a:prstGeom prst="rect">
            <a:avLst/>
          </a:prstGeom>
        </p:spPr>
      </p:pic>
      <p:pic>
        <p:nvPicPr>
          <p:cNvPr id="5" name="Picture 4" descr="A close-up of a line&#10;&#10;Description automatically generated" hidden="1">
            <a:extLst>
              <a:ext uri="{FF2B5EF4-FFF2-40B4-BE49-F238E27FC236}">
                <a16:creationId xmlns:a16="http://schemas.microsoft.com/office/drawing/2014/main" id="{CE57FDCE-6642-0FA5-3739-FA81457769C2}"/>
              </a:ext>
            </a:extLst>
          </p:cNvPr>
          <p:cNvPicPr>
            <a:picLocks noGrp="1" noRot="1" noChangeAspect="1" noMove="1" noResize="1" noEditPoints="1" noAdjustHandles="1" noChangeArrowheads="1" noChangeShapeType="1" noCrop="1"/>
          </p:cNvPicPr>
          <p:nvPr/>
        </p:nvPicPr>
        <p:blipFill>
          <a:blip r:embed="rId9">
            <a:alphaModFix amt="20000"/>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7D640C55-B1A0-5DE0-B0E4-F05DE5506E17}"/>
              </a:ext>
              <a:ext uri="{C183D7F6-B498-43B3-948B-1728B52AA6E4}">
                <adec:decorative xmlns:adec="http://schemas.microsoft.com/office/drawing/2017/decorative" val="1"/>
              </a:ext>
            </a:extLst>
          </p:cNvPr>
          <p:cNvPicPr>
            <a:picLocks noChangeAspect="1"/>
          </p:cNvPicPr>
          <p:nvPr userDrawn="1"/>
        </p:nvPicPr>
        <p:blipFill>
          <a:blip r:embed="rId8"/>
          <a:stretch>
            <a:fillRect/>
          </a:stretch>
        </p:blipFill>
        <p:spPr>
          <a:xfrm>
            <a:off x="10725768" y="5901016"/>
            <a:ext cx="1256063" cy="762106"/>
          </a:xfrm>
          <a:prstGeom prst="rect">
            <a:avLst/>
          </a:prstGeom>
        </p:spPr>
      </p:pic>
      <p:pic>
        <p:nvPicPr>
          <p:cNvPr id="8" name="Picture 7" descr="A close-up of a line&#10;&#10;Description automatically generated" hidden="1">
            <a:extLst>
              <a:ext uri="{FF2B5EF4-FFF2-40B4-BE49-F238E27FC236}">
                <a16:creationId xmlns:a16="http://schemas.microsoft.com/office/drawing/2014/main" id="{A12B438D-C839-BF7B-253A-401802D9F2AC}"/>
              </a:ext>
            </a:extLst>
          </p:cNvPr>
          <p:cNvPicPr/>
          <p:nvPr userDrawn="1"/>
        </p:nvPicPr>
        <p:blipFill>
          <a:blip r:embed="rId9">
            <a:alphaModFix amt="20000"/>
          </a:blip>
          <a:stretch>
            <a:fillRect/>
          </a:stretch>
        </p:blipFill>
        <p:spPr>
          <a:xfrm>
            <a:off x="0" y="0"/>
            <a:ext cx="12192000" cy="6858000"/>
          </a:xfrm>
          <a:prstGeom prst="rect">
            <a:avLst/>
          </a:prstGeom>
        </p:spPr>
      </p:pic>
    </p:spTree>
    <p:extLst>
      <p:ext uri="{BB962C8B-B14F-4D97-AF65-F5344CB8AC3E}">
        <p14:creationId xmlns:p14="http://schemas.microsoft.com/office/powerpoint/2010/main" val="229934592"/>
      </p:ext>
    </p:extLst>
  </p:cSld>
  <p:clrMap bg1="lt1" tx1="dk1" bg2="lt2" tx2="dk2" accent1="accent1" accent2="accent2" accent3="accent3" accent4="accent4" accent5="accent5" accent6="accent6" hlink="hlink" folHlink="folHlink"/>
  <p:sldLayoutIdLst>
    <p:sldLayoutId id="2147483941" r:id="rId1"/>
    <p:sldLayoutId id="2147483928" r:id="rId2"/>
    <p:sldLayoutId id="2147483953" r:id="rId3"/>
    <p:sldLayoutId id="2147483940" r:id="rId4"/>
    <p:sldLayoutId id="2147483956" r:id="rId5"/>
    <p:sldLayoutId id="2147483957" r:id="rId6"/>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lumMod val="95000"/>
              <a:lumOff val="5000"/>
            </a:schemeClr>
          </a:solidFill>
          <a:latin typeface="+mn-lt"/>
          <a:ea typeface="+mn-ea"/>
          <a:cs typeface="+mn-cs"/>
        </a:defRPr>
      </a:lvl1pPr>
      <a:lvl2pPr marL="742950" indent="-28575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4.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6.xml"/><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42979" y="1926029"/>
            <a:ext cx="5968040" cy="3462486"/>
          </a:xfrm>
          <a:prstGeom prst="rect">
            <a:avLst/>
          </a:prstGeom>
        </p:spPr>
        <p:txBody>
          <a:bodyPr wrap="square">
            <a:spAutoFit/>
          </a:bodyPr>
          <a:lstStyle/>
          <a:p>
            <a:pPr marL="0" marR="0" lvl="0" indent="0" algn="l" defTabSz="914400" rtl="0" eaLnBrk="1" fontAlgn="auto" latinLnBrk="0" hangingPunct="1">
              <a:spcBef>
                <a:spcPts val="600"/>
              </a:spcBef>
              <a:spcAft>
                <a:spcPts val="1200"/>
              </a:spcAft>
              <a:buClrTx/>
              <a:buSzTx/>
              <a:buFontTx/>
              <a:buNone/>
              <a:tabLst/>
              <a:defRPr/>
            </a:pPr>
            <a:r>
              <a:rPr kumimoji="0" lang="en-US" sz="4800" b="1" i="1" u="none" strike="noStrike" kern="1200" cap="none" spc="0" normalizeH="0" baseline="0" noProof="0" dirty="0">
                <a:ln>
                  <a:noFill/>
                </a:ln>
                <a:solidFill>
                  <a:srgbClr val="254AA4"/>
                </a:solidFill>
                <a:effectLst/>
                <a:uLnTx/>
                <a:uFillTx/>
                <a:latin typeface="EC Square Sans Pro" panose="020B0506040000020004" pitchFamily="34" charset="0"/>
                <a:ea typeface="+mn-ea"/>
                <a:cs typeface="Arial" panose="020B0604020202020204" pitchFamily="34" charset="0"/>
              </a:rPr>
              <a:t>Delivering the Clean Industrial Deal</a:t>
            </a:r>
          </a:p>
          <a:p>
            <a:pPr marL="0" marR="0" lvl="0" indent="0" algn="l" defTabSz="914400" rtl="0" eaLnBrk="1" fontAlgn="auto" latinLnBrk="0" hangingPunct="1">
              <a:spcBef>
                <a:spcPts val="600"/>
              </a:spcBef>
              <a:spcAft>
                <a:spcPts val="1200"/>
              </a:spcAft>
              <a:buClrTx/>
              <a:buSzTx/>
              <a:buFontTx/>
              <a:buNone/>
              <a:tabLst/>
              <a:defRPr/>
            </a:pPr>
            <a:r>
              <a:rPr kumimoji="0" lang="en-US" sz="3600" b="1" i="0" u="none" strike="noStrike" kern="1200" cap="none" spc="0" normalizeH="0" baseline="0" noProof="0" dirty="0">
                <a:ln>
                  <a:noFill/>
                </a:ln>
                <a:solidFill>
                  <a:srgbClr val="254AA4"/>
                </a:solidFill>
                <a:effectLst/>
                <a:uLnTx/>
                <a:uFillTx/>
                <a:latin typeface="EC Square Sans Pro" panose="020B0506040000020004" pitchFamily="34" charset="0"/>
                <a:ea typeface="+mn-ea"/>
                <a:cs typeface="Arial" panose="020B0604020202020204" pitchFamily="34" charset="0"/>
              </a:rPr>
              <a:t>Implications for Croatia’s energy system and industrial competitiveness</a:t>
            </a:r>
            <a:r>
              <a:rPr kumimoji="0" lang="en-GB" sz="3600" b="1" i="0" u="none" strike="noStrike" kern="1200" cap="none" spc="0" normalizeH="0" baseline="0" noProof="0" dirty="0">
                <a:ln>
                  <a:noFill/>
                </a:ln>
                <a:solidFill>
                  <a:srgbClr val="254AA4"/>
                </a:solidFill>
                <a:effectLst/>
                <a:uLnTx/>
                <a:uFillTx/>
                <a:latin typeface="EC Square Sans Pro" panose="020B0506040000020004" pitchFamily="34" charset="0"/>
                <a:ea typeface="+mn-ea"/>
                <a:cs typeface="Arial" panose="020B0604020202020204" pitchFamily="34" charset="0"/>
              </a:rPr>
              <a:t> </a:t>
            </a:r>
          </a:p>
        </p:txBody>
      </p:sp>
      <p:sp>
        <p:nvSpPr>
          <p:cNvPr id="7" name="Rectangle 6"/>
          <p:cNvSpPr/>
          <p:nvPr/>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r>
              <a:rPr lang="en-IE" b="1" i="0" dirty="0">
                <a:solidFill>
                  <a:srgbClr val="FFFFFF"/>
                </a:solidFill>
                <a:effectLst/>
                <a:latin typeface="proxima-nova"/>
              </a:rPr>
              <a:t>Ditte Juul Jørgensen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6103" y="258197"/>
            <a:ext cx="1659793" cy="1152460"/>
          </a:xfrm>
          <a:prstGeom prst="rect">
            <a:avLst/>
          </a:prstGeom>
        </p:spPr>
      </p:pic>
      <p:sp>
        <p:nvSpPr>
          <p:cNvPr id="2" name="TextBox 1">
            <a:extLst>
              <a:ext uri="{FF2B5EF4-FFF2-40B4-BE49-F238E27FC236}">
                <a16:creationId xmlns:a16="http://schemas.microsoft.com/office/drawing/2014/main" id="{E0204742-98F2-4F6A-088B-AC0836697B0F}"/>
              </a:ext>
            </a:extLst>
          </p:cNvPr>
          <p:cNvSpPr txBox="1"/>
          <p:nvPr/>
        </p:nvSpPr>
        <p:spPr>
          <a:xfrm>
            <a:off x="6844463" y="49666"/>
            <a:ext cx="5320393" cy="1015663"/>
          </a:xfrm>
          <a:prstGeom prst="rect">
            <a:avLst/>
          </a:prstGeom>
          <a:noFill/>
        </p:spPr>
        <p:txBody>
          <a:bodyPr wrap="square" rtlCol="0">
            <a:spAutoFit/>
          </a:bodyPr>
          <a:lstStyle/>
          <a:p>
            <a:pPr algn="r"/>
            <a:r>
              <a:rPr lang="en-IE" sz="2000" dirty="0">
                <a:solidFill>
                  <a:srgbClr val="254AA4"/>
                </a:solidFill>
                <a:latin typeface="EC Square Sans Pro" panose="020B0506040000020004" pitchFamily="34" charset="0"/>
                <a:cs typeface="Arial" panose="020B0604020202020204" pitchFamily="34" charset="0"/>
              </a:rPr>
              <a:t>22 Avril 2026</a:t>
            </a:r>
          </a:p>
          <a:p>
            <a:pPr algn="r"/>
            <a:r>
              <a:rPr lang="en-IE" sz="2000" b="1" dirty="0">
                <a:solidFill>
                  <a:srgbClr val="254AA4"/>
                </a:solidFill>
                <a:latin typeface="EC Square Sans Pro" panose="020B0506040000020004" pitchFamily="34" charset="0"/>
                <a:cs typeface="Arial" panose="020B0604020202020204" pitchFamily="34" charset="0"/>
              </a:rPr>
              <a:t>EUFORES National Parliamentary </a:t>
            </a:r>
          </a:p>
          <a:p>
            <a:pPr algn="r"/>
            <a:r>
              <a:rPr lang="en-IE" sz="2000" b="1" dirty="0">
                <a:solidFill>
                  <a:srgbClr val="254AA4"/>
                </a:solidFill>
                <a:latin typeface="EC Square Sans Pro" panose="020B0506040000020004" pitchFamily="34" charset="0"/>
                <a:cs typeface="Arial" panose="020B0604020202020204" pitchFamily="34" charset="0"/>
              </a:rPr>
              <a:t>Workshop, Croatia </a:t>
            </a:r>
          </a:p>
        </p:txBody>
      </p:sp>
      <p:sp>
        <p:nvSpPr>
          <p:cNvPr id="4" name="TextBox 3">
            <a:extLst>
              <a:ext uri="{FF2B5EF4-FFF2-40B4-BE49-F238E27FC236}">
                <a16:creationId xmlns:a16="http://schemas.microsoft.com/office/drawing/2014/main" id="{F7D1561E-AC05-8207-BE05-E509275EFAE7}"/>
              </a:ext>
            </a:extLst>
          </p:cNvPr>
          <p:cNvSpPr txBox="1"/>
          <p:nvPr/>
        </p:nvSpPr>
        <p:spPr>
          <a:xfrm>
            <a:off x="518485" y="203555"/>
            <a:ext cx="5617029" cy="707886"/>
          </a:xfrm>
          <a:prstGeom prst="rect">
            <a:avLst/>
          </a:prstGeom>
          <a:noFill/>
        </p:spPr>
        <p:txBody>
          <a:bodyPr wrap="square">
            <a:spAutoFit/>
          </a:bodyPr>
          <a:lstStyle/>
          <a:p>
            <a:pPr algn="l"/>
            <a:r>
              <a:rPr lang="en-IE" sz="2000" b="1" dirty="0">
                <a:solidFill>
                  <a:srgbClr val="254AA4"/>
                </a:solidFill>
                <a:latin typeface="EC Square Sans Pro" panose="020B0506040000020004" pitchFamily="34" charset="0"/>
                <a:cs typeface="Arial" panose="020B0604020202020204" pitchFamily="34" charset="0"/>
              </a:rPr>
              <a:t>Louis Krawczyk</a:t>
            </a:r>
          </a:p>
          <a:p>
            <a:pPr algn="l"/>
            <a:r>
              <a:rPr lang="en-IE" sz="2000" b="1" dirty="0">
                <a:solidFill>
                  <a:srgbClr val="254AA4"/>
                </a:solidFill>
                <a:latin typeface="EC Square Sans Pro" panose="020B0506040000020004" pitchFamily="34" charset="0"/>
                <a:cs typeface="Arial" panose="020B0604020202020204" pitchFamily="34" charset="0"/>
              </a:rPr>
              <a:t>Directorate-General for Energy</a:t>
            </a:r>
          </a:p>
        </p:txBody>
      </p:sp>
    </p:spTree>
    <p:extLst>
      <p:ext uri="{BB962C8B-B14F-4D97-AF65-F5344CB8AC3E}">
        <p14:creationId xmlns:p14="http://schemas.microsoft.com/office/powerpoint/2010/main" val="794562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6E183-0DDF-DD24-9EE1-BD1EE17B44F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586C1A-5186-7B9A-4E7A-D5882E1EBBFB}"/>
              </a:ext>
            </a:extLst>
          </p:cNvPr>
          <p:cNvSpPr>
            <a:spLocks noGrp="1"/>
          </p:cNvSpPr>
          <p:nvPr>
            <p:ph type="title"/>
          </p:nvPr>
        </p:nvSpPr>
        <p:spPr>
          <a:xfrm>
            <a:off x="838200" y="384895"/>
            <a:ext cx="10515600" cy="782357"/>
          </a:xfrm>
        </p:spPr>
        <p:txBody>
          <a:bodyPr anchor="b">
            <a:normAutofit/>
          </a:bodyPr>
          <a:lstStyle/>
          <a:p>
            <a:r>
              <a:rPr lang="en-US" sz="3600" b="1" dirty="0">
                <a:solidFill>
                  <a:srgbClr val="5DC0A3"/>
                </a:solidFill>
                <a:latin typeface="EC Square Sans Cond Pro" panose="020B0506040000020004" pitchFamily="34" charset="0"/>
                <a:ea typeface="+mn-ea"/>
                <a:cs typeface="+mn-cs"/>
              </a:rPr>
              <a:t>The need to improve the electricity system flexibility</a:t>
            </a:r>
            <a:endParaRPr lang="en-IE" sz="3600" b="1" dirty="0">
              <a:solidFill>
                <a:srgbClr val="5DC0A3"/>
              </a:solidFill>
              <a:latin typeface="EC Square Sans Cond Pro" panose="020B0506040000020004" pitchFamily="34" charset="0"/>
              <a:ea typeface="+mn-ea"/>
              <a:cs typeface="+mn-cs"/>
            </a:endParaRPr>
          </a:p>
        </p:txBody>
      </p:sp>
      <p:pic>
        <p:nvPicPr>
          <p:cNvPr id="2" name="Picture 1">
            <a:extLst>
              <a:ext uri="{FF2B5EF4-FFF2-40B4-BE49-F238E27FC236}">
                <a16:creationId xmlns:a16="http://schemas.microsoft.com/office/drawing/2014/main" id="{36C9C080-E04B-6CB5-383B-C9BE372B05E3}"/>
              </a:ext>
            </a:extLst>
          </p:cNvPr>
          <p:cNvPicPr>
            <a:picLocks noChangeAspect="1"/>
          </p:cNvPicPr>
          <p:nvPr/>
        </p:nvPicPr>
        <p:blipFill>
          <a:blip r:embed="rId3"/>
          <a:stretch>
            <a:fillRect/>
          </a:stretch>
        </p:blipFill>
        <p:spPr>
          <a:xfrm>
            <a:off x="3543300" y="1210190"/>
            <a:ext cx="4635500" cy="5237776"/>
          </a:xfrm>
          <a:prstGeom prst="rect">
            <a:avLst/>
          </a:prstGeom>
        </p:spPr>
      </p:pic>
    </p:spTree>
    <p:extLst>
      <p:ext uri="{BB962C8B-B14F-4D97-AF65-F5344CB8AC3E}">
        <p14:creationId xmlns:p14="http://schemas.microsoft.com/office/powerpoint/2010/main" val="1774536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43D09-E142-CFF5-506C-158EFD9EF7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42753A3-DE5D-347A-5F04-7FD6F9E0C551}"/>
              </a:ext>
            </a:extLst>
          </p:cNvPr>
          <p:cNvSpPr>
            <a:spLocks noGrp="1"/>
          </p:cNvSpPr>
          <p:nvPr>
            <p:ph type="title"/>
          </p:nvPr>
        </p:nvSpPr>
        <p:spPr>
          <a:xfrm>
            <a:off x="838200" y="384895"/>
            <a:ext cx="10515600" cy="782357"/>
          </a:xfrm>
        </p:spPr>
        <p:txBody>
          <a:bodyPr anchor="b">
            <a:normAutofit/>
          </a:bodyPr>
          <a:lstStyle/>
          <a:p>
            <a:r>
              <a:rPr lang="en-US" sz="3600" b="1" dirty="0">
                <a:solidFill>
                  <a:srgbClr val="5DC0A3"/>
                </a:solidFill>
                <a:latin typeface="EC Square Sans Cond Pro" panose="020B0506040000020004" pitchFamily="34" charset="0"/>
                <a:ea typeface="+mn-ea"/>
                <a:cs typeface="+mn-cs"/>
              </a:rPr>
              <a:t>Solution: storage, demand-side response and…</a:t>
            </a:r>
            <a:endParaRPr lang="en-IE" sz="3600" b="1" dirty="0">
              <a:solidFill>
                <a:srgbClr val="5DC0A3"/>
              </a:solidFill>
              <a:latin typeface="EC Square Sans Cond Pro" panose="020B0506040000020004" pitchFamily="34" charset="0"/>
              <a:ea typeface="+mn-ea"/>
              <a:cs typeface="+mn-cs"/>
            </a:endParaRPr>
          </a:p>
        </p:txBody>
      </p:sp>
      <p:pic>
        <p:nvPicPr>
          <p:cNvPr id="5" name="Picture 4">
            <a:extLst>
              <a:ext uri="{FF2B5EF4-FFF2-40B4-BE49-F238E27FC236}">
                <a16:creationId xmlns:a16="http://schemas.microsoft.com/office/drawing/2014/main" id="{CDD2971C-53D4-3E72-3789-A2A302217404}"/>
              </a:ext>
            </a:extLst>
          </p:cNvPr>
          <p:cNvPicPr>
            <a:picLocks noChangeAspect="1"/>
          </p:cNvPicPr>
          <p:nvPr/>
        </p:nvPicPr>
        <p:blipFill>
          <a:blip r:embed="rId3"/>
          <a:stretch>
            <a:fillRect/>
          </a:stretch>
        </p:blipFill>
        <p:spPr>
          <a:xfrm>
            <a:off x="6096000" y="2260600"/>
            <a:ext cx="5656906" cy="3429000"/>
          </a:xfrm>
          <a:prstGeom prst="rect">
            <a:avLst/>
          </a:prstGeom>
        </p:spPr>
      </p:pic>
      <p:pic>
        <p:nvPicPr>
          <p:cNvPr id="7" name="Picture 6">
            <a:extLst>
              <a:ext uri="{FF2B5EF4-FFF2-40B4-BE49-F238E27FC236}">
                <a16:creationId xmlns:a16="http://schemas.microsoft.com/office/drawing/2014/main" id="{E1FA830F-8B4A-8D37-5847-6454A255BDBF}"/>
              </a:ext>
            </a:extLst>
          </p:cNvPr>
          <p:cNvPicPr>
            <a:picLocks noChangeAspect="1"/>
          </p:cNvPicPr>
          <p:nvPr/>
        </p:nvPicPr>
        <p:blipFill>
          <a:blip r:embed="rId4"/>
          <a:stretch>
            <a:fillRect/>
          </a:stretch>
        </p:blipFill>
        <p:spPr>
          <a:xfrm>
            <a:off x="368300" y="2171700"/>
            <a:ext cx="5175410" cy="3367706"/>
          </a:xfrm>
          <a:prstGeom prst="rect">
            <a:avLst/>
          </a:prstGeom>
        </p:spPr>
      </p:pic>
    </p:spTree>
    <p:extLst>
      <p:ext uri="{BB962C8B-B14F-4D97-AF65-F5344CB8AC3E}">
        <p14:creationId xmlns:p14="http://schemas.microsoft.com/office/powerpoint/2010/main" val="2994892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8DC58-E0F3-14DB-B0B6-47EEA6C2E35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EF0AE1-6E30-FB9F-07AF-5BF776F12C80}"/>
              </a:ext>
            </a:extLst>
          </p:cNvPr>
          <p:cNvSpPr>
            <a:spLocks noGrp="1"/>
          </p:cNvSpPr>
          <p:nvPr>
            <p:ph type="title"/>
          </p:nvPr>
        </p:nvSpPr>
        <p:spPr>
          <a:xfrm>
            <a:off x="838200" y="384895"/>
            <a:ext cx="10515600" cy="782357"/>
          </a:xfrm>
        </p:spPr>
        <p:txBody>
          <a:bodyPr anchor="b">
            <a:normAutofit/>
          </a:bodyPr>
          <a:lstStyle/>
          <a:p>
            <a:r>
              <a:rPr lang="en-US" sz="3600" b="1" dirty="0">
                <a:solidFill>
                  <a:srgbClr val="5DC0A3"/>
                </a:solidFill>
                <a:latin typeface="EC Square Sans Cond Pro" panose="020B0506040000020004" pitchFamily="34" charset="0"/>
                <a:ea typeface="+mn-ea"/>
                <a:cs typeface="+mn-cs"/>
              </a:rPr>
              <a:t>Interconnectivity!</a:t>
            </a:r>
            <a:endParaRPr lang="en-IE" sz="3600" b="1" dirty="0">
              <a:solidFill>
                <a:srgbClr val="5DC0A3"/>
              </a:solidFill>
              <a:latin typeface="EC Square Sans Cond Pro" panose="020B0506040000020004" pitchFamily="34" charset="0"/>
              <a:ea typeface="+mn-ea"/>
              <a:cs typeface="+mn-cs"/>
            </a:endParaRPr>
          </a:p>
        </p:txBody>
      </p:sp>
      <p:pic>
        <p:nvPicPr>
          <p:cNvPr id="10" name="Picture 9">
            <a:extLst>
              <a:ext uri="{FF2B5EF4-FFF2-40B4-BE49-F238E27FC236}">
                <a16:creationId xmlns:a16="http://schemas.microsoft.com/office/drawing/2014/main" id="{250A59A4-B1ED-BF0B-AB97-CDF23CC55894}"/>
              </a:ext>
            </a:extLst>
          </p:cNvPr>
          <p:cNvPicPr>
            <a:picLocks noChangeAspect="1"/>
          </p:cNvPicPr>
          <p:nvPr/>
        </p:nvPicPr>
        <p:blipFill>
          <a:blip r:embed="rId3"/>
          <a:stretch>
            <a:fillRect/>
          </a:stretch>
        </p:blipFill>
        <p:spPr>
          <a:xfrm>
            <a:off x="6718187" y="2146526"/>
            <a:ext cx="4381725" cy="2768742"/>
          </a:xfrm>
          <a:prstGeom prst="rect">
            <a:avLst/>
          </a:prstGeom>
          <a:effectLst>
            <a:outerShdw blurRad="63500" sx="102000" sy="102000" algn="ctr" rotWithShape="0">
              <a:prstClr val="black">
                <a:alpha val="40000"/>
              </a:prstClr>
            </a:outerShdw>
          </a:effectLst>
        </p:spPr>
      </p:pic>
      <p:pic>
        <p:nvPicPr>
          <p:cNvPr id="12" name="Picture 11">
            <a:extLst>
              <a:ext uri="{FF2B5EF4-FFF2-40B4-BE49-F238E27FC236}">
                <a16:creationId xmlns:a16="http://schemas.microsoft.com/office/drawing/2014/main" id="{EBE74B57-FF9D-3AA6-FEFD-EB6E4DB72A51}"/>
              </a:ext>
            </a:extLst>
          </p:cNvPr>
          <p:cNvPicPr>
            <a:picLocks noChangeAspect="1"/>
          </p:cNvPicPr>
          <p:nvPr/>
        </p:nvPicPr>
        <p:blipFill>
          <a:blip r:embed="rId4"/>
          <a:stretch>
            <a:fillRect/>
          </a:stretch>
        </p:blipFill>
        <p:spPr>
          <a:xfrm>
            <a:off x="461210" y="1692176"/>
            <a:ext cx="5634790" cy="367744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99364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9D554-BD7D-1526-B14F-57B2A565CE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33E3442-486B-EC73-8CB6-800D1353C941}"/>
              </a:ext>
            </a:extLst>
          </p:cNvPr>
          <p:cNvSpPr>
            <a:spLocks noGrp="1"/>
          </p:cNvSpPr>
          <p:nvPr>
            <p:ph type="title"/>
          </p:nvPr>
        </p:nvSpPr>
        <p:spPr>
          <a:xfrm>
            <a:off x="838200" y="384895"/>
            <a:ext cx="10515600" cy="782357"/>
          </a:xfrm>
        </p:spPr>
        <p:txBody>
          <a:bodyPr anchor="b">
            <a:normAutofit/>
          </a:bodyPr>
          <a:lstStyle/>
          <a:p>
            <a:r>
              <a:rPr lang="en-US" sz="3600" b="1" dirty="0">
                <a:solidFill>
                  <a:srgbClr val="5DC0A3"/>
                </a:solidFill>
                <a:latin typeface="EC Square Sans Cond Pro" panose="020B0506040000020004" pitchFamily="34" charset="0"/>
                <a:ea typeface="+mn-ea"/>
                <a:cs typeface="+mn-cs"/>
              </a:rPr>
              <a:t>Grid reinforcement needs and stagnant electrification</a:t>
            </a:r>
            <a:endParaRPr lang="en-IE" sz="3600" b="1" dirty="0">
              <a:solidFill>
                <a:srgbClr val="5DC0A3"/>
              </a:solidFill>
              <a:latin typeface="EC Square Sans Cond Pro" panose="020B0506040000020004" pitchFamily="34" charset="0"/>
              <a:ea typeface="+mn-ea"/>
              <a:cs typeface="+mn-cs"/>
            </a:endParaRPr>
          </a:p>
        </p:txBody>
      </p:sp>
      <p:pic>
        <p:nvPicPr>
          <p:cNvPr id="3" name="Picture 2">
            <a:extLst>
              <a:ext uri="{FF2B5EF4-FFF2-40B4-BE49-F238E27FC236}">
                <a16:creationId xmlns:a16="http://schemas.microsoft.com/office/drawing/2014/main" id="{4A2CDC51-D388-A9C8-1E56-ECFD335D9441}"/>
              </a:ext>
            </a:extLst>
          </p:cNvPr>
          <p:cNvPicPr>
            <a:picLocks noChangeAspect="1"/>
          </p:cNvPicPr>
          <p:nvPr/>
        </p:nvPicPr>
        <p:blipFill>
          <a:blip r:embed="rId3"/>
          <a:stretch>
            <a:fillRect/>
          </a:stretch>
        </p:blipFill>
        <p:spPr>
          <a:xfrm>
            <a:off x="1076212" y="1336552"/>
            <a:ext cx="4400776" cy="4769095"/>
          </a:xfrm>
          <a:prstGeom prst="rect">
            <a:avLst/>
          </a:prstGeom>
        </p:spPr>
      </p:pic>
      <p:pic>
        <p:nvPicPr>
          <p:cNvPr id="5" name="Picture 4">
            <a:extLst>
              <a:ext uri="{FF2B5EF4-FFF2-40B4-BE49-F238E27FC236}">
                <a16:creationId xmlns:a16="http://schemas.microsoft.com/office/drawing/2014/main" id="{55CD4A9A-FDED-FC9B-B0C6-640739FFC894}"/>
              </a:ext>
            </a:extLst>
          </p:cNvPr>
          <p:cNvPicPr>
            <a:picLocks noChangeAspect="1"/>
          </p:cNvPicPr>
          <p:nvPr/>
        </p:nvPicPr>
        <p:blipFill>
          <a:blip r:embed="rId4"/>
          <a:stretch>
            <a:fillRect/>
          </a:stretch>
        </p:blipFill>
        <p:spPr>
          <a:xfrm>
            <a:off x="6609744" y="1899270"/>
            <a:ext cx="4134456" cy="3377874"/>
          </a:xfrm>
          <a:prstGeom prst="rect">
            <a:avLst/>
          </a:prstGeom>
        </p:spPr>
      </p:pic>
    </p:spTree>
    <p:extLst>
      <p:ext uri="{BB962C8B-B14F-4D97-AF65-F5344CB8AC3E}">
        <p14:creationId xmlns:p14="http://schemas.microsoft.com/office/powerpoint/2010/main" val="141141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CFA1A-CF6D-F4C0-1DD5-57BD80041DF6}"/>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0A1B257-C743-514B-EC8E-EF99EA6A5726}"/>
              </a:ext>
            </a:extLst>
          </p:cNvPr>
          <p:cNvSpPr txBox="1">
            <a:spLocks/>
          </p:cNvSpPr>
          <p:nvPr/>
        </p:nvSpPr>
        <p:spPr>
          <a:xfrm>
            <a:off x="757981" y="3429000"/>
            <a:ext cx="10676038" cy="2387600"/>
          </a:xfrm>
          <a:prstGeom prst="rect">
            <a:avLst/>
          </a:prstGeom>
        </p:spPr>
        <p:txBody>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6000" b="1" dirty="0">
                <a:solidFill>
                  <a:srgbClr val="0070C0"/>
                </a:solidFill>
                <a:latin typeface="EC Square Sans Cond Pro" panose="020B0506040000020004" pitchFamily="34" charset="0"/>
              </a:rPr>
              <a:t>A comprehensive policy framework at EU level</a:t>
            </a:r>
          </a:p>
        </p:txBody>
      </p:sp>
    </p:spTree>
    <p:extLst>
      <p:ext uri="{BB962C8B-B14F-4D97-AF65-F5344CB8AC3E}">
        <p14:creationId xmlns:p14="http://schemas.microsoft.com/office/powerpoint/2010/main" val="1205348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3460B14-3B11-3152-A77D-17C4668559C5}"/>
              </a:ext>
            </a:extLst>
          </p:cNvPr>
          <p:cNvGraphicFramePr/>
          <p:nvPr/>
        </p:nvGraphicFramePr>
        <p:xfrm>
          <a:off x="325120" y="1371599"/>
          <a:ext cx="11410950" cy="5210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DD0D4398-7392-25CA-49DB-CB5C3052C80B}"/>
              </a:ext>
            </a:extLst>
          </p:cNvPr>
          <p:cNvSpPr txBox="1"/>
          <p:nvPr/>
        </p:nvSpPr>
        <p:spPr>
          <a:xfrm>
            <a:off x="4147039" y="1769465"/>
            <a:ext cx="1796561" cy="993071"/>
          </a:xfrm>
          <a:prstGeom prst="rect">
            <a:avLst/>
          </a:prstGeom>
          <a:solidFill>
            <a:schemeClr val="bg1"/>
          </a:solidFill>
        </p:spPr>
        <p:style>
          <a:lnRef idx="0">
            <a:scrgbClr r="0" g="0" b="0"/>
          </a:lnRef>
          <a:fillRef idx="0">
            <a:scrgbClr r="0" g="0" b="0"/>
          </a:fillRef>
          <a:effectRef idx="0">
            <a:scrgbClr r="0" g="0" b="0"/>
          </a:effectRef>
          <a:fontRef idx="minor">
            <a:schemeClr val="lt1"/>
          </a:fontRef>
        </p:style>
        <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r>
              <a:rPr lang="en-GB" sz="2800" b="1" kern="1200" dirty="0">
                <a:solidFill>
                  <a:srgbClr val="1057A7"/>
                </a:solidFill>
                <a:effectLst/>
                <a:latin typeface="EC Square Sans Cond Pro" panose="020B0506040000020004" pitchFamily="34" charset="0"/>
                <a:ea typeface="Calibri" panose="020F0502020204030204" pitchFamily="34" charset="0"/>
              </a:rPr>
              <a:t>2018</a:t>
            </a:r>
            <a:endParaRPr lang="en-IE" sz="2800" b="1" kern="1200" dirty="0">
              <a:solidFill>
                <a:srgbClr val="1057A7"/>
              </a:solidFill>
              <a:effectLst/>
              <a:latin typeface="EC Square Sans Cond Pro" panose="020B05060400000200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8DB6BBF2-8BD6-ED88-AEDB-BAD0B2C6718C}"/>
              </a:ext>
            </a:extLst>
          </p:cNvPr>
          <p:cNvSpPr txBox="1"/>
          <p:nvPr/>
        </p:nvSpPr>
        <p:spPr>
          <a:xfrm>
            <a:off x="6096000" y="1769465"/>
            <a:ext cx="1694255" cy="993071"/>
          </a:xfrm>
          <a:prstGeom prst="rect">
            <a:avLst/>
          </a:prstGeom>
          <a:solidFill>
            <a:schemeClr val="bg1"/>
          </a:solidFill>
        </p:spPr>
        <p:style>
          <a:lnRef idx="0">
            <a:scrgbClr r="0" g="0" b="0"/>
          </a:lnRef>
          <a:fillRef idx="0">
            <a:scrgbClr r="0" g="0" b="0"/>
          </a:fillRef>
          <a:effectRef idx="0">
            <a:scrgbClr r="0" g="0" b="0"/>
          </a:effectRef>
          <a:fontRef idx="minor">
            <a:schemeClr val="lt1"/>
          </a:fontRef>
        </p:style>
        <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r>
              <a:rPr lang="en-US" sz="2800" b="1" kern="1200" dirty="0">
                <a:solidFill>
                  <a:srgbClr val="1057A7"/>
                </a:solidFill>
                <a:effectLst/>
                <a:latin typeface="EC Square Sans Cond Pro" panose="020B0506040000020004" pitchFamily="34" charset="0"/>
                <a:ea typeface="Calibri" panose="020F0502020204030204" pitchFamily="34" charset="0"/>
              </a:rPr>
              <a:t>Fit for 55 proposal</a:t>
            </a:r>
          </a:p>
        </p:txBody>
      </p:sp>
      <p:sp>
        <p:nvSpPr>
          <p:cNvPr id="12" name="TextBox 11">
            <a:extLst>
              <a:ext uri="{FF2B5EF4-FFF2-40B4-BE49-F238E27FC236}">
                <a16:creationId xmlns:a16="http://schemas.microsoft.com/office/drawing/2014/main" id="{C4BF3BDB-918A-B2D1-2AA4-1722E9AB511B}"/>
              </a:ext>
            </a:extLst>
          </p:cNvPr>
          <p:cNvSpPr txBox="1"/>
          <p:nvPr/>
        </p:nvSpPr>
        <p:spPr>
          <a:xfrm>
            <a:off x="9765788" y="1769465"/>
            <a:ext cx="1796561" cy="993071"/>
          </a:xfrm>
          <a:prstGeom prst="rect">
            <a:avLst/>
          </a:prstGeom>
          <a:solidFill>
            <a:schemeClr val="bg1"/>
          </a:solidFill>
        </p:spPr>
        <p:style>
          <a:lnRef idx="0">
            <a:scrgbClr r="0" g="0" b="0"/>
          </a:lnRef>
          <a:fillRef idx="0">
            <a:scrgbClr r="0" g="0" b="0"/>
          </a:fillRef>
          <a:effectRef idx="0">
            <a:scrgbClr r="0" g="0" b="0"/>
          </a:effectRef>
          <a:fontRef idx="minor">
            <a:schemeClr val="lt1"/>
          </a:fontRef>
        </p:style>
        <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r>
              <a:rPr lang="en-GB" sz="2800" b="1" kern="1200" dirty="0">
                <a:solidFill>
                  <a:srgbClr val="1057A7"/>
                </a:solidFill>
                <a:effectLst/>
                <a:latin typeface="EC Square Sans Cond Pro" panose="020B0506040000020004" pitchFamily="34" charset="0"/>
                <a:ea typeface="Calibri" panose="020F0502020204030204" pitchFamily="34" charset="0"/>
              </a:rPr>
              <a:t>March 2023 Agreement</a:t>
            </a:r>
          </a:p>
        </p:txBody>
      </p:sp>
      <p:sp>
        <p:nvSpPr>
          <p:cNvPr id="16" name="TextBox 15">
            <a:extLst>
              <a:ext uri="{FF2B5EF4-FFF2-40B4-BE49-F238E27FC236}">
                <a16:creationId xmlns:a16="http://schemas.microsoft.com/office/drawing/2014/main" id="{E03B7C9B-62CE-E232-3464-D8A600F656A6}"/>
              </a:ext>
            </a:extLst>
          </p:cNvPr>
          <p:cNvSpPr txBox="1"/>
          <p:nvPr/>
        </p:nvSpPr>
        <p:spPr>
          <a:xfrm>
            <a:off x="1783982" y="530680"/>
            <a:ext cx="1054009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5DC0A3"/>
                </a:solidFill>
                <a:effectLst/>
                <a:uLnTx/>
                <a:uFillTx/>
                <a:latin typeface="EC Square Sans Cond Pro" panose="020B0506040000020004" pitchFamily="34" charset="0"/>
                <a:ea typeface="+mn-ea"/>
                <a:cs typeface="+mn-cs"/>
              </a:rPr>
              <a:t>EU targets for 2030 under Fit for 55 and REPowerEU</a:t>
            </a:r>
          </a:p>
        </p:txBody>
      </p:sp>
      <p:sp>
        <p:nvSpPr>
          <p:cNvPr id="18" name="TextBox 17">
            <a:extLst>
              <a:ext uri="{FF2B5EF4-FFF2-40B4-BE49-F238E27FC236}">
                <a16:creationId xmlns:a16="http://schemas.microsoft.com/office/drawing/2014/main" id="{7491CB87-A35A-8921-C8F6-49C73C62A437}"/>
              </a:ext>
            </a:extLst>
          </p:cNvPr>
          <p:cNvSpPr txBox="1"/>
          <p:nvPr/>
        </p:nvSpPr>
        <p:spPr>
          <a:xfrm>
            <a:off x="371475" y="5935443"/>
            <a:ext cx="5572125" cy="646331"/>
          </a:xfrm>
          <a:prstGeom prst="rect">
            <a:avLst/>
          </a:prstGeom>
          <a:noFill/>
        </p:spPr>
        <p:txBody>
          <a:bodyPr wrap="square" rtlCol="0">
            <a:spAutoFit/>
          </a:bodyPr>
          <a:lstStyle/>
          <a:p>
            <a:r>
              <a:rPr lang="en-IE" dirty="0">
                <a:latin typeface="EC Square Sans Cond Pro" panose="020B0506040000020004" pitchFamily="34" charset="0"/>
              </a:rPr>
              <a:t>* relative to 2007 reference scenario</a:t>
            </a:r>
          </a:p>
          <a:p>
            <a:r>
              <a:rPr lang="en-IE" dirty="0">
                <a:latin typeface="EC Square Sans Cond Pro" panose="020B0506040000020004" pitchFamily="34" charset="0"/>
              </a:rPr>
              <a:t>** relative to 2020 reference scenario </a:t>
            </a:r>
          </a:p>
        </p:txBody>
      </p:sp>
      <p:sp>
        <p:nvSpPr>
          <p:cNvPr id="8" name="TextBox 7">
            <a:extLst>
              <a:ext uri="{FF2B5EF4-FFF2-40B4-BE49-F238E27FC236}">
                <a16:creationId xmlns:a16="http://schemas.microsoft.com/office/drawing/2014/main" id="{8DB6BBF2-8BD6-ED88-AEDB-BAD0B2C6718C}"/>
              </a:ext>
            </a:extLst>
          </p:cNvPr>
          <p:cNvSpPr txBox="1"/>
          <p:nvPr/>
        </p:nvSpPr>
        <p:spPr>
          <a:xfrm>
            <a:off x="7928658" y="1769464"/>
            <a:ext cx="1796561" cy="993071"/>
          </a:xfrm>
          <a:prstGeom prst="rect">
            <a:avLst/>
          </a:prstGeom>
          <a:solidFill>
            <a:schemeClr val="bg1"/>
          </a:solidFill>
        </p:spPr>
        <p:style>
          <a:lnRef idx="0">
            <a:scrgbClr r="0" g="0" b="0"/>
          </a:lnRef>
          <a:fillRef idx="0">
            <a:scrgbClr r="0" g="0" b="0"/>
          </a:fillRef>
          <a:effectRef idx="0">
            <a:scrgbClr r="0" g="0" b="0"/>
          </a:effectRef>
          <a:fontRef idx="minor">
            <a:schemeClr val="lt1"/>
          </a:fontRef>
        </p:style>
        <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r>
              <a:rPr lang="en-US" sz="2800" b="1" kern="1200" dirty="0" err="1">
                <a:solidFill>
                  <a:srgbClr val="1057A7"/>
                </a:solidFill>
                <a:effectLst/>
                <a:latin typeface="EC Square Sans Cond Pro" panose="020B0506040000020004" pitchFamily="34" charset="0"/>
                <a:ea typeface="Calibri" panose="020F0502020204030204" pitchFamily="34" charset="0"/>
              </a:rPr>
              <a:t>REPowerEU</a:t>
            </a:r>
            <a:r>
              <a:rPr lang="en-US" sz="2800" b="1" kern="1200" dirty="0">
                <a:solidFill>
                  <a:srgbClr val="1057A7"/>
                </a:solidFill>
                <a:effectLst/>
                <a:latin typeface="EC Square Sans Cond Pro" panose="020B0506040000020004" pitchFamily="34" charset="0"/>
                <a:ea typeface="Calibri" panose="020F0502020204030204" pitchFamily="34" charset="0"/>
              </a:rPr>
              <a:t> proposal</a:t>
            </a:r>
          </a:p>
        </p:txBody>
      </p:sp>
    </p:spTree>
    <p:extLst>
      <p:ext uri="{BB962C8B-B14F-4D97-AF65-F5344CB8AC3E}">
        <p14:creationId xmlns:p14="http://schemas.microsoft.com/office/powerpoint/2010/main" val="2303211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CEB23-F26E-0512-ABD5-051E06BAB4D1}"/>
            </a:ext>
          </a:extLst>
        </p:cNvPr>
        <p:cNvGrpSpPr/>
        <p:nvPr/>
      </p:nvGrpSpPr>
      <p:grpSpPr>
        <a:xfrm>
          <a:off x="0" y="0"/>
          <a:ext cx="0" cy="0"/>
          <a:chOff x="0" y="0"/>
          <a:chExt cx="0" cy="0"/>
        </a:xfrm>
      </p:grpSpPr>
      <p:pic>
        <p:nvPicPr>
          <p:cNvPr id="13" name="Picture Placeholder 4" descr="A compass on a flag&#10;&#10;Description automatically generated">
            <a:extLst>
              <a:ext uri="{FF2B5EF4-FFF2-40B4-BE49-F238E27FC236}">
                <a16:creationId xmlns:a16="http://schemas.microsoft.com/office/drawing/2014/main" id="{F7895F4B-CE4B-FBF1-745A-B4E5FC980B0F}"/>
              </a:ext>
            </a:extLst>
          </p:cNvPr>
          <p:cNvPicPr>
            <a:picLocks noChangeAspect="1"/>
          </p:cNvPicPr>
          <p:nvPr/>
        </p:nvPicPr>
        <p:blipFill>
          <a:blip r:embed="rId2"/>
          <a:srcRect l="75" r="57134"/>
          <a:stretch/>
        </p:blipFill>
        <p:spPr>
          <a:xfrm>
            <a:off x="7224165" y="1"/>
            <a:ext cx="4967835" cy="6857999"/>
          </a:xfrm>
          <a:prstGeom prst="rect">
            <a:avLst/>
          </a:prstGeom>
        </p:spPr>
      </p:pic>
      <p:sp>
        <p:nvSpPr>
          <p:cNvPr id="14" name="Title 7">
            <a:extLst>
              <a:ext uri="{FF2B5EF4-FFF2-40B4-BE49-F238E27FC236}">
                <a16:creationId xmlns:a16="http://schemas.microsoft.com/office/drawing/2014/main" id="{50D5A2CB-0B80-8B50-8473-7386A5BAA282}"/>
              </a:ext>
            </a:extLst>
          </p:cNvPr>
          <p:cNvSpPr txBox="1">
            <a:spLocks/>
          </p:cNvSpPr>
          <p:nvPr/>
        </p:nvSpPr>
        <p:spPr>
          <a:xfrm>
            <a:off x="908189" y="575931"/>
            <a:ext cx="6088034" cy="717240"/>
          </a:xfrm>
          <a:prstGeom prst="rect">
            <a:avLst/>
          </a:prstGeom>
          <a:solidFill>
            <a:schemeClr val="bg1"/>
          </a:solidFill>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b="1">
                <a:solidFill>
                  <a:srgbClr val="5DC0A3"/>
                </a:solidFill>
                <a:latin typeface="EC Square Sans Cond Pro" panose="020B0506040000020004" pitchFamily="34" charset="0"/>
              </a:rPr>
              <a:t>Competitiveness compass </a:t>
            </a:r>
          </a:p>
        </p:txBody>
      </p:sp>
      <p:sp>
        <p:nvSpPr>
          <p:cNvPr id="15" name="Content Placeholder 10">
            <a:extLst>
              <a:ext uri="{FF2B5EF4-FFF2-40B4-BE49-F238E27FC236}">
                <a16:creationId xmlns:a16="http://schemas.microsoft.com/office/drawing/2014/main" id="{ACA9DB7B-0795-4728-85FB-986654E0F4DE}"/>
              </a:ext>
            </a:extLst>
          </p:cNvPr>
          <p:cNvSpPr txBox="1">
            <a:spLocks/>
          </p:cNvSpPr>
          <p:nvPr/>
        </p:nvSpPr>
        <p:spPr>
          <a:xfrm>
            <a:off x="788919" y="1546139"/>
            <a:ext cx="5880238" cy="4482962"/>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arial" panose="020B0604020202020204" pitchFamily="34" charset="0"/>
            </a:endParaRPr>
          </a:p>
          <a:p>
            <a:pPr marL="457200" indent="-457200">
              <a:buFont typeface="+mj-lt"/>
              <a:buAutoNum type="arabicPeriod"/>
            </a:pPr>
            <a:r>
              <a:rPr lang="en-US" dirty="0">
                <a:latin typeface="arial" panose="020B0604020202020204" pitchFamily="34" charset="0"/>
              </a:rPr>
              <a:t>Closing the innovation gap </a:t>
            </a:r>
          </a:p>
          <a:p>
            <a:pPr marL="457200" indent="-457200">
              <a:buFont typeface="+mj-lt"/>
              <a:buAutoNum type="arabicPeriod"/>
            </a:pPr>
            <a:endParaRPr lang="en-US" dirty="0">
              <a:latin typeface="arial" panose="020B0604020202020204" pitchFamily="34" charset="0"/>
            </a:endParaRPr>
          </a:p>
          <a:p>
            <a:pPr marL="457200" indent="-457200">
              <a:buFont typeface="+mj-lt"/>
              <a:buAutoNum type="arabicPeriod"/>
            </a:pPr>
            <a:r>
              <a:rPr lang="en-US" dirty="0">
                <a:latin typeface="arial" panose="020B0604020202020204" pitchFamily="34" charset="0"/>
              </a:rPr>
              <a:t>A joint strategy for decarbonisation &amp; competitiveness</a:t>
            </a:r>
          </a:p>
          <a:p>
            <a:pPr lvl="1" indent="0">
              <a:buFont typeface="Arial" panose="020B0604020202020204" pitchFamily="34" charset="0"/>
              <a:buNone/>
            </a:pPr>
            <a:r>
              <a:rPr lang="en-US" sz="2400" dirty="0">
                <a:latin typeface="arial" panose="020B0604020202020204" pitchFamily="34" charset="0"/>
              </a:rPr>
              <a:t>      </a:t>
            </a:r>
            <a:endParaRPr lang="en-US" sz="2200" b="1" dirty="0">
              <a:solidFill>
                <a:schemeClr val="tx2"/>
              </a:solidFill>
              <a:latin typeface="arial" panose="020B0604020202020204" pitchFamily="34" charset="0"/>
            </a:endParaRPr>
          </a:p>
          <a:p>
            <a:pPr marL="457200" indent="-457200">
              <a:buFont typeface="+mj-lt"/>
              <a:buAutoNum type="arabicPeriod"/>
            </a:pPr>
            <a:r>
              <a:rPr lang="en-US" dirty="0">
                <a:latin typeface="arial" panose="020B0604020202020204" pitchFamily="34" charset="0"/>
              </a:rPr>
              <a:t>Increasing security &amp; reducing excessive dependencies</a:t>
            </a:r>
          </a:p>
          <a:p>
            <a:endParaRPr lang="en-GB" dirty="0"/>
          </a:p>
        </p:txBody>
      </p:sp>
      <p:sp>
        <p:nvSpPr>
          <p:cNvPr id="16" name="Slide Number Placeholder 5">
            <a:extLst>
              <a:ext uri="{FF2B5EF4-FFF2-40B4-BE49-F238E27FC236}">
                <a16:creationId xmlns:a16="http://schemas.microsoft.com/office/drawing/2014/main" id="{57597AD7-8D43-5350-D7D5-11A95602A353}"/>
              </a:ext>
            </a:extLst>
          </p:cNvPr>
          <p:cNvSpPr txBox="1">
            <a:spLocks/>
          </p:cNvSpPr>
          <p:nvPr/>
        </p:nvSpPr>
        <p:spPr>
          <a:xfrm>
            <a:off x="376188" y="6282069"/>
            <a:ext cx="2743200" cy="365125"/>
          </a:xfrm>
          <a:prstGeom prst="rect">
            <a:avLst/>
          </a:prstGeom>
        </p:spPr>
        <p:txBody>
          <a:bodyPr vert="horz" lIns="91440" tIns="45720" rIns="91440" bIns="45720" rtlCol="0" anchor="b"/>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768364BB-9B21-4D29-A19C-C6410F652861}" type="slidenum">
              <a:rPr lang="en-IE" smtClean="0"/>
              <a:pPr algn="l"/>
              <a:t>16</a:t>
            </a:fld>
            <a:endParaRPr lang="en-IE"/>
          </a:p>
        </p:txBody>
      </p:sp>
      <p:pic>
        <p:nvPicPr>
          <p:cNvPr id="17" name="Picture 16">
            <a:extLst>
              <a:ext uri="{FF2B5EF4-FFF2-40B4-BE49-F238E27FC236}">
                <a16:creationId xmlns:a16="http://schemas.microsoft.com/office/drawing/2014/main" id="{232F63A3-BD78-0D2F-26AC-8B798E9E40D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725768" y="5901016"/>
            <a:ext cx="1256063" cy="762106"/>
          </a:xfrm>
          <a:prstGeom prst="rect">
            <a:avLst/>
          </a:prstGeom>
        </p:spPr>
      </p:pic>
      <p:cxnSp>
        <p:nvCxnSpPr>
          <p:cNvPr id="18" name="Connector: Curved 17">
            <a:extLst>
              <a:ext uri="{FF2B5EF4-FFF2-40B4-BE49-F238E27FC236}">
                <a16:creationId xmlns:a16="http://schemas.microsoft.com/office/drawing/2014/main" id="{01E1EA84-682F-9C20-EC0A-8FD56CB3BDAD}"/>
              </a:ext>
            </a:extLst>
          </p:cNvPr>
          <p:cNvCxnSpPr>
            <a:cxnSpLocks/>
          </p:cNvCxnSpPr>
          <p:nvPr/>
        </p:nvCxnSpPr>
        <p:spPr>
          <a:xfrm>
            <a:off x="950523" y="4140045"/>
            <a:ext cx="746934" cy="327450"/>
          </a:xfrm>
          <a:prstGeom prst="curvedConnector3">
            <a:avLst>
              <a:gd name="adj1" fmla="val -35162"/>
            </a:avLst>
          </a:prstGeom>
          <a:ln w="571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F9BA797-D0A9-B028-D022-4AF4461E8763}"/>
              </a:ext>
            </a:extLst>
          </p:cNvPr>
          <p:cNvSpPr txBox="1"/>
          <p:nvPr/>
        </p:nvSpPr>
        <p:spPr>
          <a:xfrm>
            <a:off x="1792255" y="4140045"/>
            <a:ext cx="5203968" cy="830997"/>
          </a:xfrm>
          <a:prstGeom prst="rect">
            <a:avLst/>
          </a:prstGeom>
          <a:noFill/>
        </p:spPr>
        <p:txBody>
          <a:bodyPr wrap="square" rtlCol="0">
            <a:spAutoFit/>
          </a:bodyPr>
          <a:lstStyle/>
          <a:p>
            <a:r>
              <a:rPr lang="en-US" sz="2400" b="1" dirty="0">
                <a:solidFill>
                  <a:srgbClr val="00CC99"/>
                </a:solidFill>
                <a:latin typeface="arial" panose="020B0604020202020204" pitchFamily="34" charset="0"/>
              </a:rPr>
              <a:t>Clean Industrial Deal &amp; </a:t>
            </a:r>
          </a:p>
          <a:p>
            <a:r>
              <a:rPr lang="en-US" sz="2400" b="1" dirty="0">
                <a:solidFill>
                  <a:srgbClr val="00CC99"/>
                </a:solidFill>
                <a:latin typeface="arial" panose="020B0604020202020204" pitchFamily="34" charset="0"/>
              </a:rPr>
              <a:t>Action Plan for Affordable Energy</a:t>
            </a:r>
            <a:endParaRPr lang="en-IE" sz="2400" b="1" dirty="0">
              <a:solidFill>
                <a:srgbClr val="00CC99"/>
              </a:solidFill>
            </a:endParaRPr>
          </a:p>
        </p:txBody>
      </p:sp>
    </p:spTree>
    <p:extLst>
      <p:ext uri="{BB962C8B-B14F-4D97-AF65-F5344CB8AC3E}">
        <p14:creationId xmlns:p14="http://schemas.microsoft.com/office/powerpoint/2010/main" val="4008406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diagram&#10;&#10;AI-generated content may be incorrect.">
            <a:extLst>
              <a:ext uri="{FF2B5EF4-FFF2-40B4-BE49-F238E27FC236}">
                <a16:creationId xmlns:a16="http://schemas.microsoft.com/office/drawing/2014/main" id="{187A3463-3520-B035-A2CD-D00AA07A9E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6031" y="1815107"/>
            <a:ext cx="5820304" cy="3587884"/>
          </a:xfrm>
          <a:prstGeom prst="rect">
            <a:avLst/>
          </a:prstGeom>
          <a:ln>
            <a:solidFill>
              <a:schemeClr val="tx1"/>
            </a:solidFill>
          </a:ln>
        </p:spPr>
      </p:pic>
      <p:sp>
        <p:nvSpPr>
          <p:cNvPr id="2" name="Title 1">
            <a:extLst>
              <a:ext uri="{FF2B5EF4-FFF2-40B4-BE49-F238E27FC236}">
                <a16:creationId xmlns:a16="http://schemas.microsoft.com/office/drawing/2014/main" id="{581F95E0-86E0-8D3D-EE7C-F97FAA7C9194}"/>
              </a:ext>
            </a:extLst>
          </p:cNvPr>
          <p:cNvSpPr>
            <a:spLocks noGrp="1"/>
          </p:cNvSpPr>
          <p:nvPr>
            <p:ph type="title"/>
          </p:nvPr>
        </p:nvSpPr>
        <p:spPr>
          <a:xfrm>
            <a:off x="838199" y="657665"/>
            <a:ext cx="10515602" cy="816904"/>
          </a:xfrm>
        </p:spPr>
        <p:txBody>
          <a:bodyPr/>
          <a:lstStyle/>
          <a:p>
            <a:r>
              <a:rPr lang="en-GB" sz="4000" b="1" dirty="0">
                <a:solidFill>
                  <a:srgbClr val="5DC0A3"/>
                </a:solidFill>
                <a:latin typeface="EC Square Sans Cond Pro" panose="020B0506040000020004" pitchFamily="34" charset="0"/>
              </a:rPr>
              <a:t>The Action Plan for Affordable Energy</a:t>
            </a:r>
            <a:br>
              <a:rPr lang="en-GB" sz="5400" dirty="0"/>
            </a:br>
            <a:br>
              <a:rPr lang="en-GB" sz="1000" dirty="0"/>
            </a:br>
            <a:r>
              <a:rPr lang="en-GB" sz="2400" dirty="0"/>
              <a:t>4 Pillars, 8 Actions</a:t>
            </a:r>
            <a:endParaRPr lang="en-GB" sz="2600" dirty="0"/>
          </a:p>
        </p:txBody>
      </p:sp>
      <p:sp>
        <p:nvSpPr>
          <p:cNvPr id="12" name="Slide Number Placeholder 5">
            <a:extLst>
              <a:ext uri="{FF2B5EF4-FFF2-40B4-BE49-F238E27FC236}">
                <a16:creationId xmlns:a16="http://schemas.microsoft.com/office/drawing/2014/main" id="{EBEF6C19-FADD-7E3D-1EB0-76F756CA7083}"/>
              </a:ext>
            </a:extLst>
          </p:cNvPr>
          <p:cNvSpPr>
            <a:spLocks noGrp="1"/>
          </p:cNvSpPr>
          <p:nvPr>
            <p:ph type="sldNum" sz="quarter" idx="4"/>
          </p:nvPr>
        </p:nvSpPr>
        <p:spPr>
          <a:xfrm>
            <a:off x="376188" y="6271427"/>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solidFill>
                  <a:schemeClr val="bg1"/>
                </a:solidFill>
              </a:rPr>
              <a:pPr algn="l"/>
              <a:t>17</a:t>
            </a:fld>
            <a:endParaRPr lang="en-IE">
              <a:solidFill>
                <a:schemeClr val="bg1"/>
              </a:solidFill>
            </a:endParaRPr>
          </a:p>
        </p:txBody>
      </p:sp>
      <p:sp>
        <p:nvSpPr>
          <p:cNvPr id="32" name="TextBox 31">
            <a:extLst>
              <a:ext uri="{FF2B5EF4-FFF2-40B4-BE49-F238E27FC236}">
                <a16:creationId xmlns:a16="http://schemas.microsoft.com/office/drawing/2014/main" id="{2166E623-CAF2-1C52-D2EC-8E1D80F24021}"/>
              </a:ext>
            </a:extLst>
          </p:cNvPr>
          <p:cNvSpPr txBox="1"/>
          <p:nvPr/>
        </p:nvSpPr>
        <p:spPr>
          <a:xfrm>
            <a:off x="518624" y="1936284"/>
            <a:ext cx="3410366" cy="2631490"/>
          </a:xfrm>
          <a:prstGeom prst="rect">
            <a:avLst/>
          </a:prstGeom>
          <a:noFill/>
        </p:spPr>
        <p:txBody>
          <a:bodyPr wrap="square" rtlCol="0">
            <a:spAutoFit/>
          </a:bodyPr>
          <a:lstStyle/>
          <a:p>
            <a:r>
              <a:rPr lang="en-IE" b="1" dirty="0">
                <a:solidFill>
                  <a:schemeClr val="bg2"/>
                </a:solidFill>
              </a:rPr>
              <a:t>Action 1: </a:t>
            </a:r>
            <a:r>
              <a:rPr lang="en-IE" dirty="0">
                <a:solidFill>
                  <a:schemeClr val="bg1"/>
                </a:solidFill>
              </a:rPr>
              <a:t>Making electricity bills more affordable</a:t>
            </a:r>
          </a:p>
          <a:p>
            <a:endParaRPr lang="en-IE" sz="700" dirty="0">
              <a:solidFill>
                <a:schemeClr val="bg1"/>
              </a:solidFill>
            </a:endParaRPr>
          </a:p>
          <a:p>
            <a:r>
              <a:rPr lang="en-IE" b="1" dirty="0">
                <a:solidFill>
                  <a:schemeClr val="bg2"/>
                </a:solidFill>
              </a:rPr>
              <a:t>Action 2: </a:t>
            </a:r>
            <a:r>
              <a:rPr lang="en-IE" dirty="0">
                <a:solidFill>
                  <a:schemeClr val="bg1"/>
                </a:solidFill>
              </a:rPr>
              <a:t>Bring down the costs of electricity supply</a:t>
            </a:r>
          </a:p>
          <a:p>
            <a:endParaRPr lang="en-IE" sz="700" dirty="0">
              <a:solidFill>
                <a:schemeClr val="bg1"/>
              </a:solidFill>
            </a:endParaRPr>
          </a:p>
          <a:p>
            <a:r>
              <a:rPr lang="en-IE" b="1" dirty="0">
                <a:solidFill>
                  <a:schemeClr val="bg2"/>
                </a:solidFill>
              </a:rPr>
              <a:t>Action 3: </a:t>
            </a:r>
            <a:r>
              <a:rPr lang="en-IE" dirty="0">
                <a:solidFill>
                  <a:schemeClr val="bg1"/>
                </a:solidFill>
              </a:rPr>
              <a:t>Improve gas markets for fair energy prices</a:t>
            </a:r>
          </a:p>
          <a:p>
            <a:endParaRPr lang="en-IE" sz="700" dirty="0">
              <a:solidFill>
                <a:schemeClr val="bg1"/>
              </a:solidFill>
            </a:endParaRPr>
          </a:p>
          <a:p>
            <a:r>
              <a:rPr lang="en-IE" b="1" dirty="0">
                <a:solidFill>
                  <a:schemeClr val="bg2"/>
                </a:solidFill>
              </a:rPr>
              <a:t>Action 4</a:t>
            </a:r>
            <a:r>
              <a:rPr lang="en-IE" b="1" dirty="0">
                <a:solidFill>
                  <a:schemeClr val="bg1"/>
                </a:solidFill>
              </a:rPr>
              <a:t>: </a:t>
            </a:r>
            <a:r>
              <a:rPr lang="en-IE" dirty="0">
                <a:solidFill>
                  <a:schemeClr val="bg1"/>
                </a:solidFill>
              </a:rPr>
              <a:t>Energy efficiency</a:t>
            </a:r>
            <a:r>
              <a:rPr lang="en-IE" dirty="0"/>
              <a:t>: delivering energy savings </a:t>
            </a:r>
            <a:endParaRPr lang="en-IE" b="1" dirty="0"/>
          </a:p>
        </p:txBody>
      </p:sp>
      <p:sp>
        <p:nvSpPr>
          <p:cNvPr id="35" name="TextBox 34">
            <a:extLst>
              <a:ext uri="{FF2B5EF4-FFF2-40B4-BE49-F238E27FC236}">
                <a16:creationId xmlns:a16="http://schemas.microsoft.com/office/drawing/2014/main" id="{71730736-53B2-692F-50E2-129E8BC093C3}"/>
              </a:ext>
            </a:extLst>
          </p:cNvPr>
          <p:cNvSpPr txBox="1"/>
          <p:nvPr/>
        </p:nvSpPr>
        <p:spPr>
          <a:xfrm>
            <a:off x="7897411" y="2693190"/>
            <a:ext cx="4539238" cy="646331"/>
          </a:xfrm>
          <a:prstGeom prst="rect">
            <a:avLst/>
          </a:prstGeom>
          <a:noFill/>
        </p:spPr>
        <p:txBody>
          <a:bodyPr wrap="square" rtlCol="0">
            <a:spAutoFit/>
          </a:bodyPr>
          <a:lstStyle/>
          <a:p>
            <a:r>
              <a:rPr lang="en-IE" b="1">
                <a:solidFill>
                  <a:schemeClr val="bg2"/>
                </a:solidFill>
              </a:rPr>
              <a:t>Action 5: </a:t>
            </a:r>
            <a:r>
              <a:rPr lang="en-IE">
                <a:solidFill>
                  <a:schemeClr val="bg1"/>
                </a:solidFill>
              </a:rPr>
              <a:t>Completing the Energy Union </a:t>
            </a:r>
            <a:endParaRPr lang="en-IE"/>
          </a:p>
          <a:p>
            <a:endParaRPr lang="en-IE" sz="700"/>
          </a:p>
          <a:p>
            <a:endParaRPr lang="en-IE"/>
          </a:p>
        </p:txBody>
      </p:sp>
      <p:sp>
        <p:nvSpPr>
          <p:cNvPr id="36" name="TextBox 35">
            <a:extLst>
              <a:ext uri="{FF2B5EF4-FFF2-40B4-BE49-F238E27FC236}">
                <a16:creationId xmlns:a16="http://schemas.microsoft.com/office/drawing/2014/main" id="{8BC78BDB-1FB1-7FB0-B341-40832A382DF4}"/>
              </a:ext>
            </a:extLst>
          </p:cNvPr>
          <p:cNvSpPr txBox="1"/>
          <p:nvPr/>
        </p:nvSpPr>
        <p:spPr>
          <a:xfrm>
            <a:off x="7897411" y="5204475"/>
            <a:ext cx="4294589" cy="754053"/>
          </a:xfrm>
          <a:prstGeom prst="rect">
            <a:avLst/>
          </a:prstGeom>
          <a:noFill/>
        </p:spPr>
        <p:txBody>
          <a:bodyPr wrap="square" rtlCol="0">
            <a:spAutoFit/>
          </a:bodyPr>
          <a:lstStyle/>
          <a:p>
            <a:r>
              <a:rPr lang="en-IE" b="1" dirty="0">
                <a:solidFill>
                  <a:schemeClr val="bg2"/>
                </a:solidFill>
              </a:rPr>
              <a:t>Action 6: </a:t>
            </a:r>
            <a:r>
              <a:rPr lang="en-IE" dirty="0">
                <a:solidFill>
                  <a:schemeClr val="bg1"/>
                </a:solidFill>
              </a:rPr>
              <a:t>A tripartite contract</a:t>
            </a:r>
            <a:r>
              <a:rPr lang="pl-PL" dirty="0">
                <a:solidFill>
                  <a:schemeClr val="bg1"/>
                </a:solidFill>
              </a:rPr>
              <a:t>s</a:t>
            </a:r>
            <a:r>
              <a:rPr lang="en-IE" dirty="0">
                <a:solidFill>
                  <a:schemeClr val="bg1"/>
                </a:solidFill>
              </a:rPr>
              <a:t> for affordable energy for Europe’s industry </a:t>
            </a:r>
            <a:endParaRPr lang="en-IE" dirty="0"/>
          </a:p>
          <a:p>
            <a:endParaRPr lang="en-IE" sz="700" dirty="0"/>
          </a:p>
        </p:txBody>
      </p:sp>
      <p:sp>
        <p:nvSpPr>
          <p:cNvPr id="37" name="TextBox 36">
            <a:extLst>
              <a:ext uri="{FF2B5EF4-FFF2-40B4-BE49-F238E27FC236}">
                <a16:creationId xmlns:a16="http://schemas.microsoft.com/office/drawing/2014/main" id="{BC7BF6C4-F89D-AE06-C3DF-4164BCF92021}"/>
              </a:ext>
            </a:extLst>
          </p:cNvPr>
          <p:cNvSpPr txBox="1"/>
          <p:nvPr/>
        </p:nvSpPr>
        <p:spPr>
          <a:xfrm>
            <a:off x="1350794" y="5042893"/>
            <a:ext cx="3727461" cy="969496"/>
          </a:xfrm>
          <a:prstGeom prst="rect">
            <a:avLst/>
          </a:prstGeom>
          <a:noFill/>
        </p:spPr>
        <p:txBody>
          <a:bodyPr wrap="square" rtlCol="0">
            <a:spAutoFit/>
          </a:bodyPr>
          <a:lstStyle/>
          <a:p>
            <a:endParaRPr lang="en-IE" sz="700" dirty="0"/>
          </a:p>
          <a:p>
            <a:r>
              <a:rPr lang="en-IE" b="1" dirty="0">
                <a:solidFill>
                  <a:schemeClr val="bg2"/>
                </a:solidFill>
              </a:rPr>
              <a:t>Action 7: </a:t>
            </a:r>
            <a:r>
              <a:rPr lang="en-IE" dirty="0">
                <a:solidFill>
                  <a:schemeClr val="bg1"/>
                </a:solidFill>
              </a:rPr>
              <a:t>Security of supply for price stability</a:t>
            </a:r>
          </a:p>
          <a:p>
            <a:endParaRPr lang="en-IE" sz="700" b="1" dirty="0">
              <a:solidFill>
                <a:schemeClr val="bg1"/>
              </a:solidFill>
            </a:endParaRPr>
          </a:p>
          <a:p>
            <a:r>
              <a:rPr lang="en-IE" b="1" dirty="0">
                <a:solidFill>
                  <a:schemeClr val="bg2"/>
                </a:solidFill>
              </a:rPr>
              <a:t>Action 8: </a:t>
            </a:r>
            <a:r>
              <a:rPr lang="en-IE" dirty="0">
                <a:solidFill>
                  <a:schemeClr val="bg1"/>
                </a:solidFill>
              </a:rPr>
              <a:t>Price crisis preparedness </a:t>
            </a:r>
          </a:p>
          <a:p>
            <a:endParaRPr lang="en-IE" dirty="0"/>
          </a:p>
        </p:txBody>
      </p:sp>
      <p:cxnSp>
        <p:nvCxnSpPr>
          <p:cNvPr id="40" name="Straight Connector 39">
            <a:extLst>
              <a:ext uri="{FF2B5EF4-FFF2-40B4-BE49-F238E27FC236}">
                <a16:creationId xmlns:a16="http://schemas.microsoft.com/office/drawing/2014/main" id="{EC3079F8-3227-DDB2-33C2-BD6A0D9D61D1}"/>
              </a:ext>
            </a:extLst>
          </p:cNvPr>
          <p:cNvCxnSpPr>
            <a:cxnSpLocks/>
          </p:cNvCxnSpPr>
          <p:nvPr/>
        </p:nvCxnSpPr>
        <p:spPr>
          <a:xfrm>
            <a:off x="614150" y="0"/>
            <a:ext cx="0" cy="14934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4514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A9DFF-50F5-59B4-D5F5-B5DC0374E469}"/>
            </a:ext>
          </a:extLst>
        </p:cNvPr>
        <p:cNvGrpSpPr/>
        <p:nvPr/>
      </p:nvGrpSpPr>
      <p:grpSpPr>
        <a:xfrm>
          <a:off x="0" y="0"/>
          <a:ext cx="0" cy="0"/>
          <a:chOff x="0" y="0"/>
          <a:chExt cx="0" cy="0"/>
        </a:xfrm>
      </p:grpSpPr>
      <p:sp>
        <p:nvSpPr>
          <p:cNvPr id="23" name="Title 1">
            <a:extLst>
              <a:ext uri="{FF2B5EF4-FFF2-40B4-BE49-F238E27FC236}">
                <a16:creationId xmlns:a16="http://schemas.microsoft.com/office/drawing/2014/main" id="{E1AF3E73-F519-CFD2-7583-6B67A5F59327}"/>
              </a:ext>
            </a:extLst>
          </p:cNvPr>
          <p:cNvSpPr>
            <a:spLocks noGrp="1"/>
          </p:cNvSpPr>
          <p:nvPr>
            <p:ph type="title"/>
          </p:nvPr>
        </p:nvSpPr>
        <p:spPr>
          <a:xfrm>
            <a:off x="609063" y="161885"/>
            <a:ext cx="11391521" cy="733382"/>
          </a:xfrm>
        </p:spPr>
        <p:txBody>
          <a:bodyPr/>
          <a:lstStyle/>
          <a:p>
            <a:r>
              <a:rPr kumimoji="0" lang="en-US" sz="3600" b="1" i="0" u="none" strike="noStrike" kern="1200" cap="none" spc="0" normalizeH="0" baseline="0" noProof="0" dirty="0">
                <a:ln>
                  <a:noFill/>
                </a:ln>
                <a:solidFill>
                  <a:srgbClr val="5DC0A3"/>
                </a:solidFill>
                <a:effectLst/>
                <a:uLnTx/>
                <a:uFillTx/>
                <a:latin typeface="EC Square Sans Cond Pro"/>
              </a:rPr>
              <a:t>Action Plan for affordable energy – 2026 initiatives</a:t>
            </a:r>
            <a:endParaRPr lang="en-IE" sz="3600" b="1" dirty="0">
              <a:latin typeface="Arial"/>
              <a:cs typeface="Arial"/>
            </a:endParaRPr>
          </a:p>
        </p:txBody>
      </p:sp>
      <p:cxnSp>
        <p:nvCxnSpPr>
          <p:cNvPr id="24" name="Straight Connector 23">
            <a:extLst>
              <a:ext uri="{FF2B5EF4-FFF2-40B4-BE49-F238E27FC236}">
                <a16:creationId xmlns:a16="http://schemas.microsoft.com/office/drawing/2014/main" id="{9D4EE021-DA3F-E0B3-8C30-5BA4C992F588}"/>
              </a:ext>
            </a:extLst>
          </p:cNvPr>
          <p:cNvCxnSpPr>
            <a:cxnSpLocks/>
          </p:cNvCxnSpPr>
          <p:nvPr/>
        </p:nvCxnSpPr>
        <p:spPr>
          <a:xfrm>
            <a:off x="614150" y="0"/>
            <a:ext cx="0" cy="1493465"/>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78CC649-2554-6DA3-56B1-96E879F901CC}"/>
              </a:ext>
            </a:extLst>
          </p:cNvPr>
          <p:cNvSpPr txBox="1"/>
          <p:nvPr/>
        </p:nvSpPr>
        <p:spPr>
          <a:xfrm>
            <a:off x="-830221" y="1252065"/>
            <a:ext cx="9994541" cy="646331"/>
          </a:xfrm>
          <a:prstGeom prst="rect">
            <a:avLst/>
          </a:prstGeom>
          <a:noFill/>
        </p:spPr>
        <p:txBody>
          <a:bodyPr wrap="square" rtlCol="0">
            <a:spAutoFit/>
          </a:bodyPr>
          <a:lstStyle/>
          <a:p>
            <a:pPr fontAlgn="base"/>
            <a:r>
              <a:rPr lang="en-US"/>
              <a:t> </a:t>
            </a:r>
          </a:p>
          <a:p>
            <a:endParaRPr lang="en-IE"/>
          </a:p>
        </p:txBody>
      </p:sp>
      <p:graphicFrame>
        <p:nvGraphicFramePr>
          <p:cNvPr id="3" name="Diagram 2">
            <a:extLst>
              <a:ext uri="{FF2B5EF4-FFF2-40B4-BE49-F238E27FC236}">
                <a16:creationId xmlns:a16="http://schemas.microsoft.com/office/drawing/2014/main" id="{3593E94C-FBCD-8388-6FC7-DE58AA7C26C9}"/>
              </a:ext>
            </a:extLst>
          </p:cNvPr>
          <p:cNvGraphicFramePr/>
          <p:nvPr>
            <p:extLst>
              <p:ext uri="{D42A27DB-BD31-4B8C-83A1-F6EECF244321}">
                <p14:modId xmlns:p14="http://schemas.microsoft.com/office/powerpoint/2010/main" val="761469901"/>
              </p:ext>
            </p:extLst>
          </p:nvPr>
        </p:nvGraphicFramePr>
        <p:xfrm>
          <a:off x="273140" y="1257523"/>
          <a:ext cx="9018660" cy="5170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594" name="Picture 2593" descr="A person and person walking on a solar panel&#10;&#10;AI-generated content may be incorrect.">
            <a:extLst>
              <a:ext uri="{FF2B5EF4-FFF2-40B4-BE49-F238E27FC236}">
                <a16:creationId xmlns:a16="http://schemas.microsoft.com/office/drawing/2014/main" id="{5F2517CE-7DC8-C558-AB25-E639DD7B3EE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9338" t="34815" b="47407"/>
          <a:stretch/>
        </p:blipFill>
        <p:spPr>
          <a:xfrm>
            <a:off x="9094658" y="1630836"/>
            <a:ext cx="3097342" cy="3779107"/>
          </a:xfrm>
          <a:prstGeom prst="rect">
            <a:avLst/>
          </a:prstGeom>
        </p:spPr>
      </p:pic>
    </p:spTree>
    <p:extLst>
      <p:ext uri="{BB962C8B-B14F-4D97-AF65-F5344CB8AC3E}">
        <p14:creationId xmlns:p14="http://schemas.microsoft.com/office/powerpoint/2010/main" val="2875371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4C1DE-8753-951B-2422-52B3AD3A82BC}"/>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DB83E122-8712-0159-AD68-C77966645395}"/>
              </a:ext>
            </a:extLst>
          </p:cNvPr>
          <p:cNvSpPr txBox="1">
            <a:spLocks/>
          </p:cNvSpPr>
          <p:nvPr/>
        </p:nvSpPr>
        <p:spPr>
          <a:xfrm>
            <a:off x="757981" y="3429000"/>
            <a:ext cx="10676038" cy="2387600"/>
          </a:xfrm>
          <a:prstGeom prst="rect">
            <a:avLst/>
          </a:prstGeom>
        </p:spPr>
        <p:txBody>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6000" b="1" dirty="0">
                <a:solidFill>
                  <a:srgbClr val="0070C0"/>
                </a:solidFill>
                <a:latin typeface="EC Square Sans Cond Pro" panose="020B0506040000020004" pitchFamily="34" charset="0"/>
              </a:rPr>
              <a:t>Annex</a:t>
            </a:r>
          </a:p>
        </p:txBody>
      </p:sp>
    </p:spTree>
    <p:extLst>
      <p:ext uri="{BB962C8B-B14F-4D97-AF65-F5344CB8AC3E}">
        <p14:creationId xmlns:p14="http://schemas.microsoft.com/office/powerpoint/2010/main" val="3001538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D2A8D-B641-B25F-34C5-245B3872814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A96D987-03D6-0D88-F881-D05E0ABE7EC4}"/>
              </a:ext>
            </a:extLst>
          </p:cNvPr>
          <p:cNvSpPr>
            <a:spLocks noGrp="1"/>
          </p:cNvSpPr>
          <p:nvPr>
            <p:ph type="title"/>
          </p:nvPr>
        </p:nvSpPr>
        <p:spPr>
          <a:xfrm>
            <a:off x="838200" y="377519"/>
            <a:ext cx="10515600" cy="782357"/>
          </a:xfrm>
        </p:spPr>
        <p:txBody>
          <a:bodyPr anchor="b">
            <a:normAutofit/>
          </a:bodyPr>
          <a:lstStyle/>
          <a:p>
            <a:r>
              <a:rPr lang="en-IE" sz="3600" b="1" dirty="0">
                <a:solidFill>
                  <a:srgbClr val="5DC0A3"/>
                </a:solidFill>
                <a:latin typeface="EC Square Sans Cond Pro" panose="020B0506040000020004" pitchFamily="34" charset="0"/>
                <a:ea typeface="+mn-ea"/>
                <a:cs typeface="+mn-cs"/>
              </a:rPr>
              <a:t>EU companies pay significantly higher energy prices</a:t>
            </a:r>
          </a:p>
        </p:txBody>
      </p:sp>
      <p:sp>
        <p:nvSpPr>
          <p:cNvPr id="13" name="TextBox 12">
            <a:extLst>
              <a:ext uri="{FF2B5EF4-FFF2-40B4-BE49-F238E27FC236}">
                <a16:creationId xmlns:a16="http://schemas.microsoft.com/office/drawing/2014/main" id="{9A6C5992-8CC1-1E49-65BE-D271ECF09DE6}"/>
              </a:ext>
            </a:extLst>
          </p:cNvPr>
          <p:cNvSpPr txBox="1"/>
          <p:nvPr/>
        </p:nvSpPr>
        <p:spPr>
          <a:xfrm>
            <a:off x="1158172" y="1565535"/>
            <a:ext cx="4271078" cy="646331"/>
          </a:xfrm>
          <a:prstGeom prst="rect">
            <a:avLst/>
          </a:prstGeom>
          <a:noFill/>
        </p:spPr>
        <p:txBody>
          <a:bodyPr wrap="square">
            <a:spAutoFit/>
          </a:bodyPr>
          <a:lstStyle/>
          <a:p>
            <a:pPr algn="ctr"/>
            <a:r>
              <a:rPr lang="en-US" b="1" i="0" dirty="0">
                <a:solidFill>
                  <a:srgbClr val="5DC0A3"/>
                </a:solidFill>
                <a:effectLst/>
                <a:latin typeface="EC Square Sans Cond Pro" panose="020B0506040000020004" pitchFamily="34" charset="0"/>
              </a:rPr>
              <a:t>Industrial </a:t>
            </a:r>
            <a:r>
              <a:rPr lang="en-US" b="1" i="0" u="sng" dirty="0">
                <a:solidFill>
                  <a:srgbClr val="5DC0A3"/>
                </a:solidFill>
                <a:effectLst/>
                <a:latin typeface="EC Square Sans Cond Pro" panose="020B0506040000020004" pitchFamily="34" charset="0"/>
              </a:rPr>
              <a:t>electricity price differentials </a:t>
            </a:r>
            <a:r>
              <a:rPr lang="en-US" b="1" i="0" dirty="0">
                <a:solidFill>
                  <a:srgbClr val="5DC0A3"/>
                </a:solidFill>
                <a:effectLst/>
                <a:latin typeface="EC Square Sans Cond Pro" panose="020B0506040000020004" pitchFamily="34" charset="0"/>
              </a:rPr>
              <a:t>between the EU and its trading partners </a:t>
            </a:r>
            <a:endParaRPr lang="en-IE" dirty="0">
              <a:solidFill>
                <a:srgbClr val="5DC0A3"/>
              </a:solidFill>
              <a:latin typeface="EC Square Sans Cond Pro" panose="020B0506040000020004" pitchFamily="34" charset="0"/>
            </a:endParaRPr>
          </a:p>
        </p:txBody>
      </p:sp>
      <p:sp>
        <p:nvSpPr>
          <p:cNvPr id="14" name="TextBox 13">
            <a:extLst>
              <a:ext uri="{FF2B5EF4-FFF2-40B4-BE49-F238E27FC236}">
                <a16:creationId xmlns:a16="http://schemas.microsoft.com/office/drawing/2014/main" id="{BF52D5A4-7E20-918C-7F50-C4A1DA589056}"/>
              </a:ext>
            </a:extLst>
          </p:cNvPr>
          <p:cNvSpPr txBox="1"/>
          <p:nvPr/>
        </p:nvSpPr>
        <p:spPr>
          <a:xfrm>
            <a:off x="7082722" y="1565535"/>
            <a:ext cx="4175828" cy="646331"/>
          </a:xfrm>
          <a:prstGeom prst="rect">
            <a:avLst/>
          </a:prstGeom>
          <a:noFill/>
        </p:spPr>
        <p:txBody>
          <a:bodyPr wrap="square">
            <a:spAutoFit/>
          </a:bodyPr>
          <a:lstStyle/>
          <a:p>
            <a:pPr algn="ctr"/>
            <a:r>
              <a:rPr lang="en-US" b="1" i="0" dirty="0">
                <a:solidFill>
                  <a:srgbClr val="5DC0A3"/>
                </a:solidFill>
                <a:effectLst/>
                <a:latin typeface="EC Square Sans Cond Pro" panose="020B0506040000020004" pitchFamily="34" charset="0"/>
              </a:rPr>
              <a:t>Industrial </a:t>
            </a:r>
            <a:r>
              <a:rPr lang="en-US" b="1" i="0" u="sng" dirty="0">
                <a:solidFill>
                  <a:srgbClr val="5DC0A3"/>
                </a:solidFill>
                <a:effectLst/>
                <a:latin typeface="EC Square Sans Cond Pro" panose="020B0506040000020004" pitchFamily="34" charset="0"/>
              </a:rPr>
              <a:t>gas price differentials </a:t>
            </a:r>
            <a:r>
              <a:rPr lang="en-US" b="1" i="0" dirty="0">
                <a:solidFill>
                  <a:srgbClr val="5DC0A3"/>
                </a:solidFill>
                <a:effectLst/>
                <a:latin typeface="EC Square Sans Cond Pro" panose="020B0506040000020004" pitchFamily="34" charset="0"/>
              </a:rPr>
              <a:t>between the EU and its trading partners </a:t>
            </a:r>
            <a:endParaRPr lang="en-IE" dirty="0">
              <a:solidFill>
                <a:srgbClr val="5DC0A3"/>
              </a:solidFill>
              <a:latin typeface="EC Square Sans Cond Pro" panose="020B0506040000020004" pitchFamily="34" charset="0"/>
            </a:endParaRPr>
          </a:p>
        </p:txBody>
      </p:sp>
      <p:pic>
        <p:nvPicPr>
          <p:cNvPr id="3" name="Picture 2">
            <a:extLst>
              <a:ext uri="{FF2B5EF4-FFF2-40B4-BE49-F238E27FC236}">
                <a16:creationId xmlns:a16="http://schemas.microsoft.com/office/drawing/2014/main" id="{09976848-DD25-EB97-B393-D4F43B539723}"/>
              </a:ext>
            </a:extLst>
          </p:cNvPr>
          <p:cNvPicPr>
            <a:picLocks noChangeAspect="1"/>
          </p:cNvPicPr>
          <p:nvPr/>
        </p:nvPicPr>
        <p:blipFill>
          <a:blip r:embed="rId2"/>
          <a:stretch>
            <a:fillRect/>
          </a:stretch>
        </p:blipFill>
        <p:spPr>
          <a:xfrm>
            <a:off x="7082722" y="2291192"/>
            <a:ext cx="4323484" cy="2504773"/>
          </a:xfrm>
          <a:prstGeom prst="rect">
            <a:avLst/>
          </a:prstGeom>
          <a:effectLst>
            <a:outerShdw blurRad="63500" sx="102000" sy="102000" algn="ctr" rotWithShape="0">
              <a:prstClr val="black">
                <a:alpha val="40000"/>
              </a:prstClr>
            </a:outerShdw>
          </a:effectLst>
        </p:spPr>
      </p:pic>
      <p:pic>
        <p:nvPicPr>
          <p:cNvPr id="6" name="Picture 5">
            <a:extLst>
              <a:ext uri="{FF2B5EF4-FFF2-40B4-BE49-F238E27FC236}">
                <a16:creationId xmlns:a16="http://schemas.microsoft.com/office/drawing/2014/main" id="{25A18AD4-6C36-FCBB-9578-91C0299A4379}"/>
              </a:ext>
            </a:extLst>
          </p:cNvPr>
          <p:cNvPicPr>
            <a:picLocks noChangeAspect="1"/>
          </p:cNvPicPr>
          <p:nvPr/>
        </p:nvPicPr>
        <p:blipFill>
          <a:blip r:embed="rId3"/>
          <a:stretch>
            <a:fillRect/>
          </a:stretch>
        </p:blipFill>
        <p:spPr>
          <a:xfrm>
            <a:off x="7844722" y="4875291"/>
            <a:ext cx="2983338" cy="1214011"/>
          </a:xfrm>
          <a:prstGeom prst="rect">
            <a:avLst/>
          </a:prstGeom>
        </p:spPr>
      </p:pic>
      <p:pic>
        <p:nvPicPr>
          <p:cNvPr id="9" name="Picture 8">
            <a:extLst>
              <a:ext uri="{FF2B5EF4-FFF2-40B4-BE49-F238E27FC236}">
                <a16:creationId xmlns:a16="http://schemas.microsoft.com/office/drawing/2014/main" id="{6ADEC296-A2C7-1622-69A3-F070934AD701}"/>
              </a:ext>
            </a:extLst>
          </p:cNvPr>
          <p:cNvPicPr>
            <a:picLocks noChangeAspect="1"/>
          </p:cNvPicPr>
          <p:nvPr/>
        </p:nvPicPr>
        <p:blipFill>
          <a:blip r:embed="rId4"/>
          <a:stretch>
            <a:fillRect/>
          </a:stretch>
        </p:blipFill>
        <p:spPr>
          <a:xfrm>
            <a:off x="838200" y="2291193"/>
            <a:ext cx="4509923" cy="2504772"/>
          </a:xfrm>
          <a:prstGeom prst="rect">
            <a:avLst/>
          </a:prstGeom>
          <a:effectLst>
            <a:outerShdw blurRad="63500" sx="102000" sy="102000" algn="ctr" rotWithShape="0">
              <a:prstClr val="black">
                <a:alpha val="40000"/>
              </a:prstClr>
            </a:outerShdw>
          </a:effectLst>
        </p:spPr>
      </p:pic>
      <p:pic>
        <p:nvPicPr>
          <p:cNvPr id="12" name="Picture 11">
            <a:extLst>
              <a:ext uri="{FF2B5EF4-FFF2-40B4-BE49-F238E27FC236}">
                <a16:creationId xmlns:a16="http://schemas.microsoft.com/office/drawing/2014/main" id="{09A432B7-5B78-2D58-AFE0-C6726209F68A}"/>
              </a:ext>
            </a:extLst>
          </p:cNvPr>
          <p:cNvPicPr>
            <a:picLocks noChangeAspect="1"/>
          </p:cNvPicPr>
          <p:nvPr/>
        </p:nvPicPr>
        <p:blipFill>
          <a:blip r:embed="rId5"/>
          <a:stretch>
            <a:fillRect/>
          </a:stretch>
        </p:blipFill>
        <p:spPr>
          <a:xfrm>
            <a:off x="1585281" y="4875292"/>
            <a:ext cx="3086761" cy="1409849"/>
          </a:xfrm>
          <a:prstGeom prst="rect">
            <a:avLst/>
          </a:prstGeom>
        </p:spPr>
      </p:pic>
    </p:spTree>
    <p:extLst>
      <p:ext uri="{BB962C8B-B14F-4D97-AF65-F5344CB8AC3E}">
        <p14:creationId xmlns:p14="http://schemas.microsoft.com/office/powerpoint/2010/main" val="3658431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a:extLst>
              <a:ext uri="{FF2B5EF4-FFF2-40B4-BE49-F238E27FC236}">
                <a16:creationId xmlns:a16="http://schemas.microsoft.com/office/drawing/2014/main" id="{BB873EAE-0259-917F-5885-9471195A0FF2}"/>
              </a:ext>
            </a:extLst>
          </p:cNvPr>
          <p:cNvSpPr/>
          <p:nvPr/>
        </p:nvSpPr>
        <p:spPr>
          <a:xfrm>
            <a:off x="2030730" y="588645"/>
            <a:ext cx="9096375" cy="384048"/>
          </a:xfrm>
          <a:prstGeom prst="rect">
            <a:avLst/>
          </a:prstGeom>
          <a:noFill/>
          <a:ln/>
        </p:spPr>
        <p:txBody>
          <a:bodyPr wrap="square" lIns="0" tIns="0" rIns="0" bIns="0" rtlCol="0" anchor="ctr"/>
          <a:lstStyle/>
          <a:p>
            <a:pPr marL="0" indent="0" algn="l">
              <a:buNone/>
            </a:pPr>
            <a:r>
              <a:rPr lang="en-US" sz="3300" b="1" dirty="0">
                <a:solidFill>
                  <a:srgbClr val="5DC0A3"/>
                </a:solidFill>
                <a:latin typeface="EC Square Sans Cond Pro" panose="020B0506040000020004" pitchFamily="34" charset="0"/>
              </a:rPr>
              <a:t>The EU’s enabling framework to boost flexibility </a:t>
            </a:r>
          </a:p>
        </p:txBody>
      </p:sp>
      <p:sp>
        <p:nvSpPr>
          <p:cNvPr id="3" name="Shape 2">
            <a:extLst>
              <a:ext uri="{FF2B5EF4-FFF2-40B4-BE49-F238E27FC236}">
                <a16:creationId xmlns:a16="http://schemas.microsoft.com/office/drawing/2014/main" id="{8896CD08-9575-5D78-CBFA-DA0F76688D74}"/>
              </a:ext>
            </a:extLst>
          </p:cNvPr>
          <p:cNvSpPr/>
          <p:nvPr/>
        </p:nvSpPr>
        <p:spPr>
          <a:xfrm>
            <a:off x="1045845" y="1424940"/>
            <a:ext cx="9048749" cy="714756"/>
          </a:xfrm>
          <a:prstGeom prst="rect">
            <a:avLst/>
          </a:prstGeom>
          <a:solidFill>
            <a:srgbClr val="1B6E6E"/>
          </a:solidFill>
          <a:ln w="12700">
            <a:solidFill>
              <a:srgbClr val="1B6E6E"/>
            </a:solidFill>
            <a:prstDash val="solid"/>
          </a:ln>
        </p:spPr>
        <p:txBody>
          <a:bodyPr/>
          <a:lstStyle/>
          <a:p>
            <a:r>
              <a:rPr lang="en-US">
                <a:solidFill>
                  <a:srgbClr val="FFFFFF"/>
                </a:solidFill>
                <a:ea typeface="Calibri" pitchFamily="34" charset="-122"/>
                <a:cs typeface="Calibri" pitchFamily="34" charset="-120"/>
              </a:rPr>
              <a:t>The EU supports the four key mechanisms through targeted funding, regulation and market reforms.</a:t>
            </a:r>
            <a:endParaRPr lang="en-US" dirty="0"/>
          </a:p>
        </p:txBody>
      </p:sp>
      <p:sp>
        <p:nvSpPr>
          <p:cNvPr id="4" name="Shape 4">
            <a:extLst>
              <a:ext uri="{FF2B5EF4-FFF2-40B4-BE49-F238E27FC236}">
                <a16:creationId xmlns:a16="http://schemas.microsoft.com/office/drawing/2014/main" id="{CAECCC84-8D5E-C7B5-4754-85369529C222}"/>
              </a:ext>
            </a:extLst>
          </p:cNvPr>
          <p:cNvSpPr/>
          <p:nvPr/>
        </p:nvSpPr>
        <p:spPr>
          <a:xfrm>
            <a:off x="661035" y="2321814"/>
            <a:ext cx="3383280" cy="1920240"/>
          </a:xfrm>
          <a:prstGeom prst="rect">
            <a:avLst/>
          </a:prstGeom>
          <a:solidFill>
            <a:srgbClr val="D6EEEE"/>
          </a:solidFill>
          <a:ln w="15240">
            <a:solidFill>
              <a:srgbClr val="5BBABA"/>
            </a:solidFill>
            <a:prstDash val="solid"/>
          </a:ln>
        </p:spPr>
        <p:txBody>
          <a:bodyPr/>
          <a:lstStyle/>
          <a:p>
            <a:endParaRPr lang="en-IE"/>
          </a:p>
        </p:txBody>
      </p:sp>
      <p:sp>
        <p:nvSpPr>
          <p:cNvPr id="5" name="Shape 5">
            <a:extLst>
              <a:ext uri="{FF2B5EF4-FFF2-40B4-BE49-F238E27FC236}">
                <a16:creationId xmlns:a16="http://schemas.microsoft.com/office/drawing/2014/main" id="{5B8219D9-7DF6-C681-CC65-67236114E1CD}"/>
              </a:ext>
            </a:extLst>
          </p:cNvPr>
          <p:cNvSpPr/>
          <p:nvPr/>
        </p:nvSpPr>
        <p:spPr>
          <a:xfrm>
            <a:off x="661035" y="2321814"/>
            <a:ext cx="3383280" cy="274320"/>
          </a:xfrm>
          <a:prstGeom prst="rect">
            <a:avLst/>
          </a:prstGeom>
          <a:solidFill>
            <a:srgbClr val="5BBABA"/>
          </a:solidFill>
          <a:ln w="12700">
            <a:solidFill>
              <a:srgbClr val="5BBABA"/>
            </a:solidFill>
            <a:prstDash val="solid"/>
          </a:ln>
        </p:spPr>
        <p:txBody>
          <a:bodyPr/>
          <a:lstStyle/>
          <a:p>
            <a:endParaRPr lang="en-IE"/>
          </a:p>
        </p:txBody>
      </p:sp>
      <p:sp>
        <p:nvSpPr>
          <p:cNvPr id="6" name="Text 6">
            <a:extLst>
              <a:ext uri="{FF2B5EF4-FFF2-40B4-BE49-F238E27FC236}">
                <a16:creationId xmlns:a16="http://schemas.microsoft.com/office/drawing/2014/main" id="{625EA077-4301-697F-EF47-E670946486D2}"/>
              </a:ext>
            </a:extLst>
          </p:cNvPr>
          <p:cNvSpPr/>
          <p:nvPr/>
        </p:nvSpPr>
        <p:spPr>
          <a:xfrm>
            <a:off x="734187" y="2321814"/>
            <a:ext cx="3236976" cy="274320"/>
          </a:xfrm>
          <a:prstGeom prst="rect">
            <a:avLst/>
          </a:prstGeom>
          <a:noFill/>
          <a:ln/>
        </p:spPr>
        <p:txBody>
          <a:bodyPr wrap="square" lIns="0" tIns="0" rIns="0" bIns="0" rtlCol="0" anchor="ctr"/>
          <a:lstStyle/>
          <a:p>
            <a:pPr marL="0" indent="0">
              <a:buNone/>
            </a:pPr>
            <a:r>
              <a:rPr lang="en-US" sz="1200" b="1">
                <a:solidFill>
                  <a:srgbClr val="FFFFFF"/>
                </a:solidFill>
                <a:ea typeface="Calibri" pitchFamily="34" charset="-122"/>
                <a:cs typeface="Calibri" pitchFamily="34" charset="-120"/>
              </a:rPr>
              <a:t>Battery Energy Storage Systems (BESS)</a:t>
            </a:r>
            <a:endParaRPr lang="en-US" sz="1200"/>
          </a:p>
        </p:txBody>
      </p:sp>
      <p:sp>
        <p:nvSpPr>
          <p:cNvPr id="7" name="Text 7">
            <a:extLst>
              <a:ext uri="{FF2B5EF4-FFF2-40B4-BE49-F238E27FC236}">
                <a16:creationId xmlns:a16="http://schemas.microsoft.com/office/drawing/2014/main" id="{77D31239-AB93-5C94-B38D-CCC8D4027151}"/>
              </a:ext>
            </a:extLst>
          </p:cNvPr>
          <p:cNvSpPr/>
          <p:nvPr/>
        </p:nvSpPr>
        <p:spPr>
          <a:xfrm>
            <a:off x="734187" y="2614422"/>
            <a:ext cx="3236976" cy="1591056"/>
          </a:xfrm>
          <a:prstGeom prst="rect">
            <a:avLst/>
          </a:prstGeom>
          <a:noFill/>
          <a:ln/>
        </p:spPr>
        <p:txBody>
          <a:bodyPr wrap="square" lIns="25400" tIns="25400" rIns="25400" bIns="25400" rtlCol="0" anchor="t"/>
          <a:lstStyle/>
          <a:p>
            <a:pPr marL="342900" indent="-342900">
              <a:spcAft>
                <a:spcPts val="100"/>
              </a:spcAft>
              <a:buSzPct val="100000"/>
              <a:buChar char="•"/>
            </a:pPr>
            <a:r>
              <a:rPr lang="en-US" sz="1100" dirty="0">
                <a:solidFill>
                  <a:srgbClr val="1A3A3A"/>
                </a:solidFill>
                <a:ea typeface="Calibri" pitchFamily="34" charset="-122"/>
                <a:cs typeface="Calibri" pitchFamily="34" charset="-120"/>
              </a:rPr>
              <a:t>EU Innovation Fund: €10B+ for clean tech including BESS</a:t>
            </a:r>
            <a:endParaRPr lang="en-US" sz="1100" dirty="0"/>
          </a:p>
          <a:p>
            <a:pPr marL="342900" indent="-342900">
              <a:spcAft>
                <a:spcPts val="100"/>
              </a:spcAft>
              <a:buSzPct val="100000"/>
              <a:buChar char="•"/>
            </a:pPr>
            <a:r>
              <a:rPr lang="en-US" sz="1100" dirty="0">
                <a:solidFill>
                  <a:srgbClr val="1A3A3A"/>
                </a:solidFill>
                <a:ea typeface="Calibri" pitchFamily="34" charset="-122"/>
                <a:cs typeface="Calibri" pitchFamily="34" charset="-120"/>
              </a:rPr>
              <a:t>Important Projects of Common European Interest (IPCEI) for batteries</a:t>
            </a:r>
            <a:endParaRPr lang="en-US" sz="1100" dirty="0"/>
          </a:p>
          <a:p>
            <a:pPr marL="342900" indent="-342900">
              <a:spcAft>
                <a:spcPts val="100"/>
              </a:spcAft>
              <a:buSzPct val="100000"/>
              <a:buChar char="•"/>
            </a:pPr>
            <a:r>
              <a:rPr lang="en-US" sz="1100" dirty="0">
                <a:solidFill>
                  <a:srgbClr val="1A3A3A"/>
                </a:solidFill>
                <a:ea typeface="Calibri" pitchFamily="34" charset="-122"/>
                <a:cs typeface="Calibri" pitchFamily="34" charset="-120"/>
              </a:rPr>
              <a:t>NER400 &amp; Horizon Europe grants for large-scale storage pilots</a:t>
            </a:r>
            <a:endParaRPr lang="en-US" sz="1100" dirty="0"/>
          </a:p>
          <a:p>
            <a:pPr marL="342900" indent="-342900">
              <a:spcAft>
                <a:spcPts val="100"/>
              </a:spcAft>
              <a:buSzPct val="100000"/>
              <a:buChar char="•"/>
            </a:pPr>
            <a:r>
              <a:rPr lang="en-US" sz="1100" dirty="0">
                <a:solidFill>
                  <a:srgbClr val="1A3A3A"/>
                </a:solidFill>
                <a:ea typeface="Calibri" pitchFamily="34" charset="-122"/>
                <a:cs typeface="Calibri" pitchFamily="34" charset="-120"/>
              </a:rPr>
              <a:t>2024 Electricity Market Design Regulation removes barriers for storage to participate in all markets</a:t>
            </a:r>
            <a:endParaRPr lang="en-US" sz="1100" dirty="0"/>
          </a:p>
        </p:txBody>
      </p:sp>
      <p:sp>
        <p:nvSpPr>
          <p:cNvPr id="8" name="Shape 12">
            <a:extLst>
              <a:ext uri="{FF2B5EF4-FFF2-40B4-BE49-F238E27FC236}">
                <a16:creationId xmlns:a16="http://schemas.microsoft.com/office/drawing/2014/main" id="{5EC0EF56-3259-311F-3CC0-5D124F8548E4}"/>
              </a:ext>
            </a:extLst>
          </p:cNvPr>
          <p:cNvSpPr/>
          <p:nvPr/>
        </p:nvSpPr>
        <p:spPr>
          <a:xfrm>
            <a:off x="661035" y="4296918"/>
            <a:ext cx="3383280" cy="2069592"/>
          </a:xfrm>
          <a:prstGeom prst="rect">
            <a:avLst/>
          </a:prstGeom>
          <a:solidFill>
            <a:srgbClr val="D6EEEE"/>
          </a:solidFill>
          <a:ln w="15240">
            <a:solidFill>
              <a:srgbClr val="5BBABA"/>
            </a:solidFill>
            <a:prstDash val="solid"/>
          </a:ln>
        </p:spPr>
        <p:txBody>
          <a:bodyPr/>
          <a:lstStyle/>
          <a:p>
            <a:endParaRPr lang="en-IE"/>
          </a:p>
        </p:txBody>
      </p:sp>
      <p:sp>
        <p:nvSpPr>
          <p:cNvPr id="9" name="Shape 13">
            <a:extLst>
              <a:ext uri="{FF2B5EF4-FFF2-40B4-BE49-F238E27FC236}">
                <a16:creationId xmlns:a16="http://schemas.microsoft.com/office/drawing/2014/main" id="{75D93FC3-989D-9040-9108-63662047AD92}"/>
              </a:ext>
            </a:extLst>
          </p:cNvPr>
          <p:cNvSpPr/>
          <p:nvPr/>
        </p:nvSpPr>
        <p:spPr>
          <a:xfrm>
            <a:off x="661035" y="4296918"/>
            <a:ext cx="3383280" cy="274320"/>
          </a:xfrm>
          <a:prstGeom prst="rect">
            <a:avLst/>
          </a:prstGeom>
          <a:solidFill>
            <a:srgbClr val="5BBABA"/>
          </a:solidFill>
          <a:ln w="12700">
            <a:solidFill>
              <a:srgbClr val="5BBABA"/>
            </a:solidFill>
            <a:prstDash val="solid"/>
          </a:ln>
        </p:spPr>
        <p:txBody>
          <a:bodyPr/>
          <a:lstStyle/>
          <a:p>
            <a:endParaRPr lang="en-IE"/>
          </a:p>
        </p:txBody>
      </p:sp>
      <p:sp>
        <p:nvSpPr>
          <p:cNvPr id="10" name="Text 14">
            <a:extLst>
              <a:ext uri="{FF2B5EF4-FFF2-40B4-BE49-F238E27FC236}">
                <a16:creationId xmlns:a16="http://schemas.microsoft.com/office/drawing/2014/main" id="{263C81F4-B63E-C08A-C9FD-8990E395B0A0}"/>
              </a:ext>
            </a:extLst>
          </p:cNvPr>
          <p:cNvSpPr/>
          <p:nvPr/>
        </p:nvSpPr>
        <p:spPr>
          <a:xfrm>
            <a:off x="734187" y="4296918"/>
            <a:ext cx="3236976" cy="274320"/>
          </a:xfrm>
          <a:prstGeom prst="rect">
            <a:avLst/>
          </a:prstGeom>
          <a:noFill/>
          <a:ln/>
        </p:spPr>
        <p:txBody>
          <a:bodyPr wrap="square" lIns="0" tIns="0" rIns="0" bIns="0" rtlCol="0" anchor="ctr"/>
          <a:lstStyle/>
          <a:p>
            <a:pPr marL="0" indent="0">
              <a:buNone/>
            </a:pPr>
            <a:r>
              <a:rPr lang="en-US" sz="1200" b="1">
                <a:solidFill>
                  <a:srgbClr val="FFFFFF"/>
                </a:solidFill>
                <a:ea typeface="Calibri" pitchFamily="34" charset="-122"/>
                <a:cs typeface="Calibri" pitchFamily="34" charset="-120"/>
              </a:rPr>
              <a:t>Pumped Storage Hydropower (PSH)</a:t>
            </a:r>
            <a:endParaRPr lang="en-US" sz="1200"/>
          </a:p>
        </p:txBody>
      </p:sp>
      <p:sp>
        <p:nvSpPr>
          <p:cNvPr id="11" name="Text 15">
            <a:extLst>
              <a:ext uri="{FF2B5EF4-FFF2-40B4-BE49-F238E27FC236}">
                <a16:creationId xmlns:a16="http://schemas.microsoft.com/office/drawing/2014/main" id="{8CC6954F-06D7-FE9B-F459-7B87C77A32BB}"/>
              </a:ext>
            </a:extLst>
          </p:cNvPr>
          <p:cNvSpPr/>
          <p:nvPr/>
        </p:nvSpPr>
        <p:spPr>
          <a:xfrm>
            <a:off x="734187" y="4589526"/>
            <a:ext cx="3236976" cy="1776984"/>
          </a:xfrm>
          <a:prstGeom prst="rect">
            <a:avLst/>
          </a:prstGeom>
          <a:noFill/>
          <a:ln/>
        </p:spPr>
        <p:txBody>
          <a:bodyPr wrap="square" lIns="25400" tIns="25400" rIns="25400" bIns="25400" rtlCol="0" anchor="t"/>
          <a:lstStyle/>
          <a:p>
            <a:pPr marL="342900" indent="-342900">
              <a:spcAft>
                <a:spcPts val="100"/>
              </a:spcAft>
              <a:buSzPct val="100000"/>
              <a:buChar char="•"/>
            </a:pPr>
            <a:r>
              <a:rPr lang="en-US" sz="1200" dirty="0">
                <a:solidFill>
                  <a:srgbClr val="1A3A3A"/>
                </a:solidFill>
                <a:ea typeface="Calibri" pitchFamily="34" charset="-122"/>
                <a:cs typeface="Calibri" pitchFamily="34" charset="-120"/>
              </a:rPr>
              <a:t>CEF Energy &amp; Cohesion Funds support PSH upgrades</a:t>
            </a:r>
            <a:endParaRPr lang="en-US" sz="1200" dirty="0"/>
          </a:p>
          <a:p>
            <a:pPr marL="342900" indent="-342900">
              <a:spcAft>
                <a:spcPts val="100"/>
              </a:spcAft>
              <a:buSzPct val="100000"/>
              <a:buChar char="•"/>
            </a:pPr>
            <a:r>
              <a:rPr lang="en-US" sz="1200" dirty="0">
                <a:solidFill>
                  <a:srgbClr val="1A3A3A"/>
                </a:solidFill>
                <a:ea typeface="Calibri" pitchFamily="34" charset="-122"/>
                <a:cs typeface="Calibri" pitchFamily="34" charset="-120"/>
              </a:rPr>
              <a:t>Revised Renewable Energy Directive streamlines permitting</a:t>
            </a:r>
            <a:endParaRPr lang="en-US" sz="1200" dirty="0"/>
          </a:p>
          <a:p>
            <a:pPr marL="342900" indent="-342900">
              <a:spcAft>
                <a:spcPts val="100"/>
              </a:spcAft>
              <a:buSzPct val="100000"/>
              <a:buChar char="•"/>
            </a:pPr>
            <a:r>
              <a:rPr lang="en-US" sz="1200" dirty="0">
                <a:solidFill>
                  <a:srgbClr val="1A3A3A"/>
                </a:solidFill>
                <a:ea typeface="Calibri" pitchFamily="34" charset="-122"/>
                <a:cs typeface="Calibri" pitchFamily="34" charset="-120"/>
              </a:rPr>
              <a:t>New market design allows PSH to </a:t>
            </a:r>
            <a:r>
              <a:rPr lang="en-US" sz="1200" dirty="0" err="1">
                <a:solidFill>
                  <a:srgbClr val="1A3A3A"/>
                </a:solidFill>
                <a:ea typeface="Calibri" pitchFamily="34" charset="-122"/>
                <a:cs typeface="Calibri" pitchFamily="34" charset="-120"/>
              </a:rPr>
              <a:t>monetise</a:t>
            </a:r>
            <a:r>
              <a:rPr lang="en-US" sz="1200" dirty="0">
                <a:solidFill>
                  <a:srgbClr val="1A3A3A"/>
                </a:solidFill>
                <a:ea typeface="Calibri" pitchFamily="34" charset="-122"/>
                <a:cs typeface="Calibri" pitchFamily="34" charset="-120"/>
              </a:rPr>
              <a:t> flexibility services</a:t>
            </a:r>
            <a:endParaRPr lang="en-US" sz="1200" dirty="0"/>
          </a:p>
          <a:p>
            <a:pPr marL="342900" indent="-342900">
              <a:spcAft>
                <a:spcPts val="100"/>
              </a:spcAft>
              <a:buSzPct val="100000"/>
              <a:buChar char="•"/>
            </a:pPr>
            <a:r>
              <a:rPr lang="en-US" sz="1200" dirty="0">
                <a:solidFill>
                  <a:srgbClr val="1A3A3A"/>
                </a:solidFill>
                <a:ea typeface="Calibri" pitchFamily="34" charset="-122"/>
                <a:cs typeface="Calibri" pitchFamily="34" charset="-120"/>
              </a:rPr>
              <a:t>State aid guidelines permit capacity payments to </a:t>
            </a:r>
            <a:r>
              <a:rPr lang="en-US" sz="1200" dirty="0" err="1">
                <a:solidFill>
                  <a:srgbClr val="1A3A3A"/>
                </a:solidFill>
                <a:ea typeface="Calibri" pitchFamily="34" charset="-122"/>
                <a:cs typeface="Calibri" pitchFamily="34" charset="-120"/>
              </a:rPr>
              <a:t>incentivise</a:t>
            </a:r>
            <a:r>
              <a:rPr lang="en-US" sz="1200" dirty="0">
                <a:solidFill>
                  <a:srgbClr val="1A3A3A"/>
                </a:solidFill>
                <a:ea typeface="Calibri" pitchFamily="34" charset="-122"/>
                <a:cs typeface="Calibri" pitchFamily="34" charset="-120"/>
              </a:rPr>
              <a:t> long-duration storage</a:t>
            </a:r>
            <a:endParaRPr lang="en-US" sz="1200" dirty="0"/>
          </a:p>
        </p:txBody>
      </p:sp>
      <p:sp>
        <p:nvSpPr>
          <p:cNvPr id="18" name="Shape 8">
            <a:extLst>
              <a:ext uri="{FF2B5EF4-FFF2-40B4-BE49-F238E27FC236}">
                <a16:creationId xmlns:a16="http://schemas.microsoft.com/office/drawing/2014/main" id="{8DE6FA18-88F3-4B71-BB4E-49CC060B3F12}"/>
              </a:ext>
            </a:extLst>
          </p:cNvPr>
          <p:cNvSpPr/>
          <p:nvPr/>
        </p:nvSpPr>
        <p:spPr>
          <a:xfrm>
            <a:off x="6711315" y="2321814"/>
            <a:ext cx="3383280" cy="1920240"/>
          </a:xfrm>
          <a:prstGeom prst="rect">
            <a:avLst/>
          </a:prstGeom>
          <a:solidFill>
            <a:srgbClr val="D6EEEE"/>
          </a:solidFill>
          <a:ln w="15240">
            <a:solidFill>
              <a:srgbClr val="5BBABA"/>
            </a:solidFill>
            <a:prstDash val="solid"/>
          </a:ln>
        </p:spPr>
        <p:txBody>
          <a:bodyPr/>
          <a:lstStyle/>
          <a:p>
            <a:endParaRPr lang="en-IE"/>
          </a:p>
        </p:txBody>
      </p:sp>
      <p:sp>
        <p:nvSpPr>
          <p:cNvPr id="19" name="Shape 9">
            <a:extLst>
              <a:ext uri="{FF2B5EF4-FFF2-40B4-BE49-F238E27FC236}">
                <a16:creationId xmlns:a16="http://schemas.microsoft.com/office/drawing/2014/main" id="{73D72E98-2106-E6E8-9C04-55C24D1B271A}"/>
              </a:ext>
            </a:extLst>
          </p:cNvPr>
          <p:cNvSpPr/>
          <p:nvPr/>
        </p:nvSpPr>
        <p:spPr>
          <a:xfrm>
            <a:off x="6711315" y="2321814"/>
            <a:ext cx="3383280" cy="274320"/>
          </a:xfrm>
          <a:prstGeom prst="rect">
            <a:avLst/>
          </a:prstGeom>
          <a:solidFill>
            <a:srgbClr val="5BBABA"/>
          </a:solidFill>
          <a:ln w="12700">
            <a:solidFill>
              <a:srgbClr val="5BBABA"/>
            </a:solidFill>
            <a:prstDash val="solid"/>
          </a:ln>
        </p:spPr>
        <p:txBody>
          <a:bodyPr/>
          <a:lstStyle/>
          <a:p>
            <a:endParaRPr lang="en-IE"/>
          </a:p>
        </p:txBody>
      </p:sp>
      <p:sp>
        <p:nvSpPr>
          <p:cNvPr id="20" name="Text 10">
            <a:extLst>
              <a:ext uri="{FF2B5EF4-FFF2-40B4-BE49-F238E27FC236}">
                <a16:creationId xmlns:a16="http://schemas.microsoft.com/office/drawing/2014/main" id="{8792E035-A5AF-5BE0-2F35-DE1EE736E48A}"/>
              </a:ext>
            </a:extLst>
          </p:cNvPr>
          <p:cNvSpPr/>
          <p:nvPr/>
        </p:nvSpPr>
        <p:spPr>
          <a:xfrm>
            <a:off x="6784467" y="2321814"/>
            <a:ext cx="3236976" cy="274320"/>
          </a:xfrm>
          <a:prstGeom prst="rect">
            <a:avLst/>
          </a:prstGeom>
          <a:noFill/>
          <a:ln/>
        </p:spPr>
        <p:txBody>
          <a:bodyPr wrap="square" lIns="0" tIns="0" rIns="0" bIns="0" rtlCol="0" anchor="ctr"/>
          <a:lstStyle/>
          <a:p>
            <a:pPr marL="0" indent="0">
              <a:buNone/>
            </a:pPr>
            <a:r>
              <a:rPr lang="en-US" sz="1200" b="1">
                <a:solidFill>
                  <a:srgbClr val="FFFFFF"/>
                </a:solidFill>
                <a:ea typeface="Calibri" pitchFamily="34" charset="-122"/>
                <a:cs typeface="Calibri" pitchFamily="34" charset="-120"/>
              </a:rPr>
              <a:t>Interconnection Flexibility</a:t>
            </a:r>
            <a:endParaRPr lang="en-US" sz="1200"/>
          </a:p>
        </p:txBody>
      </p:sp>
      <p:sp>
        <p:nvSpPr>
          <p:cNvPr id="21" name="Text 11">
            <a:extLst>
              <a:ext uri="{FF2B5EF4-FFF2-40B4-BE49-F238E27FC236}">
                <a16:creationId xmlns:a16="http://schemas.microsoft.com/office/drawing/2014/main" id="{2EE212CD-090D-30C9-21C0-E94D773B1147}"/>
              </a:ext>
            </a:extLst>
          </p:cNvPr>
          <p:cNvSpPr/>
          <p:nvPr/>
        </p:nvSpPr>
        <p:spPr>
          <a:xfrm>
            <a:off x="6784467" y="2614422"/>
            <a:ext cx="3236976" cy="1591056"/>
          </a:xfrm>
          <a:prstGeom prst="rect">
            <a:avLst/>
          </a:prstGeom>
          <a:noFill/>
          <a:ln/>
        </p:spPr>
        <p:txBody>
          <a:bodyPr wrap="square" lIns="25400" tIns="25400" rIns="25400" bIns="25400" rtlCol="0" anchor="t"/>
          <a:lstStyle/>
          <a:p>
            <a:pPr marL="342900" indent="-342900">
              <a:spcAft>
                <a:spcPts val="100"/>
              </a:spcAft>
              <a:buSzPct val="100000"/>
              <a:buChar char="•"/>
            </a:pPr>
            <a:r>
              <a:rPr lang="en-US" sz="1200">
                <a:solidFill>
                  <a:srgbClr val="1A3A3A"/>
                </a:solidFill>
                <a:ea typeface="Calibri" pitchFamily="34" charset="-122"/>
                <a:cs typeface="Calibri" pitchFamily="34" charset="-120"/>
              </a:rPr>
              <a:t>CEF Energy: €5.8B for cross-border grid projects (2021–27)</a:t>
            </a:r>
            <a:endParaRPr lang="en-US" sz="1200"/>
          </a:p>
          <a:p>
            <a:pPr marL="342900" indent="-342900">
              <a:spcAft>
                <a:spcPts val="100"/>
              </a:spcAft>
              <a:buSzPct val="100000"/>
              <a:buChar char="•"/>
            </a:pPr>
            <a:r>
              <a:rPr lang="en-US" sz="1200">
                <a:solidFill>
                  <a:srgbClr val="1A3A3A"/>
                </a:solidFill>
                <a:ea typeface="Calibri" pitchFamily="34" charset="-122"/>
                <a:cs typeface="Calibri" pitchFamily="34" charset="-120"/>
              </a:rPr>
              <a:t>TEN-E Regulation fast-tracks Projects of Common Interest (PCIs)</a:t>
            </a:r>
            <a:endParaRPr lang="en-US" sz="1200"/>
          </a:p>
          <a:p>
            <a:pPr marL="342900" indent="-342900">
              <a:spcAft>
                <a:spcPts val="100"/>
              </a:spcAft>
              <a:buSzPct val="100000"/>
              <a:buChar char="•"/>
            </a:pPr>
            <a:r>
              <a:rPr lang="en-US" sz="1200">
                <a:solidFill>
                  <a:srgbClr val="1A3A3A"/>
                </a:solidFill>
                <a:ea typeface="Calibri" pitchFamily="34" charset="-122"/>
                <a:cs typeface="Calibri" pitchFamily="34" charset="-120"/>
              </a:rPr>
              <a:t>15% interconnection target by 2030 for all Member States</a:t>
            </a:r>
            <a:endParaRPr lang="en-US" sz="1200"/>
          </a:p>
          <a:p>
            <a:pPr marL="342900" indent="-342900">
              <a:spcAft>
                <a:spcPts val="100"/>
              </a:spcAft>
              <a:buSzPct val="100000"/>
              <a:buChar char="•"/>
            </a:pPr>
            <a:r>
              <a:rPr lang="en-US" sz="1200">
                <a:solidFill>
                  <a:srgbClr val="1A3A3A"/>
                </a:solidFill>
                <a:ea typeface="Calibri" pitchFamily="34" charset="-122"/>
                <a:cs typeface="Calibri" pitchFamily="34" charset="-120"/>
              </a:rPr>
              <a:t>ENTSO-E coordinates cross-border balancing and redispatch</a:t>
            </a:r>
            <a:endParaRPr lang="en-US" sz="1200"/>
          </a:p>
        </p:txBody>
      </p:sp>
      <p:sp>
        <p:nvSpPr>
          <p:cNvPr id="22" name="Shape 16">
            <a:extLst>
              <a:ext uri="{FF2B5EF4-FFF2-40B4-BE49-F238E27FC236}">
                <a16:creationId xmlns:a16="http://schemas.microsoft.com/office/drawing/2014/main" id="{039EF24A-82D0-5F59-ECE9-472AB4421492}"/>
              </a:ext>
            </a:extLst>
          </p:cNvPr>
          <p:cNvSpPr/>
          <p:nvPr/>
        </p:nvSpPr>
        <p:spPr>
          <a:xfrm>
            <a:off x="6711315" y="4296918"/>
            <a:ext cx="3383280" cy="2069592"/>
          </a:xfrm>
          <a:prstGeom prst="rect">
            <a:avLst/>
          </a:prstGeom>
          <a:solidFill>
            <a:srgbClr val="D6EEEE"/>
          </a:solidFill>
          <a:ln w="15240">
            <a:solidFill>
              <a:srgbClr val="5BBABA"/>
            </a:solidFill>
            <a:prstDash val="solid"/>
          </a:ln>
        </p:spPr>
        <p:txBody>
          <a:bodyPr/>
          <a:lstStyle/>
          <a:p>
            <a:endParaRPr lang="en-IE"/>
          </a:p>
        </p:txBody>
      </p:sp>
      <p:sp>
        <p:nvSpPr>
          <p:cNvPr id="23" name="Shape 17">
            <a:extLst>
              <a:ext uri="{FF2B5EF4-FFF2-40B4-BE49-F238E27FC236}">
                <a16:creationId xmlns:a16="http://schemas.microsoft.com/office/drawing/2014/main" id="{387C23F9-A568-6FC9-626B-7490D845EB0E}"/>
              </a:ext>
            </a:extLst>
          </p:cNvPr>
          <p:cNvSpPr/>
          <p:nvPr/>
        </p:nvSpPr>
        <p:spPr>
          <a:xfrm>
            <a:off x="6711315" y="4296918"/>
            <a:ext cx="3383280" cy="274320"/>
          </a:xfrm>
          <a:prstGeom prst="rect">
            <a:avLst/>
          </a:prstGeom>
          <a:solidFill>
            <a:srgbClr val="5BBABA"/>
          </a:solidFill>
          <a:ln w="12700">
            <a:solidFill>
              <a:srgbClr val="5BBABA"/>
            </a:solidFill>
            <a:prstDash val="solid"/>
          </a:ln>
        </p:spPr>
        <p:txBody>
          <a:bodyPr/>
          <a:lstStyle/>
          <a:p>
            <a:endParaRPr lang="en-IE"/>
          </a:p>
        </p:txBody>
      </p:sp>
      <p:sp>
        <p:nvSpPr>
          <p:cNvPr id="24" name="Text 18">
            <a:extLst>
              <a:ext uri="{FF2B5EF4-FFF2-40B4-BE49-F238E27FC236}">
                <a16:creationId xmlns:a16="http://schemas.microsoft.com/office/drawing/2014/main" id="{6E709664-1696-EEA3-B01F-DD301BE72531}"/>
              </a:ext>
            </a:extLst>
          </p:cNvPr>
          <p:cNvSpPr/>
          <p:nvPr/>
        </p:nvSpPr>
        <p:spPr>
          <a:xfrm>
            <a:off x="6784467" y="4296918"/>
            <a:ext cx="3236976" cy="274320"/>
          </a:xfrm>
          <a:prstGeom prst="rect">
            <a:avLst/>
          </a:prstGeom>
          <a:noFill/>
          <a:ln/>
        </p:spPr>
        <p:txBody>
          <a:bodyPr wrap="square" lIns="0" tIns="0" rIns="0" bIns="0" rtlCol="0" anchor="ctr"/>
          <a:lstStyle/>
          <a:p>
            <a:pPr marL="0" indent="0">
              <a:buNone/>
            </a:pPr>
            <a:r>
              <a:rPr lang="en-US" sz="1200" b="1">
                <a:solidFill>
                  <a:srgbClr val="FFFFFF"/>
                </a:solidFill>
                <a:ea typeface="Calibri" pitchFamily="34" charset="-122"/>
                <a:cs typeface="Calibri" pitchFamily="34" charset="-120"/>
              </a:rPr>
              <a:t>Demand-Side Flexibility</a:t>
            </a:r>
            <a:endParaRPr lang="en-US" sz="1200"/>
          </a:p>
        </p:txBody>
      </p:sp>
      <p:sp>
        <p:nvSpPr>
          <p:cNvPr id="25" name="Text 19">
            <a:extLst>
              <a:ext uri="{FF2B5EF4-FFF2-40B4-BE49-F238E27FC236}">
                <a16:creationId xmlns:a16="http://schemas.microsoft.com/office/drawing/2014/main" id="{FA083F4E-58F0-A1CD-2281-1832EF5F3786}"/>
              </a:ext>
            </a:extLst>
          </p:cNvPr>
          <p:cNvSpPr/>
          <p:nvPr/>
        </p:nvSpPr>
        <p:spPr>
          <a:xfrm>
            <a:off x="6784467" y="4589525"/>
            <a:ext cx="3236976" cy="1679829"/>
          </a:xfrm>
          <a:prstGeom prst="rect">
            <a:avLst/>
          </a:prstGeom>
          <a:noFill/>
          <a:ln/>
        </p:spPr>
        <p:txBody>
          <a:bodyPr wrap="square" lIns="25400" tIns="25400" rIns="25400" bIns="25400" rtlCol="0" anchor="t"/>
          <a:lstStyle/>
          <a:p>
            <a:pPr marL="342900" indent="-342900">
              <a:spcAft>
                <a:spcPts val="100"/>
              </a:spcAft>
              <a:buSzPct val="100000"/>
              <a:buChar char="•"/>
            </a:pPr>
            <a:r>
              <a:rPr lang="en-US" sz="1200" dirty="0">
                <a:solidFill>
                  <a:srgbClr val="1A3A3A"/>
                </a:solidFill>
                <a:ea typeface="Calibri" pitchFamily="34" charset="-122"/>
                <a:cs typeface="Calibri" pitchFamily="34" charset="-120"/>
              </a:rPr>
              <a:t>Energy Efficiency Directive: mandatory smart meter rollout</a:t>
            </a:r>
          </a:p>
          <a:p>
            <a:pPr>
              <a:spcAft>
                <a:spcPts val="100"/>
              </a:spcAft>
              <a:buSzPct val="100000"/>
            </a:pPr>
            <a:endParaRPr lang="en-US" sz="1200" dirty="0"/>
          </a:p>
          <a:p>
            <a:pPr marL="342900" indent="-342900">
              <a:spcAft>
                <a:spcPts val="100"/>
              </a:spcAft>
              <a:buSzPct val="100000"/>
              <a:buChar char="•"/>
            </a:pPr>
            <a:r>
              <a:rPr lang="en-US" sz="1200" dirty="0">
                <a:solidFill>
                  <a:srgbClr val="1A3A3A"/>
                </a:solidFill>
                <a:ea typeface="Calibri" pitchFamily="34" charset="-122"/>
                <a:cs typeface="Calibri" pitchFamily="34" charset="-120"/>
              </a:rPr>
              <a:t>Market Design reform mandates demand response access to all market timeframes</a:t>
            </a:r>
          </a:p>
          <a:p>
            <a:pPr>
              <a:spcAft>
                <a:spcPts val="100"/>
              </a:spcAft>
              <a:buSzPct val="100000"/>
            </a:pPr>
            <a:endParaRPr lang="en-US" sz="1200" dirty="0"/>
          </a:p>
          <a:p>
            <a:pPr marL="342900" indent="-342900">
              <a:spcAft>
                <a:spcPts val="100"/>
              </a:spcAft>
              <a:buSzPct val="100000"/>
              <a:buChar char="•"/>
            </a:pPr>
            <a:r>
              <a:rPr lang="en-US" sz="1200" dirty="0">
                <a:solidFill>
                  <a:srgbClr val="1A3A3A"/>
                </a:solidFill>
                <a:ea typeface="Calibri" pitchFamily="34" charset="-122"/>
                <a:cs typeface="Calibri" pitchFamily="34" charset="-120"/>
              </a:rPr>
              <a:t>Aggregators given legal status to participate in wholesale &amp; balancing markets</a:t>
            </a:r>
            <a:endParaRPr lang="en-US" sz="1200" dirty="0"/>
          </a:p>
        </p:txBody>
      </p:sp>
      <p:sp>
        <p:nvSpPr>
          <p:cNvPr id="27" name="Shape 20">
            <a:extLst>
              <a:ext uri="{FF2B5EF4-FFF2-40B4-BE49-F238E27FC236}">
                <a16:creationId xmlns:a16="http://schemas.microsoft.com/office/drawing/2014/main" id="{683DA8F7-0EFD-4FE8-8609-1DE2E8413666}"/>
              </a:ext>
            </a:extLst>
          </p:cNvPr>
          <p:cNvSpPr/>
          <p:nvPr/>
        </p:nvSpPr>
        <p:spPr>
          <a:xfrm>
            <a:off x="4703446" y="3428238"/>
            <a:ext cx="1554480" cy="1554480"/>
          </a:xfrm>
          <a:prstGeom prst="line">
            <a:avLst/>
          </a:prstGeom>
          <a:noFill/>
          <a:ln w="44450">
            <a:solidFill>
              <a:srgbClr val="1B6E6E"/>
            </a:solidFill>
            <a:prstDash val="solid"/>
            <a:headEnd type="arrow"/>
            <a:tailEnd type="arrow"/>
          </a:ln>
        </p:spPr>
        <p:txBody>
          <a:bodyPr/>
          <a:lstStyle/>
          <a:p>
            <a:endParaRPr lang="en-IE"/>
          </a:p>
        </p:txBody>
      </p:sp>
      <p:sp>
        <p:nvSpPr>
          <p:cNvPr id="28" name="Shape 21">
            <a:extLst>
              <a:ext uri="{FF2B5EF4-FFF2-40B4-BE49-F238E27FC236}">
                <a16:creationId xmlns:a16="http://schemas.microsoft.com/office/drawing/2014/main" id="{0641E478-BFE4-6D39-D56E-417C9A3DE304}"/>
              </a:ext>
            </a:extLst>
          </p:cNvPr>
          <p:cNvSpPr/>
          <p:nvPr/>
        </p:nvSpPr>
        <p:spPr>
          <a:xfrm flipH="1">
            <a:off x="4703446" y="3428238"/>
            <a:ext cx="1554480" cy="1554480"/>
          </a:xfrm>
          <a:prstGeom prst="line">
            <a:avLst/>
          </a:prstGeom>
          <a:noFill/>
          <a:ln w="44450">
            <a:solidFill>
              <a:srgbClr val="1B6E6E"/>
            </a:solidFill>
            <a:prstDash val="solid"/>
            <a:headEnd type="arrow"/>
            <a:tailEnd type="arrow"/>
          </a:ln>
        </p:spPr>
        <p:txBody>
          <a:bodyPr/>
          <a:lstStyle/>
          <a:p>
            <a:endParaRPr lang="en-IE"/>
          </a:p>
        </p:txBody>
      </p:sp>
    </p:spTree>
    <p:extLst>
      <p:ext uri="{BB962C8B-B14F-4D97-AF65-F5344CB8AC3E}">
        <p14:creationId xmlns:p14="http://schemas.microsoft.com/office/powerpoint/2010/main" val="862808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035175" y="1122363"/>
            <a:ext cx="10156825" cy="1239837"/>
          </a:xfrm>
        </p:spPr>
        <p:txBody>
          <a:bodyPr/>
          <a:lstStyle/>
          <a:p>
            <a:r>
              <a:rPr lang="en-IE" sz="6000" b="1" dirty="0">
                <a:solidFill>
                  <a:srgbClr val="0070C0"/>
                </a:solidFill>
                <a:latin typeface="EC Square Sans Cond Pro" panose="020B0506040000020004" pitchFamily="34" charset="0"/>
              </a:rPr>
              <a:t>Thank you</a:t>
            </a:r>
            <a:endParaRPr lang="en-GB" sz="6000" b="1" dirty="0">
              <a:solidFill>
                <a:srgbClr val="0070C0"/>
              </a:solidFill>
              <a:latin typeface="EC Square Sans Cond Pro" panose="020B0506040000020004" pitchFamily="34" charset="0"/>
            </a:endParaRPr>
          </a:p>
        </p:txBody>
      </p:sp>
      <p:sp>
        <p:nvSpPr>
          <p:cNvPr id="3" name="Subtitle 2"/>
          <p:cNvSpPr>
            <a:spLocks noGrp="1"/>
          </p:cNvSpPr>
          <p:nvPr>
            <p:ph type="subTitle" idx="4294967295"/>
          </p:nvPr>
        </p:nvSpPr>
        <p:spPr>
          <a:xfrm>
            <a:off x="0" y="5090159"/>
            <a:ext cx="8942388" cy="1409065"/>
          </a:xfrm>
        </p:spPr>
        <p:txBody>
          <a:bodyPr wrap="square" anchor="b" anchorCtr="0"/>
          <a:lstStyle/>
          <a:p>
            <a:r>
              <a:rPr lang="en-US" sz="1050" b="1" dirty="0"/>
              <a:t>© European Union 2025</a:t>
            </a:r>
          </a:p>
          <a:p>
            <a:r>
              <a:rPr lang="en-US" sz="1050" dirty="0"/>
              <a:t>Unless otherwise noted the reuse of this presentation is </a:t>
            </a:r>
            <a:r>
              <a:rPr lang="en-US" sz="1050" dirty="0" err="1"/>
              <a:t>authorised</a:t>
            </a:r>
            <a:r>
              <a:rPr lang="en-US" sz="1050" dirty="0"/>
              <a:t> under the </a:t>
            </a:r>
            <a:r>
              <a:rPr lang="en-US" sz="1050" dirty="0">
                <a:hlinkClick r:id="rId3"/>
              </a:rPr>
              <a:t>CC BY 4.0 </a:t>
            </a:r>
            <a:r>
              <a:rPr lang="en-US" sz="1050" dirty="0"/>
              <a:t>license. For any use or reproduction of elements that are not owned by the EU, permission may need to be sought directly from the respective right holders.</a:t>
            </a:r>
          </a:p>
          <a:p>
            <a:r>
              <a:rPr lang="en-US" sz="1050" dirty="0"/>
              <a:t>Slide </a:t>
            </a:r>
            <a:r>
              <a:rPr lang="en-US" sz="1050" dirty="0">
                <a:solidFill>
                  <a:schemeClr val="accent6"/>
                </a:solidFill>
              </a:rPr>
              <a:t>xx</a:t>
            </a:r>
            <a:r>
              <a:rPr lang="en-US" sz="1050" dirty="0"/>
              <a:t>: </a:t>
            </a:r>
            <a:r>
              <a:rPr lang="en-US" sz="1050" dirty="0">
                <a:solidFill>
                  <a:schemeClr val="accent6"/>
                </a:solidFill>
              </a:rPr>
              <a:t>element concerned</a:t>
            </a:r>
            <a:r>
              <a:rPr lang="en-US" sz="1050" dirty="0"/>
              <a:t>, source</a:t>
            </a:r>
            <a:r>
              <a:rPr lang="en-US" sz="1050" dirty="0">
                <a:solidFill>
                  <a:schemeClr val="accent6"/>
                </a:solidFill>
              </a:rPr>
              <a:t>: e.g. Fotolia.com</a:t>
            </a:r>
            <a:r>
              <a:rPr lang="en-US" sz="1050" dirty="0"/>
              <a:t>; Slide </a:t>
            </a:r>
            <a:r>
              <a:rPr lang="en-US" sz="1050" dirty="0">
                <a:solidFill>
                  <a:schemeClr val="accent6"/>
                </a:solidFill>
              </a:rPr>
              <a:t>xx</a:t>
            </a:r>
            <a:r>
              <a:rPr lang="en-US" sz="1050" dirty="0"/>
              <a:t>: </a:t>
            </a:r>
            <a:r>
              <a:rPr lang="en-US" sz="1050" dirty="0">
                <a:solidFill>
                  <a:schemeClr val="accent6"/>
                </a:solidFill>
              </a:rPr>
              <a:t>element concerned</a:t>
            </a:r>
            <a:r>
              <a:rPr lang="en-US" sz="1050" dirty="0"/>
              <a:t>, source: </a:t>
            </a:r>
            <a:r>
              <a:rPr lang="en-US" sz="1050" dirty="0">
                <a:solidFill>
                  <a:schemeClr val="accent6"/>
                </a:solidFill>
              </a:rPr>
              <a:t>e.g. iStock.com</a:t>
            </a:r>
            <a:endParaRPr lang="en-GB" sz="1050" dirty="0">
              <a:solidFill>
                <a:schemeClr val="accent6"/>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24" y="4858246"/>
            <a:ext cx="1023496" cy="358097"/>
          </a:xfrm>
          <a:prstGeom prst="rect">
            <a:avLst/>
          </a:prstGeom>
        </p:spPr>
      </p:pic>
      <p:sp>
        <p:nvSpPr>
          <p:cNvPr id="6" name="Title 1"/>
          <p:cNvSpPr txBox="1">
            <a:spLocks/>
          </p:cNvSpPr>
          <p:nvPr/>
        </p:nvSpPr>
        <p:spPr>
          <a:xfrm>
            <a:off x="830524" y="3767396"/>
            <a:ext cx="10872440" cy="66160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400" b="0" i="0" u="none" strike="noStrike" kern="1200" cap="none" spc="0" normalizeH="0" baseline="0" noProof="0" dirty="0">
              <a:ln>
                <a:noFill/>
              </a:ln>
              <a:solidFill>
                <a:srgbClr val="44546A"/>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4273619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32806-C82F-310D-7A31-2416FA4E9E8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2B7AB9A-E595-2128-8C1B-E247D9FA5D2C}"/>
              </a:ext>
            </a:extLst>
          </p:cNvPr>
          <p:cNvSpPr>
            <a:spLocks noGrp="1"/>
          </p:cNvSpPr>
          <p:nvPr>
            <p:ph type="title"/>
          </p:nvPr>
        </p:nvSpPr>
        <p:spPr>
          <a:xfrm>
            <a:off x="838200" y="377519"/>
            <a:ext cx="10515600" cy="782357"/>
          </a:xfrm>
        </p:spPr>
        <p:txBody>
          <a:bodyPr anchor="b">
            <a:normAutofit/>
          </a:bodyPr>
          <a:lstStyle/>
          <a:p>
            <a:r>
              <a:rPr lang="fr-BE" sz="3600" b="1" dirty="0">
                <a:solidFill>
                  <a:srgbClr val="5DC0A3"/>
                </a:solidFill>
                <a:latin typeface="EC Square Sans Cond Pro" panose="020B0506040000020004" pitchFamily="34" charset="0"/>
                <a:ea typeface="+mn-ea"/>
                <a:cs typeface="+mn-cs"/>
              </a:rPr>
              <a:t>Energy intensive industries are </a:t>
            </a:r>
            <a:r>
              <a:rPr lang="fr-BE" sz="3600" b="1" dirty="0" err="1">
                <a:solidFill>
                  <a:srgbClr val="5DC0A3"/>
                </a:solidFill>
                <a:latin typeface="EC Square Sans Cond Pro" panose="020B0506040000020004" pitchFamily="34" charset="0"/>
                <a:ea typeface="+mn-ea"/>
                <a:cs typeface="+mn-cs"/>
              </a:rPr>
              <a:t>most</a:t>
            </a:r>
            <a:r>
              <a:rPr lang="fr-BE" sz="3600" b="1" dirty="0">
                <a:solidFill>
                  <a:srgbClr val="5DC0A3"/>
                </a:solidFill>
                <a:latin typeface="EC Square Sans Cond Pro" panose="020B0506040000020004" pitchFamily="34" charset="0"/>
                <a:ea typeface="+mn-ea"/>
                <a:cs typeface="+mn-cs"/>
              </a:rPr>
              <a:t> exposed</a:t>
            </a:r>
            <a:endParaRPr lang="en-IE" sz="3600" b="1" dirty="0">
              <a:solidFill>
                <a:srgbClr val="5DC0A3"/>
              </a:solidFill>
              <a:latin typeface="EC Square Sans Cond Pro" panose="020B0506040000020004" pitchFamily="34" charset="0"/>
              <a:ea typeface="+mn-ea"/>
              <a:cs typeface="+mn-cs"/>
            </a:endParaRPr>
          </a:p>
        </p:txBody>
      </p:sp>
      <p:sp>
        <p:nvSpPr>
          <p:cNvPr id="13" name="TextBox 12">
            <a:extLst>
              <a:ext uri="{FF2B5EF4-FFF2-40B4-BE49-F238E27FC236}">
                <a16:creationId xmlns:a16="http://schemas.microsoft.com/office/drawing/2014/main" id="{6A604013-DA95-63E3-7E1B-19A06DDDFA59}"/>
              </a:ext>
            </a:extLst>
          </p:cNvPr>
          <p:cNvSpPr txBox="1"/>
          <p:nvPr/>
        </p:nvSpPr>
        <p:spPr>
          <a:xfrm>
            <a:off x="998656" y="1645170"/>
            <a:ext cx="4271078" cy="646331"/>
          </a:xfrm>
          <a:prstGeom prst="rect">
            <a:avLst/>
          </a:prstGeom>
          <a:noFill/>
        </p:spPr>
        <p:txBody>
          <a:bodyPr wrap="square">
            <a:spAutoFit/>
          </a:bodyPr>
          <a:lstStyle/>
          <a:p>
            <a:pPr algn="ctr"/>
            <a:r>
              <a:rPr lang="en-US" b="1" i="0" u="sng" dirty="0">
                <a:solidFill>
                  <a:srgbClr val="5DC0A3"/>
                </a:solidFill>
                <a:effectLst/>
                <a:latin typeface="EC Square Sans Cond Pro" panose="020B0506040000020004" pitchFamily="34" charset="0"/>
              </a:rPr>
              <a:t>Energy cost share</a:t>
            </a:r>
            <a:r>
              <a:rPr lang="en-US" b="1" i="0" dirty="0">
                <a:solidFill>
                  <a:srgbClr val="5DC0A3"/>
                </a:solidFill>
                <a:effectLst/>
                <a:latin typeface="EC Square Sans Cond Pro" panose="020B0506040000020004" pitchFamily="34" charset="0"/>
              </a:rPr>
              <a:t> for selected manufactured products</a:t>
            </a:r>
            <a:endParaRPr lang="en-IE" dirty="0">
              <a:solidFill>
                <a:srgbClr val="5DC0A3"/>
              </a:solidFill>
              <a:latin typeface="EC Square Sans Cond Pro" panose="020B0506040000020004" pitchFamily="34" charset="0"/>
            </a:endParaRPr>
          </a:p>
        </p:txBody>
      </p:sp>
      <p:sp>
        <p:nvSpPr>
          <p:cNvPr id="14" name="TextBox 13">
            <a:extLst>
              <a:ext uri="{FF2B5EF4-FFF2-40B4-BE49-F238E27FC236}">
                <a16:creationId xmlns:a16="http://schemas.microsoft.com/office/drawing/2014/main" id="{B45EA13E-DF03-B68D-9FF7-35830B1AF561}"/>
              </a:ext>
            </a:extLst>
          </p:cNvPr>
          <p:cNvSpPr txBox="1"/>
          <p:nvPr/>
        </p:nvSpPr>
        <p:spPr>
          <a:xfrm>
            <a:off x="6858002" y="1882610"/>
            <a:ext cx="4175828" cy="646331"/>
          </a:xfrm>
          <a:prstGeom prst="rect">
            <a:avLst/>
          </a:prstGeom>
          <a:noFill/>
        </p:spPr>
        <p:txBody>
          <a:bodyPr wrap="square">
            <a:spAutoFit/>
          </a:bodyPr>
          <a:lstStyle/>
          <a:p>
            <a:pPr algn="ctr"/>
            <a:r>
              <a:rPr lang="en-US" b="1" i="0" u="sng" dirty="0">
                <a:solidFill>
                  <a:srgbClr val="5DC0A3"/>
                </a:solidFill>
                <a:effectLst/>
                <a:latin typeface="EC Square Sans Cond Pro" panose="020B0506040000020004" pitchFamily="34" charset="0"/>
              </a:rPr>
              <a:t>EU total production</a:t>
            </a:r>
            <a:r>
              <a:rPr lang="en-US" b="1" i="0" dirty="0">
                <a:solidFill>
                  <a:srgbClr val="5DC0A3"/>
                </a:solidFill>
                <a:effectLst/>
                <a:latin typeface="EC Square Sans Cond Pro" panose="020B0506040000020004" pitchFamily="34" charset="0"/>
              </a:rPr>
              <a:t> of energy-intensive industries, indexed to 100 in Jan-2021 </a:t>
            </a:r>
            <a:endParaRPr lang="en-IE" dirty="0">
              <a:solidFill>
                <a:srgbClr val="5DC0A3"/>
              </a:solidFill>
              <a:latin typeface="EC Square Sans Cond Pro" panose="020B0506040000020004" pitchFamily="34" charset="0"/>
            </a:endParaRPr>
          </a:p>
        </p:txBody>
      </p:sp>
      <p:pic>
        <p:nvPicPr>
          <p:cNvPr id="8" name="Picture 7">
            <a:extLst>
              <a:ext uri="{FF2B5EF4-FFF2-40B4-BE49-F238E27FC236}">
                <a16:creationId xmlns:a16="http://schemas.microsoft.com/office/drawing/2014/main" id="{00812F67-2A7C-17F2-7587-3A076A06FC54}"/>
              </a:ext>
            </a:extLst>
          </p:cNvPr>
          <p:cNvPicPr>
            <a:picLocks noChangeAspect="1"/>
          </p:cNvPicPr>
          <p:nvPr/>
        </p:nvPicPr>
        <p:blipFill>
          <a:blip r:embed="rId2"/>
          <a:stretch>
            <a:fillRect/>
          </a:stretch>
        </p:blipFill>
        <p:spPr>
          <a:xfrm>
            <a:off x="6604384" y="2617525"/>
            <a:ext cx="4749416" cy="2425234"/>
          </a:xfrm>
          <a:prstGeom prst="rect">
            <a:avLst/>
          </a:prstGeom>
          <a:effectLst>
            <a:outerShdw blurRad="63500" sx="102000" sy="102000" algn="ctr" rotWithShape="0">
              <a:prstClr val="black">
                <a:alpha val="40000"/>
              </a:prstClr>
            </a:outerShdw>
          </a:effectLst>
        </p:spPr>
      </p:pic>
      <p:pic>
        <p:nvPicPr>
          <p:cNvPr id="18" name="Picture 17">
            <a:extLst>
              <a:ext uri="{FF2B5EF4-FFF2-40B4-BE49-F238E27FC236}">
                <a16:creationId xmlns:a16="http://schemas.microsoft.com/office/drawing/2014/main" id="{F2AA6581-55B1-0CF0-859A-9F8F7034C6C4}"/>
              </a:ext>
            </a:extLst>
          </p:cNvPr>
          <p:cNvPicPr>
            <a:picLocks noChangeAspect="1"/>
          </p:cNvPicPr>
          <p:nvPr/>
        </p:nvPicPr>
        <p:blipFill>
          <a:blip r:embed="rId3"/>
          <a:stretch>
            <a:fillRect/>
          </a:stretch>
        </p:blipFill>
        <p:spPr>
          <a:xfrm>
            <a:off x="933450" y="2447071"/>
            <a:ext cx="4749417" cy="308252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3659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E6D46-0FEF-B8D0-BA00-0892A023C58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6E1AB47-9FBB-4482-E2B0-83B47C259E01}"/>
              </a:ext>
            </a:extLst>
          </p:cNvPr>
          <p:cNvSpPr txBox="1"/>
          <p:nvPr/>
        </p:nvSpPr>
        <p:spPr>
          <a:xfrm>
            <a:off x="3048000" y="2967335"/>
            <a:ext cx="6096000" cy="646331"/>
          </a:xfrm>
          <a:prstGeom prst="rect">
            <a:avLst/>
          </a:prstGeom>
          <a:noFill/>
        </p:spPr>
        <p:txBody>
          <a:bodyPr wrap="square">
            <a:spAutoFit/>
          </a:bodyPr>
          <a:lstStyle/>
          <a:p>
            <a:br>
              <a:rPr lang="en-US" sz="1800" dirty="0">
                <a:solidFill>
                  <a:srgbClr val="0070C0"/>
                </a:solidFill>
                <a:latin typeface="EC Square Sans Cond Pro" panose="020B0506040000020004" pitchFamily="34" charset="0"/>
              </a:rPr>
            </a:br>
            <a:endParaRPr lang="en-IE" dirty="0"/>
          </a:p>
        </p:txBody>
      </p:sp>
      <p:sp>
        <p:nvSpPr>
          <p:cNvPr id="4" name="Title 1">
            <a:extLst>
              <a:ext uri="{FF2B5EF4-FFF2-40B4-BE49-F238E27FC236}">
                <a16:creationId xmlns:a16="http://schemas.microsoft.com/office/drawing/2014/main" id="{0773DD4D-5B07-D0BC-2EAB-A34F95F79679}"/>
              </a:ext>
            </a:extLst>
          </p:cNvPr>
          <p:cNvSpPr txBox="1">
            <a:spLocks/>
          </p:cNvSpPr>
          <p:nvPr/>
        </p:nvSpPr>
        <p:spPr>
          <a:xfrm>
            <a:off x="757981" y="3429000"/>
            <a:ext cx="10676038" cy="2387600"/>
          </a:xfrm>
          <a:prstGeom prst="rect">
            <a:avLst/>
          </a:prstGeom>
        </p:spPr>
        <p:txBody>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5400" b="1" dirty="0">
                <a:solidFill>
                  <a:srgbClr val="0070C0"/>
                </a:solidFill>
                <a:latin typeface="EC Square Sans Cond Pro" panose="020B0506040000020004" pitchFamily="34" charset="0"/>
              </a:rPr>
              <a:t>Decarbonization, </a:t>
            </a:r>
          </a:p>
          <a:p>
            <a:r>
              <a:rPr lang="en-US" sz="5400" b="1" dirty="0">
                <a:solidFill>
                  <a:srgbClr val="0070C0"/>
                </a:solidFill>
                <a:latin typeface="EC Square Sans Cond Pro" panose="020B0506040000020004" pitchFamily="34" charset="0"/>
              </a:rPr>
              <a:t>the EU’s only way out</a:t>
            </a:r>
          </a:p>
        </p:txBody>
      </p:sp>
    </p:spTree>
    <p:extLst>
      <p:ext uri="{BB962C8B-B14F-4D97-AF65-F5344CB8AC3E}">
        <p14:creationId xmlns:p14="http://schemas.microsoft.com/office/powerpoint/2010/main" val="2511072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A02C8-7B88-01FF-F456-2E50C30CA53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E89BC91-A790-EC0D-C0C0-04DA63A38475}"/>
              </a:ext>
            </a:extLst>
          </p:cNvPr>
          <p:cNvSpPr>
            <a:spLocks noGrp="1"/>
          </p:cNvSpPr>
          <p:nvPr>
            <p:ph type="title"/>
          </p:nvPr>
        </p:nvSpPr>
        <p:spPr>
          <a:xfrm>
            <a:off x="838200" y="575395"/>
            <a:ext cx="10515600" cy="782357"/>
          </a:xfrm>
        </p:spPr>
        <p:txBody>
          <a:bodyPr anchor="b">
            <a:normAutofit fontScale="90000"/>
          </a:bodyPr>
          <a:lstStyle/>
          <a:p>
            <a:r>
              <a:rPr lang="en-IE" sz="3600" b="1" dirty="0">
                <a:solidFill>
                  <a:srgbClr val="5DC0A3"/>
                </a:solidFill>
                <a:latin typeface="EC Square Sans Cond Pro" panose="020B0506040000020004" pitchFamily="34" charset="0"/>
                <a:ea typeface="+mn-ea"/>
                <a:cs typeface="+mn-cs"/>
              </a:rPr>
              <a:t>Fossil fuels are volatile, expensive and locks the EU into harmful dependencies </a:t>
            </a:r>
            <a:r>
              <a:rPr lang="en-IE" sz="2700" dirty="0">
                <a:solidFill>
                  <a:srgbClr val="5DC0A3"/>
                </a:solidFill>
                <a:latin typeface="EC Square Sans Cond Pro" panose="020B0506040000020004" pitchFamily="34" charset="0"/>
                <a:ea typeface="+mn-ea"/>
                <a:cs typeface="+mn-cs"/>
              </a:rPr>
              <a:t>(1/2)</a:t>
            </a:r>
            <a:endParaRPr lang="en-IE" sz="3600" dirty="0">
              <a:solidFill>
                <a:srgbClr val="5DC0A3"/>
              </a:solidFill>
              <a:latin typeface="EC Square Sans Cond Pro" panose="020B0506040000020004" pitchFamily="34" charset="0"/>
              <a:ea typeface="+mn-ea"/>
              <a:cs typeface="+mn-cs"/>
            </a:endParaRPr>
          </a:p>
        </p:txBody>
      </p:sp>
      <p:pic>
        <p:nvPicPr>
          <p:cNvPr id="2050" name="Picture 2" descr="EU's energy import dependency decreased in 2020 - Produit Actualité  Eurostat - Eurostat">
            <a:extLst>
              <a:ext uri="{FF2B5EF4-FFF2-40B4-BE49-F238E27FC236}">
                <a16:creationId xmlns:a16="http://schemas.microsoft.com/office/drawing/2014/main" id="{C7BADA3B-24EA-A541-38A9-ECDEB7C0A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524" y="1796292"/>
            <a:ext cx="5761037" cy="40766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4CF6894-557D-DB0F-4A31-5C85F8384444}"/>
              </a:ext>
            </a:extLst>
          </p:cNvPr>
          <p:cNvPicPr>
            <a:picLocks noChangeAspect="1"/>
          </p:cNvPicPr>
          <p:nvPr/>
        </p:nvPicPr>
        <p:blipFill>
          <a:blip r:embed="rId4"/>
          <a:srcRect r="68822"/>
          <a:stretch>
            <a:fillRect/>
          </a:stretch>
        </p:blipFill>
        <p:spPr>
          <a:xfrm>
            <a:off x="927183" y="1796292"/>
            <a:ext cx="3556584" cy="4076606"/>
          </a:xfrm>
          <a:prstGeom prst="rect">
            <a:avLst/>
          </a:prstGeom>
        </p:spPr>
      </p:pic>
    </p:spTree>
    <p:extLst>
      <p:ext uri="{BB962C8B-B14F-4D97-AF65-F5344CB8AC3E}">
        <p14:creationId xmlns:p14="http://schemas.microsoft.com/office/powerpoint/2010/main" val="214488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9251A-2DB5-AA6A-893E-C53A4C5B525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5B7A209-0735-953C-D212-89F6428D1040}"/>
              </a:ext>
            </a:extLst>
          </p:cNvPr>
          <p:cNvSpPr>
            <a:spLocks noGrp="1"/>
          </p:cNvSpPr>
          <p:nvPr>
            <p:ph type="title"/>
          </p:nvPr>
        </p:nvSpPr>
        <p:spPr>
          <a:xfrm>
            <a:off x="838200" y="575395"/>
            <a:ext cx="10515600" cy="782357"/>
          </a:xfrm>
        </p:spPr>
        <p:txBody>
          <a:bodyPr anchor="b">
            <a:normAutofit fontScale="90000"/>
          </a:bodyPr>
          <a:lstStyle/>
          <a:p>
            <a:r>
              <a:rPr lang="en-IE" sz="3600" b="1" dirty="0">
                <a:solidFill>
                  <a:srgbClr val="5DC0A3"/>
                </a:solidFill>
                <a:latin typeface="EC Square Sans Cond Pro" panose="020B0506040000020004" pitchFamily="34" charset="0"/>
                <a:ea typeface="+mn-ea"/>
                <a:cs typeface="+mn-cs"/>
              </a:rPr>
              <a:t>Fossil fuels are volatile, expensive and locks the EU into harmful dependencies </a:t>
            </a:r>
            <a:r>
              <a:rPr lang="en-IE" sz="2700" dirty="0">
                <a:solidFill>
                  <a:srgbClr val="5DC0A3"/>
                </a:solidFill>
                <a:latin typeface="EC Square Sans Cond Pro" panose="020B0506040000020004" pitchFamily="34" charset="0"/>
                <a:ea typeface="+mn-ea"/>
                <a:cs typeface="+mn-cs"/>
              </a:rPr>
              <a:t>(2/2)</a:t>
            </a:r>
            <a:endParaRPr lang="en-IE" sz="3600" dirty="0">
              <a:solidFill>
                <a:srgbClr val="5DC0A3"/>
              </a:solidFill>
              <a:latin typeface="EC Square Sans Cond Pro" panose="020B0506040000020004" pitchFamily="34" charset="0"/>
              <a:ea typeface="+mn-ea"/>
              <a:cs typeface="+mn-cs"/>
            </a:endParaRPr>
          </a:p>
        </p:txBody>
      </p:sp>
      <p:pic>
        <p:nvPicPr>
          <p:cNvPr id="3" name="Picture 2">
            <a:extLst>
              <a:ext uri="{FF2B5EF4-FFF2-40B4-BE49-F238E27FC236}">
                <a16:creationId xmlns:a16="http://schemas.microsoft.com/office/drawing/2014/main" id="{D0486283-8C84-5508-4AD7-4E247565CB7F}"/>
              </a:ext>
            </a:extLst>
          </p:cNvPr>
          <p:cNvPicPr>
            <a:picLocks noChangeAspect="1"/>
          </p:cNvPicPr>
          <p:nvPr/>
        </p:nvPicPr>
        <p:blipFill>
          <a:blip r:embed="rId3"/>
          <a:stretch>
            <a:fillRect/>
          </a:stretch>
        </p:blipFill>
        <p:spPr>
          <a:xfrm>
            <a:off x="1655976" y="2275709"/>
            <a:ext cx="8582512" cy="3856918"/>
          </a:xfrm>
          <a:prstGeom prst="rect">
            <a:avLst/>
          </a:prstGeom>
        </p:spPr>
      </p:pic>
      <p:sp>
        <p:nvSpPr>
          <p:cNvPr id="6" name="TextBox 5">
            <a:extLst>
              <a:ext uri="{FF2B5EF4-FFF2-40B4-BE49-F238E27FC236}">
                <a16:creationId xmlns:a16="http://schemas.microsoft.com/office/drawing/2014/main" id="{91C06730-51EA-B37F-4245-FA831E6C37B9}"/>
              </a:ext>
            </a:extLst>
          </p:cNvPr>
          <p:cNvSpPr txBox="1"/>
          <p:nvPr/>
        </p:nvSpPr>
        <p:spPr>
          <a:xfrm>
            <a:off x="3499801" y="1906377"/>
            <a:ext cx="4175828" cy="369332"/>
          </a:xfrm>
          <a:prstGeom prst="rect">
            <a:avLst/>
          </a:prstGeom>
          <a:noFill/>
        </p:spPr>
        <p:txBody>
          <a:bodyPr wrap="square">
            <a:spAutoFit/>
          </a:bodyPr>
          <a:lstStyle/>
          <a:p>
            <a:pPr algn="ctr"/>
            <a:r>
              <a:rPr lang="en-US" b="1" i="0" dirty="0">
                <a:solidFill>
                  <a:srgbClr val="5DC0A3"/>
                </a:solidFill>
                <a:effectLst/>
                <a:latin typeface="EC Square Sans Cond Pro" panose="020B0506040000020004" pitchFamily="34" charset="0"/>
              </a:rPr>
              <a:t>International Natural Gas prices (€/MWh)</a:t>
            </a:r>
            <a:endParaRPr lang="en-IE" dirty="0">
              <a:solidFill>
                <a:srgbClr val="5DC0A3"/>
              </a:solidFill>
              <a:latin typeface="EC Square Sans Cond Pro" panose="020B0506040000020004" pitchFamily="34" charset="0"/>
            </a:endParaRPr>
          </a:p>
        </p:txBody>
      </p:sp>
    </p:spTree>
    <p:extLst>
      <p:ext uri="{BB962C8B-B14F-4D97-AF65-F5344CB8AC3E}">
        <p14:creationId xmlns:p14="http://schemas.microsoft.com/office/powerpoint/2010/main" val="3685872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F4ED8-407A-C15E-932D-3D168C84402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AD07F6-992C-39F9-E067-EC7BEB12E472}"/>
              </a:ext>
            </a:extLst>
          </p:cNvPr>
          <p:cNvSpPr>
            <a:spLocks noGrp="1"/>
          </p:cNvSpPr>
          <p:nvPr>
            <p:ph type="title"/>
          </p:nvPr>
        </p:nvSpPr>
        <p:spPr>
          <a:xfrm>
            <a:off x="838200" y="384895"/>
            <a:ext cx="10515600" cy="782357"/>
          </a:xfrm>
        </p:spPr>
        <p:txBody>
          <a:bodyPr anchor="b">
            <a:normAutofit/>
          </a:bodyPr>
          <a:lstStyle/>
          <a:p>
            <a:r>
              <a:rPr lang="en-US" sz="3600" b="1" dirty="0">
                <a:solidFill>
                  <a:srgbClr val="5DC0A3"/>
                </a:solidFill>
                <a:latin typeface="EC Square Sans Cond Pro" panose="020B0506040000020004" pitchFamily="34" charset="0"/>
                <a:ea typeface="+mn-ea"/>
                <a:cs typeface="+mn-cs"/>
              </a:rPr>
              <a:t>A rising cost advantage for renewables</a:t>
            </a:r>
            <a:endParaRPr lang="en-IE" sz="3600" b="1" dirty="0">
              <a:solidFill>
                <a:srgbClr val="5DC0A3"/>
              </a:solidFill>
              <a:latin typeface="EC Square Sans Cond Pro" panose="020B0506040000020004" pitchFamily="34" charset="0"/>
              <a:ea typeface="+mn-ea"/>
              <a:cs typeface="+mn-cs"/>
            </a:endParaRPr>
          </a:p>
        </p:txBody>
      </p:sp>
      <p:pic>
        <p:nvPicPr>
          <p:cNvPr id="7" name="Picture 6">
            <a:extLst>
              <a:ext uri="{FF2B5EF4-FFF2-40B4-BE49-F238E27FC236}">
                <a16:creationId xmlns:a16="http://schemas.microsoft.com/office/drawing/2014/main" id="{ECD25B05-9683-E435-C0A4-4653878372A1}"/>
              </a:ext>
            </a:extLst>
          </p:cNvPr>
          <p:cNvPicPr>
            <a:picLocks noChangeAspect="1"/>
          </p:cNvPicPr>
          <p:nvPr/>
        </p:nvPicPr>
        <p:blipFill>
          <a:blip r:embed="rId3"/>
          <a:stretch>
            <a:fillRect/>
          </a:stretch>
        </p:blipFill>
        <p:spPr>
          <a:xfrm>
            <a:off x="7337147" y="1972754"/>
            <a:ext cx="4353739" cy="3361245"/>
          </a:xfrm>
          <a:prstGeom prst="rect">
            <a:avLst/>
          </a:prstGeom>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06C97C79-E2D9-663B-CCFF-FA30CAE23473}"/>
              </a:ext>
            </a:extLst>
          </p:cNvPr>
          <p:cNvPicPr>
            <a:picLocks noChangeAspect="1"/>
          </p:cNvPicPr>
          <p:nvPr/>
        </p:nvPicPr>
        <p:blipFill>
          <a:blip r:embed="rId4"/>
          <a:stretch>
            <a:fillRect/>
          </a:stretch>
        </p:blipFill>
        <p:spPr>
          <a:xfrm>
            <a:off x="562897" y="1655255"/>
            <a:ext cx="3488426" cy="2354356"/>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4D9F5082-8317-C242-4A68-CAEED629DDF0}"/>
              </a:ext>
            </a:extLst>
          </p:cNvPr>
          <p:cNvPicPr>
            <a:picLocks noChangeAspect="1"/>
          </p:cNvPicPr>
          <p:nvPr/>
        </p:nvPicPr>
        <p:blipFill>
          <a:blip r:embed="rId5"/>
          <a:stretch>
            <a:fillRect/>
          </a:stretch>
        </p:blipFill>
        <p:spPr>
          <a:xfrm>
            <a:off x="2652583" y="3858128"/>
            <a:ext cx="4190665" cy="268923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3878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AA0BD-AD9D-7E46-48CF-23C4C769467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C725644-B51F-53AA-C5ED-DF78B2FE07AE}"/>
              </a:ext>
            </a:extLst>
          </p:cNvPr>
          <p:cNvSpPr>
            <a:spLocks noGrp="1"/>
          </p:cNvSpPr>
          <p:nvPr>
            <p:ph type="title"/>
          </p:nvPr>
        </p:nvSpPr>
        <p:spPr>
          <a:xfrm>
            <a:off x="838200" y="384895"/>
            <a:ext cx="10515600" cy="782357"/>
          </a:xfrm>
        </p:spPr>
        <p:txBody>
          <a:bodyPr anchor="b">
            <a:normAutofit/>
          </a:bodyPr>
          <a:lstStyle/>
          <a:p>
            <a:r>
              <a:rPr lang="en-US" sz="3600" b="1" dirty="0">
                <a:solidFill>
                  <a:srgbClr val="5DC0A3"/>
                </a:solidFill>
                <a:latin typeface="EC Square Sans Cond Pro" panose="020B0506040000020004" pitchFamily="34" charset="0"/>
                <a:ea typeface="+mn-ea"/>
                <a:cs typeface="+mn-cs"/>
              </a:rPr>
              <a:t>Result: high low-carbon energy = cheap electricity</a:t>
            </a:r>
            <a:endParaRPr lang="en-IE" sz="3600" b="1" dirty="0">
              <a:solidFill>
                <a:srgbClr val="5DC0A3"/>
              </a:solidFill>
              <a:latin typeface="EC Square Sans Cond Pro" panose="020B0506040000020004" pitchFamily="34" charset="0"/>
              <a:ea typeface="+mn-ea"/>
              <a:cs typeface="+mn-cs"/>
            </a:endParaRPr>
          </a:p>
        </p:txBody>
      </p:sp>
      <p:pic>
        <p:nvPicPr>
          <p:cNvPr id="5" name="Picture 4" descr="A graph showing the price of electricity&#10;&#10;AI-generated content may be incorrect.">
            <a:extLst>
              <a:ext uri="{FF2B5EF4-FFF2-40B4-BE49-F238E27FC236}">
                <a16:creationId xmlns:a16="http://schemas.microsoft.com/office/drawing/2014/main" id="{AB127797-6679-DD75-27E1-8F044CD261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5976" y="1648299"/>
            <a:ext cx="7543327" cy="4427343"/>
          </a:xfrm>
          <a:prstGeom prst="rect">
            <a:avLst/>
          </a:prstGeom>
        </p:spPr>
      </p:pic>
    </p:spTree>
    <p:extLst>
      <p:ext uri="{BB962C8B-B14F-4D97-AF65-F5344CB8AC3E}">
        <p14:creationId xmlns:p14="http://schemas.microsoft.com/office/powerpoint/2010/main" val="1601128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C403E-0AAD-FF13-20D8-7394280C232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9913D23-6660-5563-4848-43583FF497DF}"/>
              </a:ext>
            </a:extLst>
          </p:cNvPr>
          <p:cNvSpPr>
            <a:spLocks noGrp="1"/>
          </p:cNvSpPr>
          <p:nvPr>
            <p:ph type="title"/>
          </p:nvPr>
        </p:nvSpPr>
        <p:spPr>
          <a:xfrm>
            <a:off x="838200" y="384895"/>
            <a:ext cx="10515600" cy="782357"/>
          </a:xfrm>
        </p:spPr>
        <p:txBody>
          <a:bodyPr anchor="b">
            <a:normAutofit/>
          </a:bodyPr>
          <a:lstStyle/>
          <a:p>
            <a:r>
              <a:rPr lang="en-US" sz="3600" b="1" dirty="0">
                <a:solidFill>
                  <a:srgbClr val="5DC0A3"/>
                </a:solidFill>
                <a:latin typeface="EC Square Sans Cond Pro" panose="020B0506040000020004" pitchFamily="34" charset="0"/>
                <a:ea typeface="+mn-ea"/>
                <a:cs typeface="+mn-cs"/>
              </a:rPr>
              <a:t>The merit order and price-setting dynamics in EU</a:t>
            </a:r>
            <a:endParaRPr lang="en-IE" sz="3600" b="1" dirty="0">
              <a:solidFill>
                <a:srgbClr val="5DC0A3"/>
              </a:solidFill>
              <a:latin typeface="EC Square Sans Cond Pro" panose="020B0506040000020004" pitchFamily="34" charset="0"/>
              <a:ea typeface="+mn-ea"/>
              <a:cs typeface="+mn-cs"/>
            </a:endParaRPr>
          </a:p>
        </p:txBody>
      </p:sp>
      <p:pic>
        <p:nvPicPr>
          <p:cNvPr id="5" name="Picture 4">
            <a:extLst>
              <a:ext uri="{FF2B5EF4-FFF2-40B4-BE49-F238E27FC236}">
                <a16:creationId xmlns:a16="http://schemas.microsoft.com/office/drawing/2014/main" id="{DD572EB5-93FC-404B-7D3C-B9523114C452}"/>
              </a:ext>
            </a:extLst>
          </p:cNvPr>
          <p:cNvPicPr>
            <a:picLocks noChangeAspect="1"/>
          </p:cNvPicPr>
          <p:nvPr/>
        </p:nvPicPr>
        <p:blipFill>
          <a:blip r:embed="rId3"/>
          <a:srcRect r="49293"/>
          <a:stretch>
            <a:fillRect/>
          </a:stretch>
        </p:blipFill>
        <p:spPr>
          <a:xfrm>
            <a:off x="968245" y="1376023"/>
            <a:ext cx="4009697" cy="2639116"/>
          </a:xfrm>
          <a:prstGeom prst="rect">
            <a:avLst/>
          </a:prstGeom>
        </p:spPr>
      </p:pic>
      <p:pic>
        <p:nvPicPr>
          <p:cNvPr id="8" name="Picture 7">
            <a:extLst>
              <a:ext uri="{FF2B5EF4-FFF2-40B4-BE49-F238E27FC236}">
                <a16:creationId xmlns:a16="http://schemas.microsoft.com/office/drawing/2014/main" id="{885A9C5D-C8A4-3316-56A6-837E0A8EA20E}"/>
              </a:ext>
            </a:extLst>
          </p:cNvPr>
          <p:cNvPicPr>
            <a:picLocks noChangeAspect="1"/>
          </p:cNvPicPr>
          <p:nvPr/>
        </p:nvPicPr>
        <p:blipFill>
          <a:blip r:embed="rId4"/>
          <a:stretch>
            <a:fillRect/>
          </a:stretch>
        </p:blipFill>
        <p:spPr>
          <a:xfrm>
            <a:off x="6299659" y="1586280"/>
            <a:ext cx="4357830" cy="4675503"/>
          </a:xfrm>
          <a:prstGeom prst="rect">
            <a:avLst/>
          </a:prstGeom>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9F4D7BD9-62B6-16F5-1AEE-740E8D4F493E}"/>
              </a:ext>
            </a:extLst>
          </p:cNvPr>
          <p:cNvPicPr>
            <a:picLocks noChangeAspect="1"/>
          </p:cNvPicPr>
          <p:nvPr/>
        </p:nvPicPr>
        <p:blipFill>
          <a:blip r:embed="rId3"/>
          <a:srcRect l="49293"/>
          <a:stretch>
            <a:fillRect/>
          </a:stretch>
        </p:blipFill>
        <p:spPr>
          <a:xfrm>
            <a:off x="838200" y="3924032"/>
            <a:ext cx="4009697" cy="2639116"/>
          </a:xfrm>
          <a:prstGeom prst="rect">
            <a:avLst/>
          </a:prstGeom>
        </p:spPr>
      </p:pic>
    </p:spTree>
    <p:extLst>
      <p:ext uri="{BB962C8B-B14F-4D97-AF65-F5344CB8AC3E}">
        <p14:creationId xmlns:p14="http://schemas.microsoft.com/office/powerpoint/2010/main" val="33980005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6fe60fc5-7dd9-4cbb-98e3-69b8816ee587"/>
  <p:tag name="SLIDO_EVENT_SECTION_UUID" val="1a68725a-71ae-401f-b4c1-56cda60273bb"/>
</p:tagLst>
</file>

<file path=ppt/theme/theme1.xml><?xml version="1.0" encoding="utf-8"?>
<a:theme xmlns:a="http://schemas.openxmlformats.org/drawingml/2006/main" name="1_Office Theme">
  <a:themeElements>
    <a:clrScheme name="Custom 2">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0344A2"/>
      </a:hlink>
      <a:folHlink>
        <a:srgbClr val="8C8C8C"/>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colour palette new PPT">
  <a:themeElements>
    <a:clrScheme name="EC Colour Palette 2024">
      <a:dk1>
        <a:sysClr val="windowText" lastClr="000000"/>
      </a:dk1>
      <a:lt1>
        <a:sysClr val="window" lastClr="FFFFFF"/>
      </a:lt1>
      <a:dk2>
        <a:srgbClr val="003399"/>
      </a:dk2>
      <a:lt2>
        <a:srgbClr val="C6E5DF"/>
      </a:lt2>
      <a:accent1>
        <a:srgbClr val="44BA7E"/>
      </a:accent1>
      <a:accent2>
        <a:srgbClr val="000083"/>
      </a:accent2>
      <a:accent3>
        <a:srgbClr val="48038C"/>
      </a:accent3>
      <a:accent4>
        <a:srgbClr val="FF712C"/>
      </a:accent4>
      <a:accent5>
        <a:srgbClr val="FFD34E"/>
      </a:accent5>
      <a:accent6>
        <a:srgbClr val="DD0C86"/>
      </a:accent6>
      <a:hlink>
        <a:srgbClr val="003399"/>
      </a:hlink>
      <a:folHlink>
        <a:srgbClr val="003399"/>
      </a:folHlink>
    </a:clrScheme>
    <a:fontScheme name="EC revam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vamp_VI_EC_Corporate_PPT_Template_2024.pptx  -  Read-Only" id="{A476E394-1417-47A8-998E-FFB3C413DF64}" vid="{1C6DC389-8EFF-4C14-8109-DFBA60FF7BA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7fe772f-00cf-4dad-b0cb-913608da9119">
      <Terms xmlns="http://schemas.microsoft.com/office/infopath/2007/PartnerControls"/>
    </lcf76f155ced4ddcb4097134ff3c332f>
    <TaxCatchAll xmlns="c5f555a3-b848-4bea-9c8d-34a4da0e434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BA515A7BAE2A43BBCEEFC8DB246324" ma:contentTypeVersion="16" ma:contentTypeDescription="Create a new document." ma:contentTypeScope="" ma:versionID="d0b3de28a065e24e5a8294ca5754645e">
  <xsd:schema xmlns:xsd="http://www.w3.org/2001/XMLSchema" xmlns:xs="http://www.w3.org/2001/XMLSchema" xmlns:p="http://schemas.microsoft.com/office/2006/metadata/properties" xmlns:ns2="57fe772f-00cf-4dad-b0cb-913608da9119" xmlns:ns3="c5f555a3-b848-4bea-9c8d-34a4da0e4343" targetNamespace="http://schemas.microsoft.com/office/2006/metadata/properties" ma:root="true" ma:fieldsID="cd7d6e0075fbc584d922ec4b353b6b08" ns2:_="" ns3:_="">
    <xsd:import namespace="57fe772f-00cf-4dad-b0cb-913608da9119"/>
    <xsd:import namespace="c5f555a3-b848-4bea-9c8d-34a4da0e434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fe772f-00cf-4dad-b0cb-913608da91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e864938-2603-473d-8bcd-f12a868843d4"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f555a3-b848-4bea-9c8d-34a4da0e434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8afdac5b-07eb-4f5e-9c79-778fcf53685d}" ma:internalName="TaxCatchAll" ma:showField="CatchAllData" ma:web="c5f555a3-b848-4bea-9c8d-34a4da0e434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F3A000-6F09-488E-87D0-E63F576BCD9D}">
  <ds:schemaRefs>
    <ds:schemaRef ds:uri="http://schemas.microsoft.com/office/2006/metadata/properties"/>
    <ds:schemaRef ds:uri="http://schemas.microsoft.com/office/infopath/2007/PartnerControls"/>
    <ds:schemaRef ds:uri="dc96b546-2e68-43e5-aeb0-decaae7faae0"/>
    <ds:schemaRef ds:uri="06338d66-72aa-443a-b1b8-78f5ba01f390"/>
    <ds:schemaRef ds:uri="15f65554-28fc-42e1-aad7-89c15f2c6324"/>
  </ds:schemaRefs>
</ds:datastoreItem>
</file>

<file path=customXml/itemProps2.xml><?xml version="1.0" encoding="utf-8"?>
<ds:datastoreItem xmlns:ds="http://schemas.openxmlformats.org/officeDocument/2006/customXml" ds:itemID="{8FC7566A-59A9-4FB1-988A-968408AFE720}"/>
</file>

<file path=customXml/itemProps3.xml><?xml version="1.0" encoding="utf-8"?>
<ds:datastoreItem xmlns:ds="http://schemas.openxmlformats.org/officeDocument/2006/customXml" ds:itemID="{5C92D725-4C85-4C54-822B-ABF4DC1150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42695</TotalTime>
  <Words>1010</Words>
  <Application>Microsoft Office PowerPoint</Application>
  <PresentationFormat>Widescreen</PresentationFormat>
  <Paragraphs>135</Paragraphs>
  <Slides>21</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Arial</vt:lpstr>
      <vt:lpstr>Arial</vt:lpstr>
      <vt:lpstr>Calibri</vt:lpstr>
      <vt:lpstr>Calibri Light</vt:lpstr>
      <vt:lpstr>EC Square Sans Cond Pro</vt:lpstr>
      <vt:lpstr>EC Square Sans Pro</vt:lpstr>
      <vt:lpstr>proxima-nova</vt:lpstr>
      <vt:lpstr>Wingdings</vt:lpstr>
      <vt:lpstr>1_Office Theme</vt:lpstr>
      <vt:lpstr>colour palette new PPT</vt:lpstr>
      <vt:lpstr>PowerPoint Presentation</vt:lpstr>
      <vt:lpstr>EU companies pay significantly higher energy prices</vt:lpstr>
      <vt:lpstr>Energy intensive industries are most exposed</vt:lpstr>
      <vt:lpstr>PowerPoint Presentation</vt:lpstr>
      <vt:lpstr>Fossil fuels are volatile, expensive and locks the EU into harmful dependencies (1/2)</vt:lpstr>
      <vt:lpstr>Fossil fuels are volatile, expensive and locks the EU into harmful dependencies (2/2)</vt:lpstr>
      <vt:lpstr>A rising cost advantage for renewables</vt:lpstr>
      <vt:lpstr>Result: high low-carbon energy = cheap electricity</vt:lpstr>
      <vt:lpstr>The merit order and price-setting dynamics in EU</vt:lpstr>
      <vt:lpstr>The need to improve the electricity system flexibility</vt:lpstr>
      <vt:lpstr>Solution: storage, demand-side response and…</vt:lpstr>
      <vt:lpstr>Interconnectivity!</vt:lpstr>
      <vt:lpstr>Grid reinforcement needs and stagnant electrification</vt:lpstr>
      <vt:lpstr>PowerPoint Presentation</vt:lpstr>
      <vt:lpstr>PowerPoint Presentation</vt:lpstr>
      <vt:lpstr>PowerPoint Presentation</vt:lpstr>
      <vt:lpstr>The Action Plan for Affordable Energy  4 Pillars, 8 Actions</vt:lpstr>
      <vt:lpstr>Action Plan for affordable energy – 2026 initiatives</vt:lpstr>
      <vt:lpstr>PowerPoint Presentation</vt:lpstr>
      <vt:lpstr>PowerPoint Presentation</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Energy Policy Overview</dc:title>
  <dc:creator>O'MOORE Michael (ENER)</dc:creator>
  <cp:lastModifiedBy>KRAWCZYK Louis (ENER)</cp:lastModifiedBy>
  <cp:revision>395</cp:revision>
  <cp:lastPrinted>2025-09-03T07:40:10Z</cp:lastPrinted>
  <dcterms:created xsi:type="dcterms:W3CDTF">2023-05-04T08:03:30Z</dcterms:created>
  <dcterms:modified xsi:type="dcterms:W3CDTF">2026-04-21T12:24:29Z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2023-05-04T08:03:30Z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044b90e0-eb42-4284-8ad1-aec3ea67f082</vt:lpwstr>
  </property>
  <property fmtid="{D5CDD505-2E9C-101B-9397-08002B2CF9AE}" pid="8" name="MSIP_Label_6bd9ddd1-4d20-43f6-abfa-fc3c07406f94_ContentBits">
    <vt:lpwstr>0</vt:lpwstr>
  </property>
  <property fmtid="{D5CDD505-2E9C-101B-9397-08002B2CF9AE}" pid="9" name="SlidoAppVersion">
    <vt:lpwstr>1.5.3.3511</vt:lpwstr>
  </property>
  <property fmtid="{D5CDD505-2E9C-101B-9397-08002B2CF9AE}" pid="10" name="ContentTypeId">
    <vt:lpwstr>0x01010063BA515A7BAE2A43BBCEEFC8DB246324</vt:lpwstr>
  </property>
  <property fmtid="{D5CDD505-2E9C-101B-9397-08002B2CF9AE}" pid="11" name="MediaServiceImageTags">
    <vt:lpwstr/>
  </property>
</Properties>
</file>