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920" r:id="rId4"/>
  </p:sldMasterIdLst>
  <p:notesMasterIdLst>
    <p:notesMasterId r:id="rId15"/>
  </p:notesMasterIdLst>
  <p:handoutMasterIdLst>
    <p:handoutMasterId r:id="rId16"/>
  </p:handoutMasterIdLst>
  <p:sldIdLst>
    <p:sldId id="381" r:id="rId5"/>
    <p:sldId id="2134804908" r:id="rId6"/>
    <p:sldId id="2134804935" r:id="rId7"/>
    <p:sldId id="816" r:id="rId8"/>
    <p:sldId id="2134804912" r:id="rId9"/>
    <p:sldId id="325" r:id="rId10"/>
    <p:sldId id="2147478472" r:id="rId11"/>
    <p:sldId id="2147478471" r:id="rId12"/>
    <p:sldId id="2134804913" r:id="rId13"/>
    <p:sldId id="2147478466" r:id="rId14"/>
  </p:sldIdLst>
  <p:sldSz cx="12192000" cy="6858000"/>
  <p:notesSz cx="6858000" cy="9144000"/>
  <p:embeddedFontLst>
    <p:embeddedFont>
      <p:font typeface="EC Square Sans Cond Pro" panose="020B0506040000020004" pitchFamily="34" charset="0"/>
      <p:regular r:id="rId17"/>
      <p:bold r:id="rId18"/>
      <p:italic r:id="rId19"/>
      <p:boldItalic r:id="rId20"/>
    </p:embeddedFont>
    <p:embeddedFont>
      <p:font typeface="EC Square Sans Pro Medium" panose="020B0500000000020004" pitchFamily="34" charset="0"/>
      <p:regular r:id="rId21"/>
      <p: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h3YP3xexYcFoahXa2ehi0H5V4Za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352539-B3B7-9D5B-BAB5-FB7E591A8D9C}" name="MENDICINO Elena Rita (ENER)" initials="M(" userId="S::elena-rita.mendicino@ec.europa.eu::fb513d56-5739-4b55-8a5d-f11600b06eb8" providerId="AD"/>
  <p188:author id="{C05383F3-1795-6C0B-5859-22F85252F5B1}" name="LAMBRECHT Regine (ESTAT-EXT)" initials="RL" userId="S::Regine.LAMBRECHT@ext.ec.europa.eu::1a5166bf-0d9b-4429-b96c-64f3c887b7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D0D0D"/>
    <a:srgbClr val="003399"/>
    <a:srgbClr val="FFD34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893" autoAdjust="0"/>
  </p:normalViewPr>
  <p:slideViewPr>
    <p:cSldViewPr snapToGrid="0">
      <p:cViewPr>
        <p:scale>
          <a:sx n="86" d="100"/>
          <a:sy n="86" d="100"/>
        </p:scale>
        <p:origin x="1470" y="252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10743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66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61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6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6F9054-6C73-4512-992A-545AFFEC675B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F24070B-7C09-4B43-812C-BAFE4B846ABB}">
      <dgm:prSet phldrT="[Text]" custT="1"/>
      <dgm:spPr>
        <a:xfrm>
          <a:off x="2406036" y="3241590"/>
          <a:ext cx="1917932" cy="767173"/>
        </a:xfrm>
        <a:solidFill>
          <a:srgbClr val="FFC000">
            <a:tint val="40000"/>
            <a:alpha val="90000"/>
            <a:hueOff val="7271948"/>
            <a:satOff val="-38691"/>
            <a:lumOff val="-2204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7271948"/>
              <a:satOff val="-38691"/>
              <a:lumOff val="-220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4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EC Square Sans Cond Pro" panose="020B0506040000020004" pitchFamily="34" charset="0"/>
              <a:ea typeface="+mn-ea"/>
              <a:cs typeface="+mn-cs"/>
            </a:rPr>
            <a:t>32%</a:t>
          </a:r>
        </a:p>
      </dgm:t>
    </dgm:pt>
    <dgm:pt modelId="{891B4367-B579-42A2-907F-09502CBDA332}" type="parTrans" cxnId="{3F8AE835-52DB-46A5-B8AE-B4C66B78ECE5}">
      <dgm:prSet/>
      <dgm:spPr/>
      <dgm:t>
        <a:bodyPr/>
        <a:lstStyle/>
        <a:p>
          <a:endParaRPr lang="en-US" b="0"/>
        </a:p>
      </dgm:t>
    </dgm:pt>
    <dgm:pt modelId="{7A52DED2-B62B-488E-97A7-F505FC3CC653}" type="sibTrans" cxnId="{3F8AE835-52DB-46A5-B8AE-B4C66B78ECE5}">
      <dgm:prSet/>
      <dgm:spPr/>
      <dgm:t>
        <a:bodyPr/>
        <a:lstStyle/>
        <a:p>
          <a:endParaRPr lang="en-US" b="0"/>
        </a:p>
      </dgm:t>
    </dgm:pt>
    <dgm:pt modelId="{5B2851BC-E06D-4A99-826B-FEE1170B3006}">
      <dgm:prSet phldrT="[Text]" custT="1"/>
      <dgm:spPr>
        <a:xfrm>
          <a:off x="5704880" y="3241590"/>
          <a:ext cx="1917932" cy="767173"/>
        </a:xfrm>
        <a:solidFill>
          <a:srgbClr val="FFC000">
            <a:tint val="40000"/>
            <a:alpha val="90000"/>
            <a:hueOff val="8483939"/>
            <a:satOff val="-45140"/>
            <a:lumOff val="-2572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8483939"/>
              <a:satOff val="-45140"/>
              <a:lumOff val="-257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EC Square Sans Cond Pro" panose="020B0506040000020004" pitchFamily="34" charset="0"/>
              <a:ea typeface="+mn-ea"/>
              <a:cs typeface="+mn-cs"/>
            </a:rPr>
            <a:t>42.5%</a:t>
          </a:r>
        </a:p>
      </dgm:t>
    </dgm:pt>
    <dgm:pt modelId="{CFA2646A-A78D-4748-BF9A-76CD9DF0F057}" type="parTrans" cxnId="{994A3B79-E088-46AD-858C-A8C0022D3B24}">
      <dgm:prSet/>
      <dgm:spPr/>
      <dgm:t>
        <a:bodyPr/>
        <a:lstStyle/>
        <a:p>
          <a:endParaRPr lang="en-US"/>
        </a:p>
      </dgm:t>
    </dgm:pt>
    <dgm:pt modelId="{0DC6D1F8-37DF-45B5-AF9A-AE8792E5C65C}" type="sibTrans" cxnId="{994A3B79-E088-46AD-858C-A8C0022D3B24}">
      <dgm:prSet/>
      <dgm:spPr/>
      <dgm:t>
        <a:bodyPr/>
        <a:lstStyle/>
        <a:p>
          <a:endParaRPr lang="en-US"/>
        </a:p>
      </dgm:t>
    </dgm:pt>
    <dgm:pt modelId="{4E9E28F2-7BF7-42BE-8B3B-2EE8CF5C1649}" type="pres">
      <dgm:prSet presAssocID="{316F9054-6C73-4512-992A-545AFFEC675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B374876-05A6-4F54-84CB-17EE892B331E}" type="pres">
      <dgm:prSet presAssocID="{EF24070B-7C09-4B43-812C-BAFE4B846ABB}" presName="horFlow" presStyleCnt="0"/>
      <dgm:spPr/>
    </dgm:pt>
    <dgm:pt modelId="{D2678FD0-7836-401F-9C26-DF6F2B9E82A6}" type="pres">
      <dgm:prSet presAssocID="{EF24070B-7C09-4B43-812C-BAFE4B846ABB}" presName="bigChev" presStyleLbl="node1" presStyleIdx="0" presStyleCnt="1" custScaleX="76494" custScaleY="54061" custLinFactNeighborX="3078" custLinFactNeighborY="-1260"/>
      <dgm:spPr/>
    </dgm:pt>
    <dgm:pt modelId="{4C3798D2-033F-4E11-8FEB-A38A4E697180}" type="pres">
      <dgm:prSet presAssocID="{CFA2646A-A78D-4748-BF9A-76CD9DF0F057}" presName="parTrans" presStyleCnt="0"/>
      <dgm:spPr/>
    </dgm:pt>
    <dgm:pt modelId="{E2C285EC-E231-4E71-8B52-C0CD7B0B3CD9}" type="pres">
      <dgm:prSet presAssocID="{5B2851BC-E06D-4A99-826B-FEE1170B3006}" presName="node" presStyleLbl="alignAccFollowNode1" presStyleIdx="0" presStyleCnt="1" custScaleX="93317" custScaleY="64630" custLinFactNeighborX="6084" custLinFactNeighborY="-1267">
        <dgm:presLayoutVars>
          <dgm:bulletEnabled val="1"/>
        </dgm:presLayoutVars>
      </dgm:prSet>
      <dgm:spPr/>
    </dgm:pt>
  </dgm:ptLst>
  <dgm:cxnLst>
    <dgm:cxn modelId="{3F8AE835-52DB-46A5-B8AE-B4C66B78ECE5}" srcId="{316F9054-6C73-4512-992A-545AFFEC675B}" destId="{EF24070B-7C09-4B43-812C-BAFE4B846ABB}" srcOrd="0" destOrd="0" parTransId="{891B4367-B579-42A2-907F-09502CBDA332}" sibTransId="{7A52DED2-B62B-488E-97A7-F505FC3CC653}"/>
    <dgm:cxn modelId="{4CF55E72-4FAA-4F34-932C-FFE83B9B4009}" type="presOf" srcId="{316F9054-6C73-4512-992A-545AFFEC675B}" destId="{4E9E28F2-7BF7-42BE-8B3B-2EE8CF5C1649}" srcOrd="0" destOrd="0" presId="urn:microsoft.com/office/officeart/2005/8/layout/lProcess3"/>
    <dgm:cxn modelId="{994A3B79-E088-46AD-858C-A8C0022D3B24}" srcId="{EF24070B-7C09-4B43-812C-BAFE4B846ABB}" destId="{5B2851BC-E06D-4A99-826B-FEE1170B3006}" srcOrd="0" destOrd="0" parTransId="{CFA2646A-A78D-4748-BF9A-76CD9DF0F057}" sibTransId="{0DC6D1F8-37DF-45B5-AF9A-AE8792E5C65C}"/>
    <dgm:cxn modelId="{BBDC0EB4-B774-41DD-A11C-935218CA1126}" type="presOf" srcId="{EF24070B-7C09-4B43-812C-BAFE4B846ABB}" destId="{D2678FD0-7836-401F-9C26-DF6F2B9E82A6}" srcOrd="0" destOrd="0" presId="urn:microsoft.com/office/officeart/2005/8/layout/lProcess3"/>
    <dgm:cxn modelId="{BA238DD5-F7E6-4230-AEC2-E7BCD9F06B65}" type="presOf" srcId="{5B2851BC-E06D-4A99-826B-FEE1170B3006}" destId="{E2C285EC-E231-4E71-8B52-C0CD7B0B3CD9}" srcOrd="0" destOrd="0" presId="urn:microsoft.com/office/officeart/2005/8/layout/lProcess3"/>
    <dgm:cxn modelId="{CB602A2A-403E-4466-8E1E-CE5F4D99257A}" type="presParOf" srcId="{4E9E28F2-7BF7-42BE-8B3B-2EE8CF5C1649}" destId="{0B374876-05A6-4F54-84CB-17EE892B331E}" srcOrd="0" destOrd="0" presId="urn:microsoft.com/office/officeart/2005/8/layout/lProcess3"/>
    <dgm:cxn modelId="{156524C8-335F-47DD-82A4-A53E1329385C}" type="presParOf" srcId="{0B374876-05A6-4F54-84CB-17EE892B331E}" destId="{D2678FD0-7836-401F-9C26-DF6F2B9E82A6}" srcOrd="0" destOrd="0" presId="urn:microsoft.com/office/officeart/2005/8/layout/lProcess3"/>
    <dgm:cxn modelId="{97E4C182-4722-49BF-A60D-3F08778E2247}" type="presParOf" srcId="{0B374876-05A6-4F54-84CB-17EE892B331E}" destId="{4C3798D2-033F-4E11-8FEB-A38A4E697180}" srcOrd="1" destOrd="0" presId="urn:microsoft.com/office/officeart/2005/8/layout/lProcess3"/>
    <dgm:cxn modelId="{9A5F3CB6-3BE3-4EB7-9F03-44AFB10EB160}" type="presParOf" srcId="{0B374876-05A6-4F54-84CB-17EE892B331E}" destId="{E2C285EC-E231-4E71-8B52-C0CD7B0B3CD9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78FD0-7836-401F-9C26-DF6F2B9E82A6}">
      <dsp:nvSpPr>
        <dsp:cNvPr id="0" name=""/>
        <dsp:cNvSpPr/>
      </dsp:nvSpPr>
      <dsp:spPr>
        <a:xfrm>
          <a:off x="13737" y="856514"/>
          <a:ext cx="2335218" cy="660152"/>
        </a:xfrm>
        <a:prstGeom prst="chevron">
          <a:avLst/>
        </a:prstGeom>
        <a:solidFill>
          <a:srgbClr val="FFC000">
            <a:tint val="40000"/>
            <a:alpha val="90000"/>
            <a:hueOff val="7271948"/>
            <a:satOff val="-38691"/>
            <a:lumOff val="-2204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7271948"/>
              <a:satOff val="-38691"/>
              <a:lumOff val="-220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EC Square Sans Cond Pro" panose="020B0506040000020004" pitchFamily="34" charset="0"/>
              <a:ea typeface="+mn-ea"/>
              <a:cs typeface="+mn-cs"/>
            </a:rPr>
            <a:t>32%</a:t>
          </a:r>
        </a:p>
      </dsp:txBody>
      <dsp:txXfrm>
        <a:off x="343813" y="856514"/>
        <a:ext cx="1675066" cy="660152"/>
      </dsp:txXfrm>
    </dsp:sp>
    <dsp:sp modelId="{E2C285EC-E231-4E71-8B52-C0CD7B0B3CD9}">
      <dsp:nvSpPr>
        <dsp:cNvPr id="0" name=""/>
        <dsp:cNvSpPr/>
      </dsp:nvSpPr>
      <dsp:spPr>
        <a:xfrm>
          <a:off x="1941396" y="861611"/>
          <a:ext cx="2364498" cy="655046"/>
        </a:xfrm>
        <a:prstGeom prst="chevron">
          <a:avLst/>
        </a:prstGeom>
        <a:solidFill>
          <a:srgbClr val="FFC000">
            <a:tint val="40000"/>
            <a:alpha val="90000"/>
            <a:hueOff val="8483939"/>
            <a:satOff val="-45140"/>
            <a:lumOff val="-2572"/>
            <a:alphaOff val="0"/>
          </a:srgbClr>
        </a:solidFill>
        <a:ln w="12700" cap="flat" cmpd="sng" algn="ctr">
          <a:solidFill>
            <a:srgbClr val="FFC000">
              <a:tint val="40000"/>
              <a:alpha val="90000"/>
              <a:hueOff val="8483939"/>
              <a:satOff val="-45140"/>
              <a:lumOff val="-257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EC Square Sans Cond Pro" panose="020B0506040000020004" pitchFamily="34" charset="0"/>
              <a:ea typeface="+mn-ea"/>
              <a:cs typeface="+mn-cs"/>
            </a:rPr>
            <a:t>42.5%</a:t>
          </a:r>
        </a:p>
      </dsp:txBody>
      <dsp:txXfrm>
        <a:off x="2268919" y="861611"/>
        <a:ext cx="1709452" cy="655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4D34D8-E3B4-F069-6ADD-F8D442E60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191E5-897D-1F21-6B64-C79FF3AD2E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E606C-77CD-45C1-9571-DE74CA837D88}" type="datetimeFigureOut">
              <a:rPr lang="en-IE" smtClean="0"/>
              <a:t>17/04/2026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03FA3-5DC7-AAE3-B405-7184FD6B12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54CF8-DBD9-2EAE-C757-6C20B65855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08B9C-ED77-41BB-BC53-D69EC8827C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5320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0552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0189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0384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346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1D7BB-BA7E-9A95-2EFB-31925CD05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CD6EB5-4C07-16DE-9855-52148DA15C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432C9D-3328-320A-C7BA-4D9707F144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0692-FEE1-BB91-37BA-5B764AC4AC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956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BA259-3979-D689-DDC4-450F30A3F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18A2A8-1B43-A7FC-9762-BF23DE8E1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34EEBE-10A9-4C92-8B23-D14B11F74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B9E09-DF9E-75E0-E507-226DBCC344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14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14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415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683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ption 1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5400-3E4A-4805-76D4-89E3DBA2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7486"/>
            <a:ext cx="2743200" cy="17252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fr-BE" dirty="0"/>
              <a:t>DD/MM/YYYY</a:t>
            </a:r>
            <a:endParaRPr lang="en-I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290A50-B43D-A2B6-515F-75425256A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0714"/>
            <a:ext cx="10515600" cy="1020337"/>
          </a:xfrm>
          <a:noFill/>
        </p:spPr>
        <p:txBody>
          <a:bodyPr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 title</a:t>
            </a:r>
            <a:endParaRPr lang="en-IE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D02D42-BA7D-84CC-873F-80F08362B3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219575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0E4EF-7051-9AAC-2C78-0958FBC51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3176847" cy="304616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buNone/>
              <a:defRPr sz="16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European Commission">
            <a:extLst>
              <a:ext uri="{FF2B5EF4-FFF2-40B4-BE49-F238E27FC236}">
                <a16:creationId xmlns:a16="http://schemas.microsoft.com/office/drawing/2014/main" id="{85D80D5D-B11B-B8B1-1D33-81E7377D59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015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70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85570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A56761B-AC86-49AF-4B3B-2CCCDB7A4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8569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70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E4D59-AF6A-8993-094A-5A4FED57EA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85570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588F2-1E00-50BC-0820-CB663EE9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7575C568-2951-1529-11F7-C12F1B067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45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A9BB-29EC-79EA-02CA-8452ADF6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BA1A05-4F7E-D9F9-D094-9C9394F84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29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270BF-EE76-A46D-95E0-FB617042099B}"/>
              </a:ext>
            </a:extLst>
          </p:cNvPr>
          <p:cNvSpPr>
            <a:spLocks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7262511B-BA2E-7984-66D6-B5152DA09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11" name="Picture 10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B557BE9-B8DC-E601-A0F8-16CD84F91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FAC7B2-2467-A72A-9F8B-CBD0FB0D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D838E642-5C12-54DE-94A0-3EDA044A5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666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col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FB38-4E5F-126B-A212-3CBD911F9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7083"/>
            <a:ext cx="4670502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259F-C7F8-D963-3DFD-92239B4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7083"/>
            <a:ext cx="5181600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02BBC44B-821F-21ED-8464-03E521698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22B46DA4-CDDE-5119-2E5E-AD549E681C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321162-C08B-5D98-4E1F-FE50C321D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5400899-1203-EA20-07C6-EFFB182F4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16760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8786C-FCBD-3783-706E-0CBF5B0343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467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DC31AC-D39C-A8A3-ED76-D3399E224D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7400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35DEE-A882-2487-2337-D6BB66A7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440D1373-D055-D2EC-8197-171DDBDAD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0173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39438-760E-ED2B-8243-319A5EF047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8465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DAD-79FF-9241-7523-B9F28613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84C9D-0459-8584-A6B3-FFE83837141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8730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9454014D-FC40-DABB-5F97-62E05A376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72440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90199"/>
            <a:ext cx="3045644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86925" y="2010169"/>
            <a:ext cx="3132055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86926" y="2690199"/>
            <a:ext cx="3132055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22064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22064" y="2690199"/>
            <a:ext cx="3045644" cy="2598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4BB2291-2147-D1C0-AB46-6D3DE9C2D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0171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DE773-46A1-EE6A-D3DF-FC96DCA4C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3834467-B58A-08E2-AA0A-DB1D50F36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5" name="Picture 4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570F0233-3DB4-DD9F-5F0F-39691070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DF5A1-9706-DCB7-1601-51D0F26AE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B7DFF0-1C84-8F6C-0408-2B1515126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561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BD169-F6A4-2E23-F2D4-B7DED1FC9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2FD4-3B80-FE70-83EA-C9956AF1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B7624A9B-CC72-EEB9-2AE2-FDB9629A0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85923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D3CADB7B-43FA-62FF-A4B3-5E073752114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981200"/>
            <a:ext cx="12192000" cy="487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E61F-C8F9-4190-1EE4-9217CF0F1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4518"/>
            <a:ext cx="10515600" cy="1068400"/>
          </a:xfrm>
          <a:solidFill>
            <a:schemeClr val="bg1"/>
          </a:solidFill>
        </p:spPr>
        <p:txBody>
          <a:bodyPr lIns="144000" tIns="144000" rIns="144000" bIns="144000" anchor="b">
            <a:noAutofit/>
          </a:bodyPr>
          <a:lstStyle>
            <a:lvl1pPr>
              <a:defRPr sz="8800"/>
            </a:lvl1pPr>
          </a:lstStyle>
          <a:p>
            <a:r>
              <a:rPr lang="en-US" dirty="0"/>
              <a:t>Click to add a title</a:t>
            </a:r>
            <a:endParaRPr lang="en-IE" dirty="0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F041A8C2-E23F-3F85-E8AE-2AEEB4964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95398073-E69B-2867-360F-504F7007F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6437CF6F-3079-899D-F025-61C0BCD596A4}"/>
              </a:ext>
            </a:extLst>
          </p:cNvPr>
          <p:cNvPicPr/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European Commission">
            <a:extLst>
              <a:ext uri="{FF2B5EF4-FFF2-40B4-BE49-F238E27FC236}">
                <a16:creationId xmlns:a16="http://schemas.microsoft.com/office/drawing/2014/main" id="{97034CB8-2B4A-3519-77AF-1512D68F279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597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4 imag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91;p33">
            <a:extLst>
              <a:ext uri="{FF2B5EF4-FFF2-40B4-BE49-F238E27FC236}">
                <a16:creationId xmlns:a16="http://schemas.microsoft.com/office/drawing/2014/main" id="{A9F38C94-2545-ED67-4909-C5A475FCF80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538332" y="2197664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Google Shape;95;p33">
            <a:extLst>
              <a:ext uri="{FF2B5EF4-FFF2-40B4-BE49-F238E27FC236}">
                <a16:creationId xmlns:a16="http://schemas.microsoft.com/office/drawing/2014/main" id="{45EC68E1-18F5-04CB-00B3-F8948F3B4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161035" y="2197663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A4763F-1C9A-B628-1609-DA5C75C9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2758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Google Shape;91;p33">
            <a:extLst>
              <a:ext uri="{FF2B5EF4-FFF2-40B4-BE49-F238E27FC236}">
                <a16:creationId xmlns:a16="http://schemas.microsoft.com/office/drawing/2014/main" id="{0AB5F208-A96D-CEBC-874F-7B719FD86F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38332" y="4031391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7" name="Google Shape;95;p33">
            <a:extLst>
              <a:ext uri="{FF2B5EF4-FFF2-40B4-BE49-F238E27FC236}">
                <a16:creationId xmlns:a16="http://schemas.microsoft.com/office/drawing/2014/main" id="{0AC28D44-5B34-89F9-D8AB-62E99E380E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1035" y="4031390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4095A4F-385F-CF4A-5E10-E3628D85F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758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92A6C90-A6CE-C107-4350-7906F5FDD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39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A45C4F8-1803-A72B-10DF-5927ABF6E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39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9C7B51-3F16-5ABF-3BE2-AA17BD10D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F256C38A-CD2B-89BF-A117-9ED92151C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4727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7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E7AFEC3F-1C21-3132-B967-9F0F25A56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2728" y="62689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5917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 dirty="0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7"/>
            <a:ext cx="5138057" cy="71724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72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035CA-6728-7746-C9FC-81382094BF06}"/>
              </a:ext>
            </a:extLst>
          </p:cNvPr>
          <p:cNvSpPr/>
          <p:nvPr/>
        </p:nvSpPr>
        <p:spPr>
          <a:xfrm>
            <a:off x="5388429" y="0"/>
            <a:ext cx="6803571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701F0-97E6-7792-DA18-AD6E08BC874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 dirty="0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6"/>
            <a:ext cx="5138057" cy="1000267"/>
          </a:xfrm>
          <a:noFill/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tx2"/>
                </a:solidFill>
                <a:highlight>
                  <a:srgbClr val="FFD34E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noFill/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07C9B7E-A9F7-E74E-8B7F-3BB737CA3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B7786630-3DC2-B1C3-65DD-397E446197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07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2 columns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773642" y="0"/>
            <a:ext cx="4418358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936A4-CDCB-C345-F71F-92F2A35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067"/>
            <a:ext cx="7915275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E590DB-1C31-60F0-D6F8-A170679611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C5D68-6EAE-4A7A-7185-241C6CF3B9B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05921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01A7271-B7CF-4C49-1423-D7CA7ECEF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0DCEE1B-27AC-37B6-7683-71F823E43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7D846-EECB-7092-C88A-21E2250B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296A4E82-A1A1-EFC7-7768-E6DDC71C4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55953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14E959-31F1-870D-FAE7-99D8E633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F6ADE38F-D638-BFB1-E702-D0F6D0CB0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8489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517C-B46F-A98F-0643-A97107DE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2D6F6E54-ED8F-C9DE-9355-5B2E347C2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183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a 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C1291-4A16-4E7F-D6F2-0662C6CC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706136"/>
            <a:ext cx="4840275" cy="346317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1CCFCC-12CB-E276-21C2-DAA2C8D36EC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93779" y="1706137"/>
            <a:ext cx="4960021" cy="346317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40A71C-FBDC-ABE7-AF08-221E5E629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C1FACF7A-9967-0A10-F75B-7E70FCAB2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0522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posi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559404-34AB-2AB1-76B4-CB85000D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16904"/>
            <a:ext cx="10515600" cy="81690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12AF7B-3A7E-8763-817E-DD321C64A6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2B82B-3461-6DA2-3E41-F3AC81391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tx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oogle Shape;66;p29" descr="Quote">
            <a:extLst>
              <a:ext uri="{FF2B5EF4-FFF2-40B4-BE49-F238E27FC236}">
                <a16:creationId xmlns:a16="http://schemas.microsoft.com/office/drawing/2014/main" id="{2BA61D73-E039-6C69-A4A9-27D86CB30D1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E2FFB7F-6A6F-E203-E2CE-AAC503E40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Google Shape;66;p29" descr="Quote">
            <a:extLst>
              <a:ext uri="{FF2B5EF4-FFF2-40B4-BE49-F238E27FC236}">
                <a16:creationId xmlns:a16="http://schemas.microsoft.com/office/drawing/2014/main" id="{D61A7912-F509-F977-C8A3-05B55096DDA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Description automatically generated">
            <a:extLst>
              <a:ext uri="{FF2B5EF4-FFF2-40B4-BE49-F238E27FC236}">
                <a16:creationId xmlns:a16="http://schemas.microsoft.com/office/drawing/2014/main" id="{519F3A2E-810F-F3DF-534B-DFE8563EDC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BD146-26A9-B2E3-790A-137432E6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3E557AF9-465E-61C3-8C33-29231AE45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51349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6039EEF-B8E6-4383-4827-068F061175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BE876A1-64BE-0A6D-B28E-A01C8883D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bg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66;p29" descr="Quote">
            <a:extLst>
              <a:ext uri="{FF2B5EF4-FFF2-40B4-BE49-F238E27FC236}">
                <a16:creationId xmlns:a16="http://schemas.microsoft.com/office/drawing/2014/main" id="{E1B4A183-929D-5431-B365-FECE6A72A48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6CD1AA0-BE2D-038C-5423-E271CF163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48383-BBA9-7909-CFDF-60BEA0FE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3511"/>
            <a:ext cx="10515600" cy="81690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pic>
        <p:nvPicPr>
          <p:cNvPr id="6" name="Google Shape;66;p29" descr="Quote">
            <a:extLst>
              <a:ext uri="{FF2B5EF4-FFF2-40B4-BE49-F238E27FC236}">
                <a16:creationId xmlns:a16="http://schemas.microsoft.com/office/drawing/2014/main" id="{DE2EBF53-76CE-6C8F-0861-C3A5D384E18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AB87E6E1-A561-866F-CE99-26D9647684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65A446-C679-3C21-6DB2-E6E244E9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11C79F0A-B650-EE29-9ABF-AC09E7753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022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8779EA-6394-AAE5-959A-6BB82A7D90AE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Google Shape;75;p31">
            <a:extLst>
              <a:ext uri="{FF2B5EF4-FFF2-40B4-BE49-F238E27FC236}">
                <a16:creationId xmlns:a16="http://schemas.microsoft.com/office/drawing/2014/main" id="{66DB0E40-389A-4ADF-E594-6BBAB29E719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6BCEAD-64F8-A9C2-D826-FF1F037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59C8E60-AD13-6DDB-15AD-A3F8E3F22A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39B419-47F7-2FF3-C377-FBB7B2DBA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D8C14CF6-6F1D-C458-1F86-A760F31FE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4522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52718" y="1683033"/>
            <a:ext cx="3886563" cy="3886563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43A5598A-C2EA-5505-BEB5-E80CA68AE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3D5D7A7A-28D1-BC55-7F75-53B9E5FBC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7D111-DE2E-9994-A799-F62F38E8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33A6EEA9-52B7-550C-7CFD-E465C8DB4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0056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D01C79-8E51-7320-51B2-6B4D1CD15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6200794-8F7F-E0F0-3735-90CCC24A8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71D99-21D4-ED76-0E54-1ECA6FD71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36249086-331D-49C8-6F5E-1FD73ADA2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5834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7EF38B-E8AF-66F2-44F8-7A5DA7FF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0850E44D-CF7B-5CF4-6BF7-5B2F65007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7060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Google Shape;128;p36">
            <a:extLst>
              <a:ext uri="{FF2B5EF4-FFF2-40B4-BE49-F238E27FC236}">
                <a16:creationId xmlns:a16="http://schemas.microsoft.com/office/drawing/2014/main" id="{C6066961-5253-C2E8-C59C-7D3AEA1907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4407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354" y="179242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128;p36">
            <a:extLst>
              <a:ext uri="{FF2B5EF4-FFF2-40B4-BE49-F238E27FC236}">
                <a16:creationId xmlns:a16="http://schemas.microsoft.com/office/drawing/2014/main" id="{530B519E-B8E9-0851-34A7-4EBCABDB1F2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38198" y="379352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CC6BA2-60D9-1664-3253-8468AB06B3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2887352" y="394186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128;p36">
            <a:extLst>
              <a:ext uri="{FF2B5EF4-FFF2-40B4-BE49-F238E27FC236}">
                <a16:creationId xmlns:a16="http://schemas.microsoft.com/office/drawing/2014/main" id="{B0466037-50F3-96B3-1B0E-06D3D18B8BCE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422796" y="167960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C1C8BB-B6BF-EFC9-4FB7-FE68ADABF64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71950" y="182795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2B2D1DEC-353D-0530-46BD-FAC7D81DC42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422794" y="382905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01048-C2DE-CFE9-C353-8ED3741099B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71948" y="397739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7E4CCE-C35C-C711-24D0-0F4BCA80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3B38F9D4-3EE2-3396-18AD-F87E42190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9833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 pictures white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15" name="Google Shape;97;p33">
            <a:extLst>
              <a:ext uri="{FF2B5EF4-FFF2-40B4-BE49-F238E27FC236}">
                <a16:creationId xmlns:a16="http://schemas.microsoft.com/office/drawing/2014/main" id="{51CBB8A7-3E08-DCAC-14AF-878AC33CDC3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8200" y="1931348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438DF5-CCC4-87AD-037A-C14F79B62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868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97;p33">
            <a:extLst>
              <a:ext uri="{FF2B5EF4-FFF2-40B4-BE49-F238E27FC236}">
                <a16:creationId xmlns:a16="http://schemas.microsoft.com/office/drawing/2014/main" id="{BFE9E99F-07A9-26A1-106E-78351E5222CA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838202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A6A52A8-BCDE-0058-03FA-48265F58C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868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95;p33">
            <a:extLst>
              <a:ext uri="{FF2B5EF4-FFF2-40B4-BE49-F238E27FC236}">
                <a16:creationId xmlns:a16="http://schemas.microsoft.com/office/drawing/2014/main" id="{A15E4B72-6400-86B0-FD40-4FCA9F386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80157" y="1931348"/>
            <a:ext cx="2461593" cy="163815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022ECE-0EE9-F2CA-72F3-353CAD2A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587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97;p33">
            <a:extLst>
              <a:ext uri="{FF2B5EF4-FFF2-40B4-BE49-F238E27FC236}">
                <a16:creationId xmlns:a16="http://schemas.microsoft.com/office/drawing/2014/main" id="{0D3E0C88-3573-7B0F-D8F7-5AAD283A42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80157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FF4C0-B8CC-5E9A-7FF2-0BA1FD866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1587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F815C1-0113-F490-4A53-0227959C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40C61561-6F08-5417-8327-52799F612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1121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quared pictures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993028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5" name="Google Shape;116;p35">
            <a:extLst>
              <a:ext uri="{FF2B5EF4-FFF2-40B4-BE49-F238E27FC236}">
                <a16:creationId xmlns:a16="http://schemas.microsoft.com/office/drawing/2014/main" id="{80AA888C-2660-9749-11E6-8A96DD56EAC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47856" y="161372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Google Shape;117;p35">
            <a:extLst>
              <a:ext uri="{FF2B5EF4-FFF2-40B4-BE49-F238E27FC236}">
                <a16:creationId xmlns:a16="http://schemas.microsoft.com/office/drawing/2014/main" id="{95752BFF-4A6F-68EA-E048-C405D776F6A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302684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Google Shape;118;p35">
            <a:extLst>
              <a:ext uri="{FF2B5EF4-FFF2-40B4-BE49-F238E27FC236}">
                <a16:creationId xmlns:a16="http://schemas.microsoft.com/office/drawing/2014/main" id="{69A61CD2-9393-897F-4851-B55A256B6577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9457512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5" name="Google Shape;114;p35">
            <a:extLst>
              <a:ext uri="{FF2B5EF4-FFF2-40B4-BE49-F238E27FC236}">
                <a16:creationId xmlns:a16="http://schemas.microsoft.com/office/drawing/2014/main" id="{5BBBB0BA-17D9-1A2A-5573-A96E32CB11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200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6" name="Google Shape;115;p35">
            <a:extLst>
              <a:ext uri="{FF2B5EF4-FFF2-40B4-BE49-F238E27FC236}">
                <a16:creationId xmlns:a16="http://schemas.microsoft.com/office/drawing/2014/main" id="{E234676C-5503-D335-7C9F-8EBF756F24A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993028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7" name="Google Shape;116;p35">
            <a:extLst>
              <a:ext uri="{FF2B5EF4-FFF2-40B4-BE49-F238E27FC236}">
                <a16:creationId xmlns:a16="http://schemas.microsoft.com/office/drawing/2014/main" id="{8C059826-5CA9-F193-6C89-8B0DECF9ACE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47856" y="379975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8" name="Google Shape;117;p35">
            <a:extLst>
              <a:ext uri="{FF2B5EF4-FFF2-40B4-BE49-F238E27FC236}">
                <a16:creationId xmlns:a16="http://schemas.microsoft.com/office/drawing/2014/main" id="{E57729DD-0495-06CF-3D2B-B8EC5F7D6EF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02684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9" name="Google Shape;118;p35">
            <a:extLst>
              <a:ext uri="{FF2B5EF4-FFF2-40B4-BE49-F238E27FC236}">
                <a16:creationId xmlns:a16="http://schemas.microsoft.com/office/drawing/2014/main" id="{DDFD3960-357B-A667-2997-F567232AE44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457512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EF7B-6FA5-122A-260D-E885CDDA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F8295BB-BABD-70B5-D58D-1DF08E62A2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2003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2" name="Google Shape;121;p35">
            <a:extLst>
              <a:ext uri="{FF2B5EF4-FFF2-40B4-BE49-F238E27FC236}">
                <a16:creationId xmlns:a16="http://schemas.microsoft.com/office/drawing/2014/main" id="{2EA4C09F-A3D0-2FDF-C8EF-EDEF2FCF78CE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C5C1-4287-4FC9-8450-3D86D951F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95AF122-27C1-57B4-2A7C-54A134842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8614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8" name="Google Shape;114;p35">
            <a:extLst>
              <a:ext uri="{FF2B5EF4-FFF2-40B4-BE49-F238E27FC236}">
                <a16:creationId xmlns:a16="http://schemas.microsoft.com/office/drawing/2014/main" id="{F38470BA-1066-4059-A16D-B9EE9722C7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Google Shape;115;p35">
            <a:extLst>
              <a:ext uri="{FF2B5EF4-FFF2-40B4-BE49-F238E27FC236}">
                <a16:creationId xmlns:a16="http://schemas.microsoft.com/office/drawing/2014/main" id="{4C5EDD4B-6148-8C81-CEE4-C4C5BFE4E78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Google Shape;121;p35">
            <a:extLst>
              <a:ext uri="{FF2B5EF4-FFF2-40B4-BE49-F238E27FC236}">
                <a16:creationId xmlns:a16="http://schemas.microsoft.com/office/drawing/2014/main" id="{85A61031-57E6-E855-38A1-FA502D6C575D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C730096-D3D5-78FF-DEE5-BE9525C4D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9F566B8-5CFB-8DB0-6A67-925C39BEF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00A1-1EE4-975A-7B55-1404DB41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D39D4F72-AD6A-6B47-A2FF-9CFB1C55FF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9800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with credi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44;p20">
            <a:extLst>
              <a:ext uri="{FF2B5EF4-FFF2-40B4-BE49-F238E27FC236}">
                <a16:creationId xmlns:a16="http://schemas.microsoft.com/office/drawing/2014/main" id="{DA7E9652-CF81-1788-7674-E1FA25BFE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44BEB-A192-AF1A-3CE0-A12C2705D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996499"/>
            <a:ext cx="10515600" cy="16668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oogle Shape;444;p20">
            <a:extLst>
              <a:ext uri="{FF2B5EF4-FFF2-40B4-BE49-F238E27FC236}">
                <a16:creationId xmlns:a16="http://schemas.microsoft.com/office/drawing/2014/main" id="{8A55753B-1E31-7005-E76C-7A1B520A3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E782E-88D7-720D-47B0-E5C4BDBFE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13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wo content no back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04938D-0717-09CF-19BA-3BA5537F044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418" y="1812330"/>
            <a:ext cx="5369983" cy="4209060"/>
          </a:xfrm>
        </p:spPr>
        <p:txBody>
          <a:bodyPr/>
          <a:lstStyle>
            <a:lvl1pPr marL="0" indent="-457177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1016372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4E7975-9645-6108-AF50-10E0C03423F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95237" y="1812330"/>
            <a:ext cx="5401980" cy="4209060"/>
          </a:xfrm>
        </p:spPr>
        <p:txBody>
          <a:bodyPr/>
          <a:lstStyle>
            <a:lvl1pPr marL="0" indent="-457177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AEF0"/>
              </a:buClr>
              <a:tabLst>
                <a:tab pos="10163725" algn="l"/>
              </a:tabLst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F21D64E-DE23-0E7E-8724-FE034AFCC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6191" y="5963426"/>
            <a:ext cx="2039236" cy="732849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3B380C89-FAAA-AD31-6930-A715D896347C}"/>
              </a:ext>
            </a:extLst>
          </p:cNvPr>
          <p:cNvSpPr txBox="1"/>
          <p:nvPr userDrawn="1"/>
        </p:nvSpPr>
        <p:spPr>
          <a:xfrm>
            <a:off x="624416" y="6329850"/>
            <a:ext cx="4512501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67" b="0" noProof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Energy Efficiency Financing Coalition</a:t>
            </a:r>
          </a:p>
        </p:txBody>
      </p:sp>
    </p:spTree>
    <p:extLst>
      <p:ext uri="{BB962C8B-B14F-4D97-AF65-F5344CB8AC3E}">
        <p14:creationId xmlns:p14="http://schemas.microsoft.com/office/powerpoint/2010/main" val="138801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B256C-F848-9C9F-2A9C-E218DE9A199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1F22256-0B85-5AAD-C0B2-E8F5E3C50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0350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32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4"/>
          <p:cNvPicPr preferRelativeResize="0"/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00;p3">
            <a:extLst>
              <a:ext uri="{FF2B5EF4-FFF2-40B4-BE49-F238E27FC236}">
                <a16:creationId xmlns:a16="http://schemas.microsoft.com/office/drawing/2014/main" id="{9245D4D7-1839-B916-E58A-21B7D79D984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884311" y="306724"/>
            <a:ext cx="967546" cy="699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20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58619-8012-9B7D-9C59-16671B37457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0835BD4-2C09-6FBA-FC30-3BD6A2866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1374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5A3C0-5810-CECB-04D1-E370BADB2EE8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 tIns="144000" rIns="144000" bIns="144000" anchor="ctr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BD178DF-B2B3-E383-43AA-D54BBF227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C194F48-423C-93CB-1A61-CE12CAB5B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5037411D-B917-4DD6-582A-69CDCB27D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4093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526B31-D383-5ABA-08B1-8097743DECE0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D7151F52-9DDF-CEC4-58EC-587B7A1D7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B94F84F-1590-9DE6-C3AC-9FBA58E40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6D8387C3-85B8-44CF-42FB-C414F5876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9851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3A7104ED-A036-D2F4-B40F-5A65C505A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992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BE7C2-2602-0313-8D83-EAB1C755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00000"/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3C2E6-DFE0-78B7-AEF2-E94F2838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BE520F0-58F1-06F4-10C5-832EFDCE6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900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E374-A678-A684-FA4B-26330CF6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A1E0C-386D-FF7A-6872-1942CD433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6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66B9-5E84-94E6-4EDD-A9E25FB0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2619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53097-A9FD-84E7-4EFA-47C8DA48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CE57FDCE-6642-0FA5-3739-FA81457769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4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40C55-B1A0-5DE0-B0E4-F05DE550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A12B438D-C839-BF7B-253A-401802D9F2AC}"/>
              </a:ext>
            </a:extLst>
          </p:cNvPr>
          <p:cNvPicPr/>
          <p:nvPr userDrawn="1"/>
        </p:nvPicPr>
        <p:blipFill>
          <a:blip r:embed="rId44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56ABFE-DCB4-5FCC-525D-A462F5BB0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93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  <p:sldLayoutId id="2147483946" r:id="rId26"/>
    <p:sldLayoutId id="2147483947" r:id="rId27"/>
    <p:sldLayoutId id="2147483948" r:id="rId28"/>
    <p:sldLayoutId id="2147483949" r:id="rId29"/>
    <p:sldLayoutId id="2147483950" r:id="rId30"/>
    <p:sldLayoutId id="2147483951" r:id="rId31"/>
    <p:sldLayoutId id="2147483952" r:id="rId32"/>
    <p:sldLayoutId id="2147483953" r:id="rId33"/>
    <p:sldLayoutId id="2147483954" r:id="rId34"/>
    <p:sldLayoutId id="2147483955" r:id="rId35"/>
    <p:sldLayoutId id="2147483956" r:id="rId36"/>
    <p:sldLayoutId id="2147483957" r:id="rId37"/>
    <p:sldLayoutId id="2147483958" r:id="rId38"/>
    <p:sldLayoutId id="2147483959" r:id="rId39"/>
    <p:sldLayoutId id="2147483961" r:id="rId40"/>
    <p:sldLayoutId id="2147483965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CD12B81-FD6D-FFE2-E2B4-5A09A8BD1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31797"/>
            <a:ext cx="10515600" cy="1020337"/>
          </a:xfrm>
        </p:spPr>
        <p:txBody>
          <a:bodyPr/>
          <a:lstStyle/>
          <a:p>
            <a:r>
              <a:rPr lang="en-US" sz="5400" b="1" dirty="0"/>
              <a:t>Implementing EU energy efficiency policies: priorities and opportunities for Croatia</a:t>
            </a:r>
            <a:endParaRPr lang="en-IE" sz="5400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D6FF738-461E-917B-CEC1-2F19FD1B368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199" y="4219575"/>
            <a:ext cx="9024992" cy="611188"/>
          </a:xfrm>
        </p:spPr>
        <p:txBody>
          <a:bodyPr/>
          <a:lstStyle/>
          <a:p>
            <a:r>
              <a:rPr lang="en-US" dirty="0"/>
              <a:t>EUFORES National Parliamentary Workshop, Croatia </a:t>
            </a:r>
            <a:r>
              <a:rPr lang="en-IE" dirty="0"/>
              <a:t> – 16 April 2026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087BD2F-6B79-5ABC-C43B-EA3C25FC3E5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698204"/>
            <a:ext cx="5018071" cy="363548"/>
          </a:xfrm>
        </p:spPr>
        <p:txBody>
          <a:bodyPr/>
          <a:lstStyle/>
          <a:p>
            <a:r>
              <a:rPr lang="en-IE" dirty="0"/>
              <a:t>Louis Krawczyk, European Commission, DG Energy</a:t>
            </a:r>
          </a:p>
        </p:txBody>
      </p:sp>
    </p:spTree>
    <p:extLst>
      <p:ext uri="{BB962C8B-B14F-4D97-AF65-F5344CB8AC3E}">
        <p14:creationId xmlns:p14="http://schemas.microsoft.com/office/powerpoint/2010/main" val="3182947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9CFAC-5B8F-72EA-8DB3-3CB7E5589A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sz="4000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519755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C802C-61C2-1D8D-FA3A-8A5303771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5415DF-8F0C-9946-91A1-ACAB14919C08}"/>
              </a:ext>
            </a:extLst>
          </p:cNvPr>
          <p:cNvSpPr txBox="1"/>
          <p:nvPr/>
        </p:nvSpPr>
        <p:spPr>
          <a:xfrm>
            <a:off x="795618" y="1440982"/>
            <a:ext cx="10186146" cy="47397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har char="•"/>
            </a:pPr>
            <a:endParaRPr lang="en-US" sz="1800" dirty="0">
              <a:solidFill>
                <a:srgbClr val="184782"/>
              </a:solidFill>
            </a:endParaRPr>
          </a:p>
          <a:p>
            <a:r>
              <a:rPr lang="en-US" sz="2400" b="1" dirty="0">
                <a:solidFill>
                  <a:srgbClr val="0A4DA2"/>
                </a:solidFill>
              </a:rPr>
              <a:t>1) Competitiveness</a:t>
            </a:r>
          </a:p>
          <a:p>
            <a:pPr marL="800100" lvl="1" indent="-342900">
              <a:buChar char="•"/>
            </a:pPr>
            <a:r>
              <a:rPr lang="en-US" sz="2000" b="1" dirty="0">
                <a:solidFill>
                  <a:srgbClr val="184782"/>
                </a:solidFill>
              </a:rPr>
              <a:t>Clean Industrial Deal</a:t>
            </a:r>
            <a:r>
              <a:rPr lang="en-US" sz="2000" dirty="0">
                <a:solidFill>
                  <a:srgbClr val="184782"/>
                </a:solidFill>
              </a:rPr>
              <a:t> and </a:t>
            </a:r>
            <a:r>
              <a:rPr lang="en-US" sz="2000" b="1" dirty="0">
                <a:solidFill>
                  <a:srgbClr val="184782"/>
                </a:solidFill>
              </a:rPr>
              <a:t>Affordable Energy Action Plan</a:t>
            </a:r>
          </a:p>
          <a:p>
            <a:pPr marL="800100" lvl="1" indent="-342900">
              <a:buChar char="•"/>
            </a:pPr>
            <a:r>
              <a:rPr lang="en-US" sz="2000" b="1" dirty="0">
                <a:solidFill>
                  <a:srgbClr val="184782"/>
                </a:solidFill>
              </a:rPr>
              <a:t>New Energy Efficiency Impetus</a:t>
            </a:r>
            <a:r>
              <a:rPr lang="en-US" sz="2000" dirty="0">
                <a:solidFill>
                  <a:srgbClr val="184782"/>
                </a:solidFill>
              </a:rPr>
              <a:t>: European Grids Package (already adopted), (upcoming) Heating and Cooling Strategy, Electrification Action Plan,  Strategic Roadmap for </a:t>
            </a:r>
            <a:r>
              <a:rPr lang="en-US" sz="2000" dirty="0" err="1">
                <a:solidFill>
                  <a:srgbClr val="184782"/>
                </a:solidFill>
              </a:rPr>
              <a:t>digitalisation</a:t>
            </a:r>
            <a:r>
              <a:rPr lang="en-US" sz="2000" dirty="0">
                <a:solidFill>
                  <a:srgbClr val="184782"/>
                </a:solidFill>
              </a:rPr>
              <a:t> and AI in the energy sector</a:t>
            </a:r>
          </a:p>
          <a:p>
            <a:pPr marL="457200" lvl="1"/>
            <a:endParaRPr lang="en-US" dirty="0"/>
          </a:p>
          <a:p>
            <a:r>
              <a:rPr lang="en-US" sz="2400" b="1" dirty="0">
                <a:solidFill>
                  <a:srgbClr val="0A4DA2"/>
                </a:solidFill>
              </a:rPr>
              <a:t>2) </a:t>
            </a:r>
            <a:r>
              <a:rPr lang="en-US" sz="2400" b="1" dirty="0" err="1">
                <a:solidFill>
                  <a:srgbClr val="0A4DA2"/>
                </a:solidFill>
              </a:rPr>
              <a:t>Decarbonisation</a:t>
            </a:r>
            <a:endParaRPr lang="en-US" sz="2400" b="1" dirty="0">
              <a:solidFill>
                <a:srgbClr val="0A4DA2"/>
              </a:solidFill>
            </a:endParaRPr>
          </a:p>
          <a:p>
            <a:pPr marL="800100" lvl="2" indent="-342900">
              <a:buFont typeface="Arial,Sans-Serif"/>
              <a:buChar char="•"/>
            </a:pPr>
            <a:r>
              <a:rPr lang="en-US" sz="2000" b="1" dirty="0">
                <a:solidFill>
                  <a:srgbClr val="184782"/>
                </a:solidFill>
              </a:rPr>
              <a:t>Green Deal</a:t>
            </a:r>
            <a:r>
              <a:rPr lang="en-US" sz="2000" dirty="0">
                <a:solidFill>
                  <a:srgbClr val="184782"/>
                </a:solidFill>
              </a:rPr>
              <a:t> and </a:t>
            </a:r>
            <a:r>
              <a:rPr lang="en-US" sz="2000" b="1" dirty="0">
                <a:solidFill>
                  <a:srgbClr val="184782"/>
                </a:solidFill>
              </a:rPr>
              <a:t>Fit for 55 Package</a:t>
            </a:r>
            <a:r>
              <a:rPr lang="en-US" sz="2000" dirty="0">
                <a:solidFill>
                  <a:srgbClr val="184782"/>
                </a:solidFill>
              </a:rPr>
              <a:t>: </a:t>
            </a:r>
            <a:r>
              <a:rPr lang="en-US" sz="1800" dirty="0">
                <a:solidFill>
                  <a:srgbClr val="184782"/>
                </a:solidFill>
              </a:rPr>
              <a:t>including </a:t>
            </a:r>
            <a:r>
              <a:rPr lang="en-US" sz="1800" b="1" dirty="0">
                <a:solidFill>
                  <a:srgbClr val="184782"/>
                </a:solidFill>
              </a:rPr>
              <a:t>Energy Efficiency Directive</a:t>
            </a:r>
            <a:r>
              <a:rPr lang="en-US" sz="1800" dirty="0">
                <a:solidFill>
                  <a:srgbClr val="184782"/>
                </a:solidFill>
              </a:rPr>
              <a:t>, </a:t>
            </a:r>
            <a:r>
              <a:rPr lang="en-US" sz="1800" b="1" dirty="0">
                <a:solidFill>
                  <a:srgbClr val="184782"/>
                </a:solidFill>
              </a:rPr>
              <a:t>Renewable Energy Directive</a:t>
            </a:r>
            <a:r>
              <a:rPr lang="en-US" sz="1800" dirty="0">
                <a:solidFill>
                  <a:srgbClr val="184782"/>
                </a:solidFill>
              </a:rPr>
              <a:t>, </a:t>
            </a:r>
            <a:r>
              <a:rPr lang="en-US" sz="1800" b="1" dirty="0">
                <a:solidFill>
                  <a:srgbClr val="184782"/>
                </a:solidFill>
              </a:rPr>
              <a:t>Energy Performance of Building Directive</a:t>
            </a:r>
            <a:endParaRPr lang="en-US" b="1" dirty="0"/>
          </a:p>
          <a:p>
            <a:pPr marL="457200" lvl="1"/>
            <a:endParaRPr lang="en-US" sz="2000" dirty="0">
              <a:solidFill>
                <a:srgbClr val="184782"/>
              </a:solidFill>
            </a:endParaRPr>
          </a:p>
          <a:p>
            <a:r>
              <a:rPr lang="en-US" sz="2400" b="1" dirty="0">
                <a:solidFill>
                  <a:srgbClr val="0A4DA2"/>
                </a:solidFill>
              </a:rPr>
              <a:t>3) Energy security</a:t>
            </a:r>
          </a:p>
          <a:p>
            <a:pPr marL="342900" indent="-342900">
              <a:buChar char="•"/>
            </a:pPr>
            <a:r>
              <a:rPr lang="en-US" sz="2000" dirty="0">
                <a:solidFill>
                  <a:srgbClr val="184782"/>
                </a:solidFill>
              </a:rPr>
              <a:t>Phase–out of strategic </a:t>
            </a:r>
            <a:r>
              <a:rPr lang="en-US" sz="2000" b="1" dirty="0">
                <a:solidFill>
                  <a:srgbClr val="184782"/>
                </a:solidFill>
              </a:rPr>
              <a:t>dependencies </a:t>
            </a:r>
          </a:p>
          <a:p>
            <a:pPr marL="342900" indent="-342900">
              <a:buChar char="•"/>
            </a:pPr>
            <a:r>
              <a:rPr lang="en-US" sz="2000" dirty="0">
                <a:solidFill>
                  <a:srgbClr val="184782"/>
                </a:solidFill>
              </a:rPr>
              <a:t>Strengthen the </a:t>
            </a:r>
            <a:r>
              <a:rPr lang="en-US" sz="2000" b="1" dirty="0">
                <a:solidFill>
                  <a:srgbClr val="184782"/>
                </a:solidFill>
              </a:rPr>
              <a:t>resilience </a:t>
            </a:r>
            <a:r>
              <a:rPr lang="en-US" sz="2000" dirty="0">
                <a:solidFill>
                  <a:srgbClr val="184782"/>
                </a:solidFill>
              </a:rPr>
              <a:t>of </a:t>
            </a:r>
            <a:r>
              <a:rPr lang="en-US" sz="2000" b="1" dirty="0">
                <a:solidFill>
                  <a:srgbClr val="184782"/>
                </a:solidFill>
              </a:rPr>
              <a:t>EU energy system</a:t>
            </a:r>
            <a:r>
              <a:rPr lang="en-US" sz="2000" dirty="0">
                <a:solidFill>
                  <a:srgbClr val="184782"/>
                </a:solidFill>
              </a:rPr>
              <a:t> vis-a-vis geopolitical crises impacting the global energy market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C8E5DD-5D59-653E-BE81-D2BD52C520B5}"/>
              </a:ext>
            </a:extLst>
          </p:cNvPr>
          <p:cNvSpPr txBox="1">
            <a:spLocks/>
          </p:cNvSpPr>
          <p:nvPr/>
        </p:nvSpPr>
        <p:spPr>
          <a:xfrm>
            <a:off x="793377" y="503331"/>
            <a:ext cx="10972800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rgbClr val="22685C"/>
                </a:solidFill>
                <a:latin typeface="Arial"/>
                <a:cs typeface="Arial"/>
                <a:sym typeface="Arial"/>
              </a:rPr>
              <a:t>Energy efficiency policy triple dividend</a:t>
            </a:r>
            <a:endParaRPr lang="en-US" sz="4000" b="1" strike="sngStrike" dirty="0">
              <a:solidFill>
                <a:srgbClr val="22685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842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F65574-358A-49D8-5BBA-F0335E7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3</a:t>
            </a:fld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B65F6-5773-7D5F-9B65-798D0318D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64" y="3171829"/>
            <a:ext cx="6207823" cy="2452090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70CEBB2-3A08-B438-3C7C-5A00C17C7A7F}"/>
              </a:ext>
            </a:extLst>
          </p:cNvPr>
          <p:cNvGrpSpPr/>
          <p:nvPr/>
        </p:nvGrpSpPr>
        <p:grpSpPr>
          <a:xfrm>
            <a:off x="7180427" y="2118886"/>
            <a:ext cx="4305895" cy="2403953"/>
            <a:chOff x="2994404" y="4398458"/>
            <a:chExt cx="7165689" cy="2419179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04736096-92CA-027B-C316-D62FE7D7B735}"/>
                </a:ext>
              </a:extLst>
            </p:cNvPr>
            <p:cNvGraphicFramePr/>
            <p:nvPr/>
          </p:nvGraphicFramePr>
          <p:xfrm>
            <a:off x="2994404" y="4398458"/>
            <a:ext cx="7165689" cy="241917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58C4CA5-65BE-A45F-91A9-1ABEF03B97CC}"/>
                </a:ext>
              </a:extLst>
            </p:cNvPr>
            <p:cNvGrpSpPr/>
            <p:nvPr/>
          </p:nvGrpSpPr>
          <p:grpSpPr>
            <a:xfrm>
              <a:off x="2994405" y="4683095"/>
              <a:ext cx="6697454" cy="604955"/>
              <a:chOff x="2994405" y="4683095"/>
              <a:chExt cx="6697454" cy="60495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C50A0B-0FED-5F67-0718-B4E66925928B}"/>
                  </a:ext>
                </a:extLst>
              </p:cNvPr>
              <p:cNvSpPr txBox="1"/>
              <p:nvPr/>
            </p:nvSpPr>
            <p:spPr>
              <a:xfrm>
                <a:off x="2994405" y="4683095"/>
                <a:ext cx="3268440" cy="60495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4450" tIns="22225" rIns="0" bIns="22225" numCol="1" spcCol="1270" anchor="ctr" anchorCtr="0">
                <a:noAutofit/>
              </a:bodyPr>
              <a:lstStyle/>
              <a:p>
                <a:pPr marL="0" lvl="0" indent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b="1" kern="1200">
                    <a:solidFill>
                      <a:srgbClr val="0070C0"/>
                    </a:solidFill>
                    <a:effectLst/>
                    <a:ea typeface="Calibri" panose="020F0502020204030204" pitchFamily="34" charset="0"/>
                  </a:rPr>
                  <a:t>Target in 2018</a:t>
                </a:r>
                <a:endParaRPr lang="en-IE" sz="1600" b="1" kern="1200">
                  <a:solidFill>
                    <a:srgbClr val="0070C0"/>
                  </a:solidFill>
                  <a:effectLst/>
                  <a:ea typeface="Calibri" panose="020F0502020204030204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B6BD85-C210-0121-6633-D2D4BE25CC93}"/>
                  </a:ext>
                </a:extLst>
              </p:cNvPr>
              <p:cNvSpPr txBox="1"/>
              <p:nvPr/>
            </p:nvSpPr>
            <p:spPr>
              <a:xfrm>
                <a:off x="6423421" y="4683096"/>
                <a:ext cx="3268438" cy="60495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4450" tIns="22225" rIns="0" bIns="22225" numCol="1" spcCol="1270" anchor="ctr" anchorCtr="0">
                <a:noAutofit/>
              </a:bodyPr>
              <a:lstStyle/>
              <a:p>
                <a:pPr marL="0" lvl="0" indent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b="1">
                    <a:solidFill>
                      <a:srgbClr val="0070C0"/>
                    </a:solidFill>
                    <a:ea typeface="Calibri" panose="020F0502020204030204" pitchFamily="34" charset="0"/>
                  </a:rPr>
                  <a:t>Target in 2023</a:t>
                </a:r>
              </a:p>
            </p:txBody>
          </p:sp>
        </p:grp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F72DB66-00BE-D23F-A625-24A0045D586F}"/>
              </a:ext>
            </a:extLst>
          </p:cNvPr>
          <p:cNvSpPr/>
          <p:nvPr/>
        </p:nvSpPr>
        <p:spPr>
          <a:xfrm>
            <a:off x="552036" y="1873224"/>
            <a:ext cx="5542118" cy="843080"/>
          </a:xfrm>
          <a:prstGeom prst="roundRect">
            <a:avLst/>
          </a:prstGeom>
          <a:noFill/>
          <a:ln w="38100">
            <a:solidFill>
              <a:srgbClr val="EA88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800" b="1">
                <a:solidFill>
                  <a:srgbClr val="4C6A88"/>
                </a:solidFill>
                <a:cs typeface="Arial"/>
              </a:rPr>
              <a:t>Greenhouse Gas Emission Reduction Targets</a:t>
            </a:r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84FB08D-CDF7-1A47-5B35-23BA5A24624D}"/>
              </a:ext>
            </a:extLst>
          </p:cNvPr>
          <p:cNvSpPr/>
          <p:nvPr/>
        </p:nvSpPr>
        <p:spPr>
          <a:xfrm>
            <a:off x="7194164" y="1906599"/>
            <a:ext cx="4289879" cy="623521"/>
          </a:xfrm>
          <a:prstGeom prst="roundRect">
            <a:avLst/>
          </a:prstGeom>
          <a:noFill/>
          <a:ln w="38100">
            <a:solidFill>
              <a:srgbClr val="EA88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b="1">
                <a:solidFill>
                  <a:srgbClr val="4C6A88"/>
                </a:solidFill>
                <a:cs typeface="Arial"/>
              </a:rPr>
              <a:t>Renewable Energy Directive (RED): </a:t>
            </a:r>
          </a:p>
          <a:p>
            <a:pPr algn="ctr"/>
            <a:r>
              <a:rPr lang="en-US" sz="1500">
                <a:solidFill>
                  <a:srgbClr val="4C6A88"/>
                </a:solidFill>
                <a:cs typeface="Arial"/>
              </a:rPr>
              <a:t>2030 RES Target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476365-DB3D-A2C5-796F-A736E96DC025}"/>
              </a:ext>
            </a:extLst>
          </p:cNvPr>
          <p:cNvSpPr txBox="1"/>
          <p:nvPr/>
        </p:nvSpPr>
        <p:spPr>
          <a:xfrm>
            <a:off x="1255858" y="1046950"/>
            <a:ext cx="103830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84782"/>
                </a:solidFill>
                <a:latin typeface="+mj-lt"/>
              </a:rPr>
              <a:t>EU Climate law : “The world’s </a:t>
            </a:r>
            <a:r>
              <a:rPr lang="en-US" sz="2400" b="1" dirty="0">
                <a:solidFill>
                  <a:srgbClr val="184782"/>
                </a:solidFill>
                <a:latin typeface="+mj-lt"/>
              </a:rPr>
              <a:t>first climate-neutral continent </a:t>
            </a:r>
            <a:r>
              <a:rPr lang="en-US" sz="2400" dirty="0">
                <a:solidFill>
                  <a:srgbClr val="184782"/>
                </a:solidFill>
                <a:latin typeface="+mj-lt"/>
              </a:rPr>
              <a:t>by 2050”</a:t>
            </a:r>
          </a:p>
          <a:p>
            <a:r>
              <a:rPr lang="en-US" sz="2400" dirty="0">
                <a:solidFill>
                  <a:srgbClr val="184782"/>
                </a:solidFill>
                <a:latin typeface="+mj-lt"/>
              </a:rPr>
              <a:t>75% of emissions from energy =&gt; clear EU energy policy goals and targets </a:t>
            </a:r>
            <a:endParaRPr lang="en-IE" sz="2400" dirty="0">
              <a:solidFill>
                <a:srgbClr val="184782"/>
              </a:solidFill>
              <a:latin typeface="+mj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0EA32E-B432-CFD1-3B02-0732D964948E}"/>
              </a:ext>
            </a:extLst>
          </p:cNvPr>
          <p:cNvSpPr/>
          <p:nvPr/>
        </p:nvSpPr>
        <p:spPr>
          <a:xfrm>
            <a:off x="7213040" y="3808266"/>
            <a:ext cx="4458510" cy="584775"/>
          </a:xfrm>
          <a:prstGeom prst="roundRect">
            <a:avLst/>
          </a:prstGeom>
          <a:noFill/>
          <a:ln w="38100">
            <a:solidFill>
              <a:srgbClr val="EA88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500" b="1">
                <a:solidFill>
                  <a:srgbClr val="4C6A88"/>
                </a:solidFill>
                <a:cs typeface="Arial"/>
              </a:rPr>
              <a:t>Energy efficiency (EED): </a:t>
            </a:r>
          </a:p>
          <a:p>
            <a:pPr algn="ctr"/>
            <a:r>
              <a:rPr lang="en-US" sz="1500">
                <a:solidFill>
                  <a:srgbClr val="4C6A88"/>
                </a:solidFill>
                <a:cs typeface="Arial"/>
              </a:rPr>
              <a:t>2030 EED Targets of 2018 as reinforced in 2023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EA0C81-E707-B0B6-CABD-C2BCD1024D19}"/>
              </a:ext>
            </a:extLst>
          </p:cNvPr>
          <p:cNvSpPr txBox="1"/>
          <p:nvPr/>
        </p:nvSpPr>
        <p:spPr>
          <a:xfrm>
            <a:off x="7215997" y="4693016"/>
            <a:ext cx="4476969" cy="584775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cs typeface="Arial"/>
              </a:rPr>
              <a:t>– 11.7% final energy consumption by 2030 compared to 2020 baseline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BC99C0-C0B5-45C0-D6F9-B3AF7B5DAF87}"/>
              </a:ext>
            </a:extLst>
          </p:cNvPr>
          <p:cNvSpPr txBox="1"/>
          <p:nvPr/>
        </p:nvSpPr>
        <p:spPr>
          <a:xfrm>
            <a:off x="4937936" y="5873885"/>
            <a:ext cx="413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rgbClr val="184782"/>
                </a:solidFill>
              </a:rPr>
              <a:t>‘FIT FOR 55’</a:t>
            </a:r>
            <a:endParaRPr lang="en-GB" sz="2800" b="1" dirty="0">
              <a:solidFill>
                <a:srgbClr val="184782"/>
              </a:solidFill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BE6C186F-C170-C296-53B9-08F946DE4734}"/>
              </a:ext>
            </a:extLst>
          </p:cNvPr>
          <p:cNvSpPr txBox="1">
            <a:spLocks/>
          </p:cNvSpPr>
          <p:nvPr/>
        </p:nvSpPr>
        <p:spPr>
          <a:xfrm>
            <a:off x="1255858" y="96842"/>
            <a:ext cx="10515600" cy="108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BE" b="1" dirty="0">
                <a:solidFill>
                  <a:srgbClr val="22685C"/>
                </a:solidFill>
                <a:latin typeface="+mj-lt"/>
              </a:rPr>
              <a:t>EU C</a:t>
            </a:r>
            <a:r>
              <a:rPr lang="en-IE" b="1" dirty="0" err="1">
                <a:solidFill>
                  <a:srgbClr val="22685C"/>
                </a:solidFill>
                <a:latin typeface="+mj-lt"/>
              </a:rPr>
              <a:t>limate</a:t>
            </a:r>
            <a:r>
              <a:rPr lang="en-IE" b="1" dirty="0">
                <a:solidFill>
                  <a:srgbClr val="22685C"/>
                </a:solidFill>
                <a:latin typeface="+mj-lt"/>
              </a:rPr>
              <a:t> and Energy Targets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7AB3E4-952D-EE57-3033-4EDE189682CB}"/>
              </a:ext>
            </a:extLst>
          </p:cNvPr>
          <p:cNvSpPr txBox="1"/>
          <p:nvPr/>
        </p:nvSpPr>
        <p:spPr>
          <a:xfrm>
            <a:off x="3829049" y="3285046"/>
            <a:ext cx="914401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rgbClr val="0070C0"/>
                </a:solidFill>
              </a:rPr>
              <a:t>Agreed TARGET</a:t>
            </a:r>
          </a:p>
        </p:txBody>
      </p:sp>
    </p:spTree>
    <p:extLst>
      <p:ext uri="{BB962C8B-B14F-4D97-AF65-F5344CB8AC3E}">
        <p14:creationId xmlns:p14="http://schemas.microsoft.com/office/powerpoint/2010/main" val="77546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AI-generated content may be incorrect.">
            <a:extLst>
              <a:ext uri="{FF2B5EF4-FFF2-40B4-BE49-F238E27FC236}">
                <a16:creationId xmlns:a16="http://schemas.microsoft.com/office/drawing/2014/main" id="{187A3463-3520-B035-A2CD-D00AA07A9E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031" y="1815107"/>
            <a:ext cx="5820304" cy="35878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166E623-CAF2-1C52-D2EC-8E1D80F24021}"/>
              </a:ext>
            </a:extLst>
          </p:cNvPr>
          <p:cNvSpPr txBox="1"/>
          <p:nvPr/>
        </p:nvSpPr>
        <p:spPr>
          <a:xfrm>
            <a:off x="338707" y="1957451"/>
            <a:ext cx="27859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Action 1: </a:t>
            </a:r>
            <a:r>
              <a:rPr kumimoji="0" lang="en-I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Making electricity bills more affordable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Action 2: </a:t>
            </a:r>
            <a:r>
              <a:rPr kumimoji="0" lang="en-I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Bring down the costs of electricity supply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Action 3: </a:t>
            </a:r>
            <a:r>
              <a:rPr kumimoji="0" lang="en-I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Improve gas markets for fair energy prices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Action 4: </a:t>
            </a:r>
            <a:r>
              <a:rPr kumimoji="0" lang="en-IE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Energy efficiency: delivering energy savings </a:t>
            </a:r>
            <a:endParaRPr kumimoji="0" lang="en-I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730736-53B2-692F-50E2-129E8BC093C3}"/>
              </a:ext>
            </a:extLst>
          </p:cNvPr>
          <p:cNvSpPr txBox="1"/>
          <p:nvPr/>
        </p:nvSpPr>
        <p:spPr>
          <a:xfrm>
            <a:off x="9252078" y="1952356"/>
            <a:ext cx="19569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Action 5: </a:t>
            </a:r>
            <a:r>
              <a:rPr kumimoji="0" lang="en-I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Completing the Energy Union </a:t>
            </a: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C78BDB-1FB1-7FB0-B341-40832A382DF4}"/>
              </a:ext>
            </a:extLst>
          </p:cNvPr>
          <p:cNvSpPr txBox="1"/>
          <p:nvPr/>
        </p:nvSpPr>
        <p:spPr>
          <a:xfrm>
            <a:off x="7897411" y="5479642"/>
            <a:ext cx="429458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Action 6: </a:t>
            </a:r>
            <a:r>
              <a:rPr kumimoji="0" lang="en-I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 tripartite contract for affordable energy for Europe’s industry </a:t>
            </a:r>
            <a:endParaRPr lang="en-I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7BF6C4-F89D-AE06-C3DF-4164BCF92021}"/>
              </a:ext>
            </a:extLst>
          </p:cNvPr>
          <p:cNvSpPr txBox="1"/>
          <p:nvPr/>
        </p:nvSpPr>
        <p:spPr>
          <a:xfrm>
            <a:off x="335393" y="5491187"/>
            <a:ext cx="4777008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Action 7: </a:t>
            </a:r>
            <a:r>
              <a:rPr kumimoji="0" lang="en-I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Security of supply for price stability</a:t>
            </a:r>
            <a:endParaRPr lang="en-I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Action 8: </a:t>
            </a:r>
            <a:r>
              <a:rPr kumimoji="0" lang="en-I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Price crisis preparedness </a:t>
            </a:r>
            <a:endParaRPr lang="en-I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E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41BF1988-7EA8-2B64-3388-F1DE5A953081}"/>
              </a:ext>
            </a:extLst>
          </p:cNvPr>
          <p:cNvSpPr txBox="1">
            <a:spLocks/>
          </p:cNvSpPr>
          <p:nvPr/>
        </p:nvSpPr>
        <p:spPr>
          <a:xfrm>
            <a:off x="1078383" y="39895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22685C"/>
                </a:solidFill>
                <a:latin typeface="Arial"/>
                <a:ea typeface="Calibri"/>
                <a:cs typeface="Arial"/>
              </a:rPr>
              <a:t>The Action Plan for Affordable Energy</a:t>
            </a:r>
            <a:br>
              <a:rPr lang="en-GB" b="1" dirty="0">
                <a:solidFill>
                  <a:srgbClr val="0A4DA2"/>
                </a:solidFill>
                <a:latin typeface="Arial"/>
                <a:ea typeface="Calibri"/>
                <a:cs typeface="Arial"/>
              </a:rPr>
            </a:br>
            <a:endParaRPr lang="en-GB" sz="2000" b="1" dirty="0">
              <a:solidFill>
                <a:srgbClr val="0A4DA2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4514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970721" y="317123"/>
            <a:ext cx="10515600" cy="782357"/>
          </a:xfrm>
        </p:spPr>
        <p:txBody>
          <a:bodyPr/>
          <a:lstStyle/>
          <a:p>
            <a:r>
              <a:rPr lang="en-IE" b="1" dirty="0">
                <a:solidFill>
                  <a:srgbClr val="22685C"/>
                </a:solidFill>
                <a:latin typeface="+mj-lt"/>
              </a:rPr>
              <a:t>Energy Efficiency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E4316C-15B5-EC22-0A19-A363AC88733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834438" y="2082800"/>
            <a:ext cx="3357562" cy="3762375"/>
          </a:xfrm>
        </p:spPr>
        <p:txBody>
          <a:bodyPr/>
          <a:lstStyle/>
          <a:p>
            <a:endParaRPr lang="en-IE"/>
          </a:p>
          <a:p>
            <a:pPr marL="0" indent="0">
              <a:buNone/>
            </a:pPr>
            <a:endParaRPr lang="en-I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DE5086-8BBD-4A5F-C102-6AE1658CD95A}"/>
              </a:ext>
            </a:extLst>
          </p:cNvPr>
          <p:cNvSpPr txBox="1"/>
          <p:nvPr/>
        </p:nvSpPr>
        <p:spPr>
          <a:xfrm>
            <a:off x="3922852" y="3313880"/>
            <a:ext cx="461133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rgbClr val="0A4DA2"/>
                </a:solidFill>
                <a:latin typeface="Arial" panose="020B0604020202020204" pitchFamily="34" charset="0"/>
              </a:rPr>
              <a:t>10 Energy Efficiency Action Points:</a:t>
            </a:r>
          </a:p>
          <a:p>
            <a:endParaRPr lang="en-I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C7D16A-795E-D04D-8A9A-2B6FC820E6F9}"/>
              </a:ext>
            </a:extLst>
          </p:cNvPr>
          <p:cNvSpPr txBox="1"/>
          <p:nvPr/>
        </p:nvSpPr>
        <p:spPr>
          <a:xfrm>
            <a:off x="1361441" y="1556916"/>
            <a:ext cx="5730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chemeClr val="tx2"/>
              </a:buClr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</a:rPr>
              <a:t>Without improvements in energy efficiency over the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last 20 years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</a:rPr>
              <a:t>, the EU’s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</a:rPr>
              <a:t>energy consumption today would have been about 30% higher. </a:t>
            </a:r>
            <a:endParaRPr lang="en-IE" sz="2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8859FF-B885-A14B-F207-2A4EE27C4627}"/>
              </a:ext>
            </a:extLst>
          </p:cNvPr>
          <p:cNvSpPr txBox="1"/>
          <p:nvPr/>
        </p:nvSpPr>
        <p:spPr>
          <a:xfrm>
            <a:off x="507631" y="3863178"/>
            <a:ext cx="51568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</a:rPr>
              <a:t>Support and simplify implementation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</a:rPr>
              <a:t>Mainstream</a:t>
            </a:r>
            <a:r>
              <a:rPr lang="en-IE" sz="2000" b="1" dirty="0">
                <a:solidFill>
                  <a:srgbClr val="002060"/>
                </a:solidFill>
                <a:latin typeface="Arial" panose="020B0604020202020204" pitchFamily="34" charset="0"/>
              </a:rPr>
              <a:t> energy efficiency </a:t>
            </a: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</a:rPr>
              <a:t>in EU energy policymaking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</a:rPr>
              <a:t>Strengthen </a:t>
            </a:r>
            <a:r>
              <a:rPr lang="en-IE" sz="2000" b="1" dirty="0">
                <a:solidFill>
                  <a:srgbClr val="002060"/>
                </a:solidFill>
                <a:latin typeface="Arial" panose="020B0604020202020204" pitchFamily="34" charset="0"/>
              </a:rPr>
              <a:t>sector-specific policies and product standards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</a:rPr>
              <a:t>Facilitate </a:t>
            </a:r>
            <a:r>
              <a:rPr lang="en-IE" sz="2000" b="1" dirty="0">
                <a:solidFill>
                  <a:srgbClr val="002060"/>
                </a:solidFill>
                <a:latin typeface="Arial" panose="020B0604020202020204" pitchFamily="34" charset="0"/>
              </a:rPr>
              <a:t>financing and investment</a:t>
            </a:r>
          </a:p>
          <a:p>
            <a:pPr marL="457200" indent="-457200">
              <a:buFont typeface="+mj-lt"/>
              <a:buAutoNum type="arabicPeriod"/>
            </a:pP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</a:rPr>
              <a:t>Enhance </a:t>
            </a:r>
            <a:r>
              <a:rPr lang="en-IE" sz="2000" b="1" dirty="0">
                <a:solidFill>
                  <a:srgbClr val="002060"/>
                </a:solidFill>
                <a:latin typeface="Arial" panose="020B0604020202020204" pitchFamily="34" charset="0"/>
              </a:rPr>
              <a:t>collaboration and cooperation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399D62-0FB2-7BE1-2818-4EA232228E63}"/>
              </a:ext>
            </a:extLst>
          </p:cNvPr>
          <p:cNvSpPr txBox="1"/>
          <p:nvPr/>
        </p:nvSpPr>
        <p:spPr>
          <a:xfrm>
            <a:off x="5931363" y="3863178"/>
            <a:ext cx="53406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</a:rPr>
              <a:t>Create a tradeable </a:t>
            </a:r>
            <a:r>
              <a:rPr lang="en-IE" sz="2000" b="1" dirty="0">
                <a:solidFill>
                  <a:srgbClr val="002060"/>
                </a:solidFill>
                <a:latin typeface="Arial" panose="020B0604020202020204" pitchFamily="34" charset="0"/>
              </a:rPr>
              <a:t>energy efficiency market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</a:rPr>
              <a:t>Develop </a:t>
            </a:r>
            <a:r>
              <a:rPr lang="en-IE" sz="2000" b="1" dirty="0">
                <a:solidFill>
                  <a:srgbClr val="002060"/>
                </a:solidFill>
                <a:latin typeface="Arial" panose="020B0604020202020204" pitchFamily="34" charset="0"/>
              </a:rPr>
              <a:t>skills </a:t>
            </a: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</a:rPr>
              <a:t>for energy efficiency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</a:rPr>
              <a:t>Boost </a:t>
            </a:r>
            <a:r>
              <a:rPr lang="en-IE" sz="2000" b="1" dirty="0">
                <a:solidFill>
                  <a:srgbClr val="002060"/>
                </a:solidFill>
                <a:latin typeface="Arial" panose="020B0604020202020204" pitchFamily="34" charset="0"/>
              </a:rPr>
              <a:t>research and innovation </a:t>
            </a: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</a:rPr>
              <a:t>funding and partnerships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</a:rPr>
              <a:t>Promote </a:t>
            </a:r>
            <a:r>
              <a:rPr lang="en-IE" sz="2000" b="1" dirty="0">
                <a:solidFill>
                  <a:srgbClr val="002060"/>
                </a:solidFill>
                <a:latin typeface="Arial" panose="020B0604020202020204" pitchFamily="34" charset="0"/>
              </a:rPr>
              <a:t>international cooperation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IE" sz="2000" dirty="0">
                <a:solidFill>
                  <a:srgbClr val="002060"/>
                </a:solidFill>
                <a:latin typeface="Arial" panose="020B0604020202020204" pitchFamily="34" charset="0"/>
              </a:rPr>
              <a:t>Increase energy efficiency</a:t>
            </a:r>
            <a:r>
              <a:rPr lang="en-IE" sz="2000" b="1" dirty="0">
                <a:solidFill>
                  <a:srgbClr val="002060"/>
                </a:solidFill>
                <a:latin typeface="Arial" panose="020B0604020202020204" pitchFamily="34" charset="0"/>
              </a:rPr>
              <a:t> awareness </a:t>
            </a:r>
          </a:p>
        </p:txBody>
      </p:sp>
      <p:pic>
        <p:nvPicPr>
          <p:cNvPr id="8" name="Picture 7" descr="A person using a calculator to calculate the energy efficiency of a house&#10;&#10;AI-generated content may be incorrect.">
            <a:extLst>
              <a:ext uri="{FF2B5EF4-FFF2-40B4-BE49-F238E27FC236}">
                <a16:creationId xmlns:a16="http://schemas.microsoft.com/office/drawing/2014/main" id="{0EB6C7D7-EEC5-DB15-82F4-E2F1D8688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79" y="448999"/>
            <a:ext cx="3816810" cy="2545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4398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978715" y="1289260"/>
            <a:ext cx="8391315" cy="5447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135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rgbClr val="0A4DA2"/>
                </a:solidFill>
                <a:latin typeface="+mj-lt"/>
              </a:rPr>
              <a:t>Updated</a:t>
            </a:r>
            <a:r>
              <a:rPr lang="de-DE" sz="1600" b="1" dirty="0">
                <a:latin typeface="+mj-lt"/>
              </a:rPr>
              <a:t> </a:t>
            </a:r>
            <a:r>
              <a:rPr lang="de-DE" sz="1600" b="1" dirty="0">
                <a:solidFill>
                  <a:srgbClr val="22685C"/>
                </a:solidFill>
                <a:latin typeface="+mj-lt"/>
              </a:rPr>
              <a:t>EU </a:t>
            </a:r>
            <a:r>
              <a:rPr lang="de-DE" sz="1600" b="1" dirty="0" err="1">
                <a:solidFill>
                  <a:srgbClr val="22685C"/>
                </a:solidFill>
                <a:latin typeface="+mj-lt"/>
              </a:rPr>
              <a:t>energy</a:t>
            </a:r>
            <a:r>
              <a:rPr lang="de-DE" sz="1600" b="1" dirty="0">
                <a:solidFill>
                  <a:srgbClr val="22685C"/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rgbClr val="22685C"/>
                </a:solidFill>
                <a:latin typeface="+mj-lt"/>
              </a:rPr>
              <a:t>efficiency</a:t>
            </a:r>
            <a:r>
              <a:rPr lang="de-DE" sz="1600" b="1" dirty="0">
                <a:solidFill>
                  <a:srgbClr val="22685C"/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rgbClr val="22685C"/>
                </a:solidFill>
                <a:latin typeface="+mj-lt"/>
              </a:rPr>
              <a:t>targets</a:t>
            </a:r>
            <a:r>
              <a:rPr lang="de-DE" sz="1600" b="1" dirty="0">
                <a:solidFill>
                  <a:srgbClr val="22685C"/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rgbClr val="22685C"/>
                </a:solidFill>
                <a:latin typeface="+mj-lt"/>
              </a:rPr>
              <a:t>to</a:t>
            </a:r>
            <a:r>
              <a:rPr lang="de-DE" sz="1600" b="1" dirty="0">
                <a:solidFill>
                  <a:srgbClr val="22685C"/>
                </a:solidFill>
                <a:latin typeface="+mj-lt"/>
              </a:rPr>
              <a:t> 11.7% </a:t>
            </a:r>
            <a:r>
              <a:rPr lang="de-DE" sz="1600" b="1" dirty="0" err="1">
                <a:solidFill>
                  <a:srgbClr val="22685C"/>
                </a:solidFill>
                <a:latin typeface="+mj-lt"/>
              </a:rPr>
              <a:t>reduction</a:t>
            </a:r>
            <a:r>
              <a:rPr lang="de-DE" sz="1600" b="1" dirty="0">
                <a:solidFill>
                  <a:srgbClr val="22685C"/>
                </a:solidFill>
                <a:latin typeface="+mj-lt"/>
              </a:rPr>
              <a:t> </a:t>
            </a:r>
            <a:r>
              <a:rPr lang="de-DE" sz="1600" dirty="0">
                <a:solidFill>
                  <a:srgbClr val="0A4DA2"/>
                </a:solidFill>
                <a:latin typeface="+mj-lt"/>
              </a:rPr>
              <a:t>in </a:t>
            </a:r>
            <a:r>
              <a:rPr lang="de-DE" sz="1600" dirty="0" err="1">
                <a:solidFill>
                  <a:srgbClr val="0A4DA2"/>
                </a:solidFill>
                <a:latin typeface="+mj-lt"/>
              </a:rPr>
              <a:t>primary</a:t>
            </a:r>
            <a:r>
              <a:rPr lang="de-DE" sz="1600" dirty="0">
                <a:solidFill>
                  <a:srgbClr val="0A4DA2"/>
                </a:solidFill>
                <a:latin typeface="+mj-lt"/>
              </a:rPr>
              <a:t> and final </a:t>
            </a:r>
            <a:r>
              <a:rPr lang="de-DE" sz="1600" dirty="0" err="1">
                <a:solidFill>
                  <a:srgbClr val="0A4DA2"/>
                </a:solidFill>
                <a:latin typeface="+mj-lt"/>
              </a:rPr>
              <a:t>energy</a:t>
            </a:r>
            <a:r>
              <a:rPr lang="de-DE" sz="1600" dirty="0">
                <a:solidFill>
                  <a:srgbClr val="0A4DA2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rgbClr val="0A4DA2"/>
                </a:solidFill>
                <a:latin typeface="+mj-lt"/>
              </a:rPr>
              <a:t>consumption</a:t>
            </a:r>
            <a:r>
              <a:rPr lang="de-DE" sz="1600" dirty="0">
                <a:solidFill>
                  <a:srgbClr val="0A4DA2"/>
                </a:solidFill>
                <a:latin typeface="+mj-lt"/>
              </a:rPr>
              <a:t>: </a:t>
            </a:r>
            <a:r>
              <a:rPr lang="de-DE" sz="1600" dirty="0" err="1">
                <a:solidFill>
                  <a:srgbClr val="0A4DA2"/>
                </a:solidFill>
                <a:latin typeface="+mj-lt"/>
              </a:rPr>
              <a:t>indicative</a:t>
            </a:r>
            <a:r>
              <a:rPr lang="de-DE" sz="1600" dirty="0">
                <a:solidFill>
                  <a:srgbClr val="0A4DA2"/>
                </a:solidFill>
                <a:latin typeface="+mj-lt"/>
              </a:rPr>
              <a:t> </a:t>
            </a:r>
            <a:r>
              <a:rPr lang="de-DE" sz="1600" b="1" dirty="0">
                <a:solidFill>
                  <a:srgbClr val="0A4DA2"/>
                </a:solidFill>
                <a:latin typeface="+mj-lt"/>
              </a:rPr>
              <a:t>PEC </a:t>
            </a:r>
            <a:r>
              <a:rPr lang="de-DE" sz="1600" b="1" dirty="0" err="1">
                <a:solidFill>
                  <a:srgbClr val="0A4DA2"/>
                </a:solidFill>
                <a:latin typeface="+mj-lt"/>
              </a:rPr>
              <a:t>target</a:t>
            </a:r>
            <a:r>
              <a:rPr lang="de-DE" sz="1600" b="1" dirty="0">
                <a:solidFill>
                  <a:srgbClr val="0A4DA2"/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rgbClr val="0A4DA2"/>
                </a:solidFill>
                <a:latin typeface="+mj-lt"/>
              </a:rPr>
              <a:t>of</a:t>
            </a:r>
            <a:r>
              <a:rPr lang="de-DE" sz="1600" b="1" dirty="0">
                <a:solidFill>
                  <a:srgbClr val="0A4DA2"/>
                </a:solidFill>
                <a:latin typeface="+mj-lt"/>
              </a:rPr>
              <a:t> 992.5 </a:t>
            </a:r>
            <a:r>
              <a:rPr lang="de-DE" sz="1600" b="1" dirty="0" err="1">
                <a:solidFill>
                  <a:srgbClr val="0A4DA2"/>
                </a:solidFill>
                <a:latin typeface="+mj-lt"/>
              </a:rPr>
              <a:t>Mtoe</a:t>
            </a:r>
            <a:r>
              <a:rPr lang="de-DE" sz="1600" dirty="0">
                <a:solidFill>
                  <a:srgbClr val="0A4DA2"/>
                </a:solidFill>
                <a:latin typeface="+mj-lt"/>
              </a:rPr>
              <a:t>, </a:t>
            </a:r>
            <a:r>
              <a:rPr lang="de-DE" sz="1600" dirty="0" err="1">
                <a:solidFill>
                  <a:srgbClr val="0A4DA2"/>
                </a:solidFill>
                <a:latin typeface="+mj-lt"/>
              </a:rPr>
              <a:t>binding</a:t>
            </a:r>
            <a:r>
              <a:rPr lang="de-DE" sz="1600" dirty="0">
                <a:solidFill>
                  <a:srgbClr val="0A4DA2"/>
                </a:solidFill>
                <a:latin typeface="+mj-lt"/>
              </a:rPr>
              <a:t> </a:t>
            </a:r>
            <a:r>
              <a:rPr lang="de-DE" sz="1600" b="1" dirty="0">
                <a:solidFill>
                  <a:srgbClr val="0A4DA2"/>
                </a:solidFill>
                <a:latin typeface="+mj-lt"/>
              </a:rPr>
              <a:t>FEC </a:t>
            </a:r>
            <a:r>
              <a:rPr lang="de-DE" sz="1600" b="1" dirty="0" err="1">
                <a:solidFill>
                  <a:srgbClr val="0A4DA2"/>
                </a:solidFill>
                <a:latin typeface="+mj-lt"/>
              </a:rPr>
              <a:t>target</a:t>
            </a:r>
            <a:r>
              <a:rPr lang="de-DE" sz="1600" b="1" dirty="0">
                <a:solidFill>
                  <a:srgbClr val="0A4DA2"/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rgbClr val="0A4DA2"/>
                </a:solidFill>
                <a:latin typeface="+mj-lt"/>
              </a:rPr>
              <a:t>of</a:t>
            </a:r>
            <a:r>
              <a:rPr lang="de-DE" sz="1600" b="1" dirty="0">
                <a:solidFill>
                  <a:srgbClr val="0A4DA2"/>
                </a:solidFill>
                <a:latin typeface="+mj-lt"/>
              </a:rPr>
              <a:t> 763 </a:t>
            </a:r>
            <a:r>
              <a:rPr lang="de-DE" sz="1600" b="1" dirty="0" err="1">
                <a:solidFill>
                  <a:srgbClr val="0A4DA2"/>
                </a:solidFill>
                <a:latin typeface="+mj-lt"/>
              </a:rPr>
              <a:t>Mtoe</a:t>
            </a:r>
            <a:r>
              <a:rPr lang="de-DE" sz="1600" b="1" dirty="0">
                <a:solidFill>
                  <a:srgbClr val="0A4DA2"/>
                </a:solidFill>
                <a:latin typeface="+mj-lt"/>
              </a:rPr>
              <a:t> </a:t>
            </a:r>
          </a:p>
          <a:p>
            <a:r>
              <a:rPr lang="it-IT" sz="1600" dirty="0" err="1">
                <a:solidFill>
                  <a:srgbClr val="0A4DA2"/>
                </a:solidFill>
                <a:latin typeface="+mj-lt"/>
                <a:cs typeface="Calibri"/>
              </a:rPr>
              <a:t>Strenghten</a:t>
            </a:r>
            <a:r>
              <a:rPr lang="it-IT" sz="1600" dirty="0">
                <a:solidFill>
                  <a:srgbClr val="0A4DA2"/>
                </a:solidFill>
                <a:latin typeface="+mj-lt"/>
                <a:cs typeface="Calibri"/>
              </a:rPr>
              <a:t> </a:t>
            </a:r>
            <a:r>
              <a:rPr lang="it-IT" sz="1600" dirty="0" err="1">
                <a:solidFill>
                  <a:srgbClr val="0A4DA2"/>
                </a:solidFill>
                <a:latin typeface="+mj-lt"/>
                <a:cs typeface="Calibri"/>
              </a:rPr>
              <a:t>annual</a:t>
            </a:r>
            <a:r>
              <a:rPr lang="it-IT" sz="1600" dirty="0">
                <a:solidFill>
                  <a:srgbClr val="0A4DA2"/>
                </a:solidFill>
                <a:latin typeface="+mj-lt"/>
                <a:cs typeface="Calibri"/>
              </a:rPr>
              <a:t> </a:t>
            </a:r>
            <a:r>
              <a:rPr lang="it-IT" sz="1600" b="1" dirty="0">
                <a:solidFill>
                  <a:srgbClr val="0A4DA2"/>
                </a:solidFill>
                <a:latin typeface="+mj-lt"/>
                <a:cs typeface="Calibri"/>
              </a:rPr>
              <a:t>national energy </a:t>
            </a:r>
            <a:r>
              <a:rPr lang="it-IT" sz="1600" b="1" dirty="0" err="1">
                <a:solidFill>
                  <a:srgbClr val="0A4DA2"/>
                </a:solidFill>
                <a:latin typeface="+mj-lt"/>
                <a:cs typeface="Calibri"/>
              </a:rPr>
              <a:t>saving</a:t>
            </a:r>
            <a:r>
              <a:rPr lang="it-IT" sz="1600" b="1" dirty="0">
                <a:solidFill>
                  <a:srgbClr val="0A4DA2"/>
                </a:solidFill>
                <a:latin typeface="+mj-lt"/>
                <a:cs typeface="Calibri"/>
              </a:rPr>
              <a:t> </a:t>
            </a:r>
            <a:r>
              <a:rPr lang="it-IT" sz="1600" b="1" dirty="0" err="1">
                <a:solidFill>
                  <a:srgbClr val="22685C"/>
                </a:solidFill>
                <a:latin typeface="+mj-lt"/>
                <a:cs typeface="Calibri"/>
              </a:rPr>
              <a:t>obligations</a:t>
            </a:r>
            <a:r>
              <a:rPr lang="it-IT" sz="1600" dirty="0">
                <a:solidFill>
                  <a:srgbClr val="22685C"/>
                </a:solidFill>
                <a:latin typeface="+mj-lt"/>
                <a:cs typeface="Calibri"/>
              </a:rPr>
              <a:t> </a:t>
            </a:r>
            <a:r>
              <a:rPr lang="it-IT" sz="1600" b="1" dirty="0">
                <a:solidFill>
                  <a:srgbClr val="22685C"/>
                </a:solidFill>
                <a:latin typeface="+mj-lt"/>
                <a:cs typeface="Calibri"/>
              </a:rPr>
              <a:t>to 1,49% in </a:t>
            </a:r>
            <a:r>
              <a:rPr lang="it-IT" sz="1600" b="1" dirty="0" err="1">
                <a:solidFill>
                  <a:srgbClr val="22685C"/>
                </a:solidFill>
                <a:latin typeface="+mj-lt"/>
                <a:cs typeface="Calibri"/>
              </a:rPr>
              <a:t>average</a:t>
            </a:r>
            <a:r>
              <a:rPr lang="it-IT" sz="1600" b="1" dirty="0">
                <a:solidFill>
                  <a:srgbClr val="22685C"/>
                </a:solidFill>
                <a:latin typeface="+mj-lt"/>
                <a:cs typeface="Calibri"/>
              </a:rPr>
              <a:t> with step-wise </a:t>
            </a:r>
            <a:r>
              <a:rPr lang="it-IT" sz="1600" b="1" dirty="0" err="1">
                <a:solidFill>
                  <a:srgbClr val="22685C"/>
                </a:solidFill>
                <a:latin typeface="+mj-lt"/>
                <a:cs typeface="Calibri"/>
              </a:rPr>
              <a:t>approach</a:t>
            </a:r>
            <a:r>
              <a:rPr lang="it-IT" sz="1600" b="1" dirty="0">
                <a:solidFill>
                  <a:srgbClr val="00B050"/>
                </a:solidFill>
                <a:latin typeface="+mj-lt"/>
                <a:cs typeface="Calibri"/>
              </a:rPr>
              <a:t> </a:t>
            </a:r>
            <a:r>
              <a:rPr lang="it-IT" sz="1600" dirty="0">
                <a:solidFill>
                  <a:srgbClr val="0A4DA2"/>
                </a:solidFill>
                <a:latin typeface="+mj-lt"/>
                <a:cs typeface="Calibri"/>
              </a:rPr>
              <a:t>and </a:t>
            </a:r>
            <a:r>
              <a:rPr lang="it-IT" sz="1600" dirty="0" err="1">
                <a:solidFill>
                  <a:srgbClr val="0A4DA2"/>
                </a:solidFill>
                <a:latin typeface="+mj-lt"/>
                <a:cs typeface="Calibri"/>
              </a:rPr>
              <a:t>exclusion</a:t>
            </a:r>
            <a:r>
              <a:rPr lang="it-IT" sz="1600" dirty="0">
                <a:solidFill>
                  <a:srgbClr val="0A4DA2"/>
                </a:solidFill>
                <a:latin typeface="+mj-lt"/>
                <a:cs typeface="Calibri"/>
              </a:rPr>
              <a:t> of </a:t>
            </a:r>
            <a:r>
              <a:rPr lang="it-IT" sz="1600" dirty="0" err="1">
                <a:solidFill>
                  <a:srgbClr val="0A4DA2"/>
                </a:solidFill>
                <a:latin typeface="+mj-lt"/>
                <a:cs typeface="Calibri"/>
              </a:rPr>
              <a:t>savings</a:t>
            </a:r>
            <a:r>
              <a:rPr lang="it-IT" sz="1600" dirty="0">
                <a:solidFill>
                  <a:srgbClr val="0A4DA2"/>
                </a:solidFill>
                <a:latin typeface="+mj-lt"/>
                <a:cs typeface="Calibri"/>
              </a:rPr>
              <a:t> from </a:t>
            </a:r>
            <a:r>
              <a:rPr lang="it-IT" sz="1600" dirty="0" err="1">
                <a:solidFill>
                  <a:srgbClr val="0A4DA2"/>
                </a:solidFill>
                <a:latin typeface="+mj-lt"/>
                <a:cs typeface="Calibri"/>
              </a:rPr>
              <a:t>direct</a:t>
            </a:r>
            <a:r>
              <a:rPr lang="it-IT" sz="1600" dirty="0">
                <a:solidFill>
                  <a:srgbClr val="0A4DA2"/>
                </a:solidFill>
                <a:latin typeface="+mj-lt"/>
                <a:cs typeface="Calibri"/>
              </a:rPr>
              <a:t> </a:t>
            </a:r>
            <a:r>
              <a:rPr lang="it-IT" sz="1600" dirty="0" err="1">
                <a:solidFill>
                  <a:srgbClr val="0A4DA2"/>
                </a:solidFill>
                <a:latin typeface="+mj-lt"/>
                <a:cs typeface="Calibri"/>
              </a:rPr>
              <a:t>fossil</a:t>
            </a:r>
            <a:r>
              <a:rPr lang="it-IT" sz="1600" dirty="0">
                <a:solidFill>
                  <a:srgbClr val="0A4DA2"/>
                </a:solidFill>
                <a:latin typeface="+mj-lt"/>
                <a:cs typeface="Calibri"/>
              </a:rPr>
              <a:t> </a:t>
            </a:r>
            <a:r>
              <a:rPr lang="it-IT" sz="1600" dirty="0" err="1">
                <a:solidFill>
                  <a:srgbClr val="0A4DA2"/>
                </a:solidFill>
                <a:latin typeface="+mj-lt"/>
                <a:cs typeface="Calibri"/>
              </a:rPr>
              <a:t>fuels</a:t>
            </a:r>
            <a:r>
              <a:rPr lang="it-IT" sz="1600" dirty="0">
                <a:solidFill>
                  <a:srgbClr val="0A4DA2"/>
                </a:solidFill>
                <a:latin typeface="+mj-lt"/>
                <a:cs typeface="Calibri"/>
              </a:rPr>
              <a:t> </a:t>
            </a:r>
            <a:r>
              <a:rPr lang="it-IT" sz="1600" dirty="0" err="1">
                <a:solidFill>
                  <a:srgbClr val="0A4DA2"/>
                </a:solidFill>
                <a:latin typeface="+mj-lt"/>
                <a:cs typeface="Calibri"/>
              </a:rPr>
              <a:t>combustion</a:t>
            </a:r>
            <a:r>
              <a:rPr lang="it-IT" sz="1600" dirty="0">
                <a:solidFill>
                  <a:srgbClr val="0A4DA2"/>
                </a:solidFill>
                <a:latin typeface="+mj-lt"/>
                <a:cs typeface="Calibri"/>
              </a:rPr>
              <a:t>. </a:t>
            </a:r>
            <a:r>
              <a:rPr lang="it-IT" sz="1600" dirty="0" err="1">
                <a:solidFill>
                  <a:srgbClr val="0A4DA2"/>
                </a:solidFill>
                <a:latin typeface="+mj-lt"/>
                <a:cs typeface="Calibri"/>
              </a:rPr>
              <a:t>Including</a:t>
            </a:r>
            <a:r>
              <a:rPr lang="it-IT" sz="1600" dirty="0">
                <a:solidFill>
                  <a:srgbClr val="0A4DA2"/>
                </a:solidFill>
                <a:latin typeface="+mj-lt"/>
                <a:cs typeface="Calibri"/>
              </a:rPr>
              <a:t> </a:t>
            </a:r>
            <a:r>
              <a:rPr lang="it-IT" sz="1600" b="1" dirty="0">
                <a:solidFill>
                  <a:srgbClr val="22685C"/>
                </a:solidFill>
                <a:latin typeface="+mj-lt"/>
                <a:cs typeface="Calibri"/>
              </a:rPr>
              <a:t>a Just </a:t>
            </a:r>
            <a:r>
              <a:rPr lang="it-IT" sz="1600" b="1" dirty="0" err="1">
                <a:solidFill>
                  <a:srgbClr val="22685C"/>
                </a:solidFill>
                <a:latin typeface="+mj-lt"/>
                <a:cs typeface="Calibri"/>
              </a:rPr>
              <a:t>transition</a:t>
            </a:r>
            <a:r>
              <a:rPr lang="it-IT" sz="1600" b="1" dirty="0">
                <a:solidFill>
                  <a:srgbClr val="22685C"/>
                </a:solidFill>
                <a:latin typeface="+mj-lt"/>
                <a:cs typeface="Calibri"/>
              </a:rPr>
              <a:t> sub-target </a:t>
            </a:r>
          </a:p>
          <a:p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Reinforcement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Energy Efficiency First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Principle</a:t>
            </a:r>
            <a:r>
              <a:rPr lang="de-DE" sz="1600" dirty="0">
                <a:solidFill>
                  <a:srgbClr val="0A4DA2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rgbClr val="0A4DA2"/>
                </a:solidFill>
                <a:latin typeface="+mj-lt"/>
              </a:rPr>
              <a:t>accross</a:t>
            </a:r>
            <a:r>
              <a:rPr lang="de-DE" sz="1600" dirty="0">
                <a:solidFill>
                  <a:srgbClr val="0A4DA2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rgbClr val="0A4DA2"/>
                </a:solidFill>
                <a:latin typeface="+mj-lt"/>
              </a:rPr>
              <a:t>sectors</a:t>
            </a:r>
            <a:endParaRPr lang="it-IT" sz="1600" dirty="0">
              <a:solidFill>
                <a:srgbClr val="0A4DA2"/>
              </a:solidFill>
              <a:latin typeface="+mj-lt"/>
              <a:cs typeface="Calibri" panose="020F0502020204030204" pitchFamily="34" charset="0"/>
            </a:endParaRPr>
          </a:p>
          <a:p>
            <a:pPr>
              <a:buClr>
                <a:srgbClr val="034EA2"/>
              </a:buClr>
              <a:defRPr/>
            </a:pPr>
            <a:r>
              <a:rPr lang="it-IT" sz="1600" dirty="0">
                <a:solidFill>
                  <a:srgbClr val="0A4DA2"/>
                </a:solidFill>
                <a:latin typeface="+mj-lt"/>
                <a:cs typeface="Calibri"/>
              </a:rPr>
              <a:t>Update the </a:t>
            </a:r>
            <a:r>
              <a:rPr lang="it-IT" sz="1600" dirty="0" err="1">
                <a:solidFill>
                  <a:srgbClr val="0A4DA2"/>
                </a:solidFill>
                <a:latin typeface="+mj-lt"/>
                <a:cs typeface="Calibri"/>
              </a:rPr>
              <a:t>definition</a:t>
            </a:r>
            <a:r>
              <a:rPr lang="it-IT" sz="1600" dirty="0">
                <a:solidFill>
                  <a:srgbClr val="0A4DA2"/>
                </a:solidFill>
                <a:latin typeface="+mj-lt"/>
                <a:cs typeface="Calibri"/>
              </a:rPr>
              <a:t> of </a:t>
            </a:r>
            <a:r>
              <a:rPr lang="it-IT" sz="1600" b="1" dirty="0">
                <a:solidFill>
                  <a:srgbClr val="0A4DA2"/>
                </a:solidFill>
                <a:latin typeface="+mj-lt"/>
                <a:cs typeface="Calibri"/>
              </a:rPr>
              <a:t>energy </a:t>
            </a:r>
            <a:r>
              <a:rPr lang="it-IT" sz="1600" b="1" dirty="0" err="1">
                <a:solidFill>
                  <a:srgbClr val="0A4DA2"/>
                </a:solidFill>
                <a:latin typeface="+mj-lt"/>
                <a:cs typeface="Calibri"/>
              </a:rPr>
              <a:t>efficient</a:t>
            </a:r>
            <a:r>
              <a:rPr lang="it-IT" sz="1600" b="1" dirty="0">
                <a:solidFill>
                  <a:srgbClr val="0A4DA2"/>
                </a:solidFill>
                <a:latin typeface="+mj-lt"/>
                <a:cs typeface="Calibri"/>
              </a:rPr>
              <a:t> </a:t>
            </a:r>
            <a:r>
              <a:rPr lang="it-IT" sz="1600" b="1" dirty="0" err="1">
                <a:solidFill>
                  <a:srgbClr val="0A4DA2"/>
                </a:solidFill>
                <a:latin typeface="+mj-lt"/>
                <a:cs typeface="Calibri"/>
              </a:rPr>
              <a:t>district</a:t>
            </a:r>
            <a:r>
              <a:rPr lang="it-IT" sz="1600" b="1" dirty="0">
                <a:solidFill>
                  <a:srgbClr val="0A4DA2"/>
                </a:solidFill>
                <a:latin typeface="+mj-lt"/>
                <a:cs typeface="Calibri"/>
              </a:rPr>
              <a:t> </a:t>
            </a:r>
            <a:r>
              <a:rPr lang="it-IT" sz="1600" b="1" dirty="0" err="1">
                <a:solidFill>
                  <a:srgbClr val="0A4DA2"/>
                </a:solidFill>
                <a:latin typeface="+mj-lt"/>
                <a:cs typeface="Calibri"/>
              </a:rPr>
              <a:t>heating</a:t>
            </a:r>
            <a:r>
              <a:rPr lang="it-IT" sz="1600" b="1" dirty="0">
                <a:solidFill>
                  <a:srgbClr val="0A4DA2"/>
                </a:solidFill>
                <a:latin typeface="+mj-lt"/>
                <a:cs typeface="Calibri"/>
              </a:rPr>
              <a:t> and </a:t>
            </a:r>
            <a:r>
              <a:rPr lang="it-IT" sz="1600" b="1" dirty="0" err="1">
                <a:solidFill>
                  <a:srgbClr val="0A4DA2"/>
                </a:solidFill>
                <a:latin typeface="+mj-lt"/>
                <a:cs typeface="Calibri"/>
              </a:rPr>
              <a:t>cooling</a:t>
            </a:r>
            <a:r>
              <a:rPr lang="it-IT" sz="1600" b="1" dirty="0">
                <a:solidFill>
                  <a:srgbClr val="0A4DA2"/>
                </a:solidFill>
                <a:latin typeface="+mj-lt"/>
                <a:cs typeface="Calibri"/>
              </a:rPr>
              <a:t>, </a:t>
            </a:r>
            <a:r>
              <a:rPr lang="it-IT" sz="1600" dirty="0" err="1">
                <a:solidFill>
                  <a:srgbClr val="0A4DA2"/>
                </a:solidFill>
                <a:latin typeface="+mj-lt"/>
                <a:cs typeface="Calibri"/>
              </a:rPr>
              <a:t>introducing</a:t>
            </a:r>
            <a:r>
              <a:rPr lang="it-IT" sz="1600" dirty="0">
                <a:solidFill>
                  <a:srgbClr val="0A4DA2"/>
                </a:solidFill>
                <a:latin typeface="+mj-lt"/>
                <a:cs typeface="Calibri"/>
              </a:rPr>
              <a:t> the </a:t>
            </a:r>
            <a:r>
              <a:rPr lang="it-IT" sz="1600" b="1" dirty="0">
                <a:solidFill>
                  <a:srgbClr val="22685C"/>
                </a:solidFill>
                <a:latin typeface="+mj-lt"/>
                <a:cs typeface="Calibri"/>
              </a:rPr>
              <a:t>2050 </a:t>
            </a:r>
            <a:r>
              <a:rPr lang="it-IT" sz="1600" b="1" dirty="0" err="1">
                <a:solidFill>
                  <a:srgbClr val="22685C"/>
                </a:solidFill>
                <a:latin typeface="+mj-lt"/>
                <a:cs typeface="Calibri"/>
              </a:rPr>
              <a:t>trajectory</a:t>
            </a:r>
            <a:r>
              <a:rPr lang="it-IT" sz="1600" b="1" dirty="0">
                <a:solidFill>
                  <a:srgbClr val="22685C"/>
                </a:solidFill>
                <a:latin typeface="+mj-lt"/>
                <a:cs typeface="Calibri"/>
              </a:rPr>
              <a:t> for </a:t>
            </a:r>
            <a:r>
              <a:rPr lang="it-IT" sz="1600" b="1" dirty="0" err="1">
                <a:solidFill>
                  <a:srgbClr val="22685C"/>
                </a:solidFill>
                <a:latin typeface="+mj-lt"/>
                <a:cs typeface="Calibri"/>
              </a:rPr>
              <a:t>efficient</a:t>
            </a:r>
            <a:r>
              <a:rPr lang="it-IT" sz="1600" b="1" dirty="0">
                <a:solidFill>
                  <a:srgbClr val="22685C"/>
                </a:solidFill>
                <a:latin typeface="+mj-lt"/>
                <a:cs typeface="Calibri"/>
              </a:rPr>
              <a:t> </a:t>
            </a:r>
            <a:r>
              <a:rPr lang="it-IT" sz="1600" b="1" dirty="0" err="1">
                <a:solidFill>
                  <a:srgbClr val="22685C"/>
                </a:solidFill>
                <a:latin typeface="+mj-lt"/>
                <a:cs typeface="Calibri"/>
              </a:rPr>
              <a:t>district</a:t>
            </a:r>
            <a:r>
              <a:rPr lang="it-IT" sz="1600" b="1" dirty="0">
                <a:solidFill>
                  <a:srgbClr val="22685C"/>
                </a:solidFill>
                <a:latin typeface="+mj-lt"/>
                <a:cs typeface="Calibri"/>
              </a:rPr>
              <a:t> </a:t>
            </a:r>
            <a:r>
              <a:rPr lang="it-IT" sz="1600" b="1" dirty="0" err="1">
                <a:solidFill>
                  <a:srgbClr val="22685C"/>
                </a:solidFill>
                <a:latin typeface="+mj-lt"/>
                <a:cs typeface="Calibri"/>
              </a:rPr>
              <a:t>heating</a:t>
            </a:r>
            <a:r>
              <a:rPr lang="it-IT" sz="1600" b="1" dirty="0">
                <a:solidFill>
                  <a:srgbClr val="22685C"/>
                </a:solidFill>
                <a:latin typeface="+mj-lt"/>
                <a:cs typeface="Calibri"/>
              </a:rPr>
              <a:t> and </a:t>
            </a:r>
            <a:r>
              <a:rPr lang="it-IT" sz="1600" b="1" dirty="0" err="1">
                <a:solidFill>
                  <a:srgbClr val="22685C"/>
                </a:solidFill>
                <a:latin typeface="+mj-lt"/>
                <a:cs typeface="Calibri"/>
              </a:rPr>
              <a:t>cooling</a:t>
            </a:r>
            <a:r>
              <a:rPr lang="it-IT" sz="1600" b="1" dirty="0">
                <a:solidFill>
                  <a:srgbClr val="22685C"/>
                </a:solidFill>
                <a:latin typeface="+mj-lt"/>
                <a:cs typeface="Calibri"/>
              </a:rPr>
              <a:t> system</a:t>
            </a:r>
            <a:r>
              <a:rPr lang="it-IT" sz="1600" dirty="0">
                <a:solidFill>
                  <a:srgbClr val="4D4D4D"/>
                </a:solidFill>
                <a:latin typeface="+mj-lt"/>
                <a:cs typeface="Calibri"/>
              </a:rPr>
              <a:t>, </a:t>
            </a:r>
            <a:r>
              <a:rPr lang="it-IT" sz="1600" dirty="0">
                <a:solidFill>
                  <a:srgbClr val="0A4DA2"/>
                </a:solidFill>
                <a:latin typeface="+mj-lt"/>
                <a:cs typeface="Calibri"/>
              </a:rPr>
              <a:t>and introduce </a:t>
            </a:r>
            <a:r>
              <a:rPr lang="it-IT" sz="1600" b="1" dirty="0" err="1">
                <a:solidFill>
                  <a:srgbClr val="0A4DA2"/>
                </a:solidFill>
                <a:latin typeface="+mj-lt"/>
                <a:cs typeface="Calibri"/>
              </a:rPr>
              <a:t>local</a:t>
            </a:r>
            <a:r>
              <a:rPr lang="it-IT" sz="1600" b="1" dirty="0">
                <a:solidFill>
                  <a:srgbClr val="0A4DA2"/>
                </a:solidFill>
                <a:latin typeface="+mj-lt"/>
                <a:cs typeface="Calibri"/>
              </a:rPr>
              <a:t> </a:t>
            </a:r>
            <a:r>
              <a:rPr lang="it-IT" sz="1600" b="1" dirty="0" err="1">
                <a:solidFill>
                  <a:srgbClr val="0A4DA2"/>
                </a:solidFill>
                <a:latin typeface="+mj-lt"/>
                <a:cs typeface="Calibri"/>
              </a:rPr>
              <a:t>heating</a:t>
            </a:r>
            <a:r>
              <a:rPr lang="it-IT" sz="1600" b="1" dirty="0">
                <a:solidFill>
                  <a:srgbClr val="0A4DA2"/>
                </a:solidFill>
                <a:latin typeface="+mj-lt"/>
                <a:cs typeface="Calibri"/>
              </a:rPr>
              <a:t> and </a:t>
            </a:r>
            <a:r>
              <a:rPr lang="it-IT" sz="1600" b="1" dirty="0" err="1">
                <a:solidFill>
                  <a:srgbClr val="0A4DA2"/>
                </a:solidFill>
                <a:latin typeface="+mj-lt"/>
                <a:cs typeface="Calibri"/>
              </a:rPr>
              <a:t>cooling</a:t>
            </a:r>
            <a:r>
              <a:rPr lang="it-IT" sz="1600" b="1" dirty="0">
                <a:solidFill>
                  <a:srgbClr val="0A4DA2"/>
                </a:solidFill>
                <a:latin typeface="+mj-lt"/>
                <a:cs typeface="Calibri"/>
              </a:rPr>
              <a:t> plans </a:t>
            </a:r>
            <a:r>
              <a:rPr lang="it-IT" sz="1600" dirty="0">
                <a:solidFill>
                  <a:srgbClr val="0A4DA2"/>
                </a:solidFill>
                <a:latin typeface="+mj-lt"/>
                <a:cs typeface="Calibri"/>
              </a:rPr>
              <a:t>for </a:t>
            </a:r>
            <a:r>
              <a:rPr lang="it-IT" sz="1600" dirty="0" err="1">
                <a:solidFill>
                  <a:srgbClr val="0A4DA2"/>
                </a:solidFill>
                <a:latin typeface="+mj-lt"/>
                <a:cs typeface="Calibri"/>
              </a:rPr>
              <a:t>municipalities</a:t>
            </a:r>
            <a:r>
              <a:rPr lang="it-IT" sz="1600" dirty="0">
                <a:solidFill>
                  <a:srgbClr val="0A4DA2"/>
                </a:solidFill>
                <a:latin typeface="+mj-lt"/>
                <a:cs typeface="Calibri"/>
              </a:rPr>
              <a:t> (over 45.000). </a:t>
            </a:r>
          </a:p>
          <a:p>
            <a:pPr>
              <a:buClr>
                <a:srgbClr val="034EA2"/>
              </a:buClr>
              <a:defRPr/>
            </a:pPr>
            <a:r>
              <a:rPr lang="it-IT" sz="1600" dirty="0">
                <a:solidFill>
                  <a:srgbClr val="0A4DA2"/>
                </a:solidFill>
                <a:latin typeface="+mj-lt"/>
                <a:cs typeface="Calibri"/>
              </a:rPr>
              <a:t>Update </a:t>
            </a:r>
            <a:r>
              <a:rPr lang="it-IT" sz="1600" b="1" dirty="0" err="1">
                <a:solidFill>
                  <a:srgbClr val="0A4DA2"/>
                </a:solidFill>
                <a:latin typeface="+mj-lt"/>
                <a:cs typeface="Calibri"/>
              </a:rPr>
              <a:t>thresholds</a:t>
            </a:r>
            <a:r>
              <a:rPr lang="it-IT" sz="1600" b="1" dirty="0">
                <a:solidFill>
                  <a:srgbClr val="0A4DA2"/>
                </a:solidFill>
                <a:latin typeface="+mj-lt"/>
                <a:cs typeface="Calibri"/>
              </a:rPr>
              <a:t> for energy audits </a:t>
            </a:r>
            <a:r>
              <a:rPr lang="it-IT" sz="1600" b="1" dirty="0">
                <a:solidFill>
                  <a:srgbClr val="22685C"/>
                </a:solidFill>
                <a:latin typeface="+mj-lt"/>
                <a:cs typeface="Calibri"/>
              </a:rPr>
              <a:t>(10TJ/</a:t>
            </a:r>
            <a:r>
              <a:rPr lang="it-IT" sz="1600" b="1" dirty="0" err="1">
                <a:solidFill>
                  <a:srgbClr val="22685C"/>
                </a:solidFill>
                <a:latin typeface="+mj-lt"/>
                <a:cs typeface="Calibri"/>
              </a:rPr>
              <a:t>year</a:t>
            </a:r>
            <a:r>
              <a:rPr lang="it-IT" sz="1600" b="1" dirty="0">
                <a:solidFill>
                  <a:srgbClr val="22685C"/>
                </a:solidFill>
                <a:latin typeface="+mj-lt"/>
                <a:cs typeface="Calibri"/>
              </a:rPr>
              <a:t>) </a:t>
            </a:r>
            <a:r>
              <a:rPr lang="it-IT" sz="1600" b="1" dirty="0">
                <a:solidFill>
                  <a:srgbClr val="0A4DA2"/>
                </a:solidFill>
                <a:latin typeface="+mj-lt"/>
                <a:cs typeface="Calibri"/>
              </a:rPr>
              <a:t>and energy management system </a:t>
            </a:r>
            <a:r>
              <a:rPr lang="en-IE" sz="1600" b="1" dirty="0">
                <a:solidFill>
                  <a:srgbClr val="0A4DA2"/>
                </a:solidFill>
                <a:latin typeface="+mj-lt"/>
                <a:cs typeface="Calibri"/>
              </a:rPr>
              <a:t>requirements </a:t>
            </a:r>
            <a:r>
              <a:rPr lang="en-IE" sz="1600" b="1" dirty="0">
                <a:solidFill>
                  <a:srgbClr val="22685C"/>
                </a:solidFill>
                <a:latin typeface="+mj-lt"/>
                <a:cs typeface="Calibri"/>
              </a:rPr>
              <a:t>(85TJ/year)</a:t>
            </a:r>
            <a:r>
              <a:rPr lang="it-IT" sz="1600" b="1" dirty="0">
                <a:solidFill>
                  <a:srgbClr val="22685C"/>
                </a:solidFill>
                <a:latin typeface="+mj-lt"/>
                <a:cs typeface="Calibri"/>
              </a:rPr>
              <a:t> </a:t>
            </a:r>
            <a:r>
              <a:rPr lang="it-IT" sz="1600" dirty="0">
                <a:solidFill>
                  <a:srgbClr val="0A4DA2"/>
                </a:solidFill>
                <a:latin typeface="+mj-lt"/>
                <a:cs typeface="Calibri"/>
              </a:rPr>
              <a:t>for </a:t>
            </a:r>
            <a:r>
              <a:rPr lang="it-IT" sz="1600" dirty="0" err="1">
                <a:solidFill>
                  <a:srgbClr val="0A4DA2"/>
                </a:solidFill>
                <a:latin typeface="+mj-lt"/>
                <a:cs typeface="Calibri"/>
              </a:rPr>
              <a:t>enterprises</a:t>
            </a:r>
            <a:endParaRPr lang="it-IT" sz="1600" dirty="0">
              <a:solidFill>
                <a:srgbClr val="0A4DA2"/>
              </a:solidFill>
              <a:latin typeface="+mj-lt"/>
              <a:cs typeface="Calibri"/>
            </a:endParaRPr>
          </a:p>
          <a:p>
            <a:pPr>
              <a:buClr>
                <a:srgbClr val="034EA2"/>
              </a:buClr>
              <a:defRPr/>
            </a:pPr>
            <a:r>
              <a:rPr lang="de-DE" sz="1600" dirty="0" err="1">
                <a:solidFill>
                  <a:srgbClr val="0A4DA2"/>
                </a:solidFill>
                <a:latin typeface="+mj-lt"/>
              </a:rPr>
              <a:t>Increase</a:t>
            </a:r>
            <a:r>
              <a:rPr lang="de-DE" sz="1600" dirty="0">
                <a:solidFill>
                  <a:srgbClr val="0A4DA2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rgbClr val="0A4DA2"/>
                </a:solidFill>
                <a:latin typeface="+mj-lt"/>
              </a:rPr>
              <a:t>the</a:t>
            </a:r>
            <a:r>
              <a:rPr lang="de-DE" sz="1600" dirty="0">
                <a:solidFill>
                  <a:srgbClr val="0A4DA2"/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rgbClr val="0A4DA2"/>
                </a:solidFill>
                <a:latin typeface="+mj-lt"/>
              </a:rPr>
              <a:t>exemplary</a:t>
            </a:r>
            <a:r>
              <a:rPr lang="de-DE" sz="1600" b="1" dirty="0">
                <a:solidFill>
                  <a:srgbClr val="0A4DA2"/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rgbClr val="0A4DA2"/>
                </a:solidFill>
                <a:latin typeface="+mj-lt"/>
              </a:rPr>
              <a:t>role</a:t>
            </a:r>
            <a:r>
              <a:rPr lang="de-DE" sz="1600" b="1" dirty="0">
                <a:solidFill>
                  <a:srgbClr val="0A4DA2"/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rgbClr val="0A4DA2"/>
                </a:solidFill>
                <a:latin typeface="+mj-lt"/>
              </a:rPr>
              <a:t>from</a:t>
            </a:r>
            <a:r>
              <a:rPr lang="de-DE" sz="1600" b="1" dirty="0">
                <a:solidFill>
                  <a:srgbClr val="0A4DA2"/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rgbClr val="0A4DA2"/>
                </a:solidFill>
                <a:latin typeface="+mj-lt"/>
              </a:rPr>
              <a:t>the</a:t>
            </a:r>
            <a:r>
              <a:rPr lang="de-DE" sz="1600" b="1" dirty="0">
                <a:solidFill>
                  <a:srgbClr val="0A4DA2"/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rgbClr val="0A4DA2"/>
                </a:solidFill>
                <a:latin typeface="+mj-lt"/>
              </a:rPr>
              <a:t>public</a:t>
            </a:r>
            <a:r>
              <a:rPr lang="de-DE" sz="1600" b="1" dirty="0">
                <a:solidFill>
                  <a:srgbClr val="0A4DA2"/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rgbClr val="0A4DA2"/>
                </a:solidFill>
                <a:latin typeface="+mj-lt"/>
              </a:rPr>
              <a:t>sector</a:t>
            </a:r>
            <a:r>
              <a:rPr lang="de-DE" sz="1600" dirty="0">
                <a:solidFill>
                  <a:srgbClr val="22685C"/>
                </a:solidFill>
                <a:latin typeface="+mj-lt"/>
              </a:rPr>
              <a:t>: </a:t>
            </a:r>
            <a:r>
              <a:rPr lang="de-DE" sz="1600" b="1" dirty="0">
                <a:solidFill>
                  <a:srgbClr val="22685C"/>
                </a:solidFill>
                <a:latin typeface="+mj-lt"/>
              </a:rPr>
              <a:t>annual </a:t>
            </a:r>
            <a:r>
              <a:rPr lang="de-DE" sz="1600" b="1" dirty="0" err="1">
                <a:solidFill>
                  <a:srgbClr val="22685C"/>
                </a:solidFill>
                <a:latin typeface="+mj-lt"/>
              </a:rPr>
              <a:t>reduction</a:t>
            </a:r>
            <a:r>
              <a:rPr lang="de-DE" sz="1600" b="1" dirty="0">
                <a:solidFill>
                  <a:srgbClr val="22685C"/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rgbClr val="22685C"/>
                </a:solidFill>
                <a:latin typeface="+mj-lt"/>
              </a:rPr>
              <a:t>of</a:t>
            </a:r>
            <a:r>
              <a:rPr lang="de-DE" sz="1600" b="1" dirty="0">
                <a:solidFill>
                  <a:srgbClr val="22685C"/>
                </a:solidFill>
                <a:latin typeface="+mj-lt"/>
              </a:rPr>
              <a:t> 1.9% </a:t>
            </a:r>
            <a:r>
              <a:rPr lang="de-DE" sz="1600" b="1" dirty="0" err="1">
                <a:solidFill>
                  <a:srgbClr val="22685C"/>
                </a:solidFill>
                <a:latin typeface="+mj-lt"/>
              </a:rPr>
              <a:t>of</a:t>
            </a:r>
            <a:r>
              <a:rPr lang="de-DE" sz="1600" b="1" dirty="0">
                <a:solidFill>
                  <a:srgbClr val="22685C"/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rgbClr val="22685C"/>
                </a:solidFill>
                <a:latin typeface="+mj-lt"/>
              </a:rPr>
              <a:t>public</a:t>
            </a:r>
            <a:r>
              <a:rPr lang="de-DE" sz="1600" b="1" dirty="0">
                <a:solidFill>
                  <a:srgbClr val="22685C"/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rgbClr val="22685C"/>
                </a:solidFill>
                <a:latin typeface="+mj-lt"/>
              </a:rPr>
              <a:t>sector</a:t>
            </a:r>
            <a:r>
              <a:rPr lang="de-DE" sz="1600" b="1" dirty="0">
                <a:solidFill>
                  <a:srgbClr val="22685C"/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rgbClr val="22685C"/>
                </a:solidFill>
                <a:latin typeface="+mj-lt"/>
              </a:rPr>
              <a:t>energy</a:t>
            </a:r>
            <a:r>
              <a:rPr lang="de-DE" sz="1600" b="1" dirty="0">
                <a:solidFill>
                  <a:srgbClr val="22685C"/>
                </a:solidFill>
                <a:latin typeface="+mj-lt"/>
              </a:rPr>
              <a:t> </a:t>
            </a:r>
            <a:r>
              <a:rPr lang="de-DE" sz="1600" b="1" dirty="0" err="1">
                <a:solidFill>
                  <a:srgbClr val="22685C"/>
                </a:solidFill>
                <a:latin typeface="+mj-lt"/>
              </a:rPr>
              <a:t>consumptions</a:t>
            </a:r>
            <a:r>
              <a:rPr lang="de-DE" sz="1600" dirty="0">
                <a:solidFill>
                  <a:srgbClr val="22685C"/>
                </a:solidFill>
                <a:latin typeface="+mj-lt"/>
              </a:rPr>
              <a:t>,</a:t>
            </a:r>
            <a:r>
              <a:rPr lang="de-DE" sz="1600" b="1" dirty="0">
                <a:solidFill>
                  <a:srgbClr val="22685C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rgbClr val="0A4DA2"/>
                </a:solidFill>
                <a:latin typeface="+mj-lt"/>
              </a:rPr>
              <a:t>increase</a:t>
            </a:r>
            <a:r>
              <a:rPr lang="de-DE" sz="1600" dirty="0">
                <a:solidFill>
                  <a:srgbClr val="0A4DA2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rgbClr val="0A4DA2"/>
                </a:solidFill>
                <a:latin typeface="+mj-lt"/>
              </a:rPr>
              <a:t>the</a:t>
            </a:r>
            <a:r>
              <a:rPr lang="de-DE" sz="1600" dirty="0">
                <a:solidFill>
                  <a:srgbClr val="0A4DA2"/>
                </a:solidFill>
                <a:latin typeface="+mj-lt"/>
              </a:rPr>
              <a:t> annual </a:t>
            </a:r>
            <a:r>
              <a:rPr lang="de-DE" sz="1600" dirty="0" err="1">
                <a:solidFill>
                  <a:srgbClr val="0A4DA2"/>
                </a:solidFill>
                <a:latin typeface="+mj-lt"/>
              </a:rPr>
              <a:t>renovation</a:t>
            </a:r>
            <a:r>
              <a:rPr lang="de-DE" sz="1600" dirty="0">
                <a:solidFill>
                  <a:srgbClr val="0A4DA2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rgbClr val="0A4DA2"/>
                </a:solidFill>
                <a:latin typeface="+mj-lt"/>
              </a:rPr>
              <a:t>rates</a:t>
            </a:r>
            <a:r>
              <a:rPr lang="de-DE" sz="1600" dirty="0">
                <a:solidFill>
                  <a:srgbClr val="0A4DA2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rgbClr val="0A4DA2"/>
                </a:solidFill>
                <a:latin typeface="+mj-lt"/>
              </a:rPr>
              <a:t>to</a:t>
            </a:r>
            <a:r>
              <a:rPr lang="de-DE" sz="1600" dirty="0">
                <a:solidFill>
                  <a:srgbClr val="0A4DA2"/>
                </a:solidFill>
                <a:latin typeface="+mj-lt"/>
              </a:rPr>
              <a:t> 3% </a:t>
            </a:r>
            <a:r>
              <a:rPr lang="de-DE" sz="1600" dirty="0" err="1">
                <a:solidFill>
                  <a:srgbClr val="0A4DA2"/>
                </a:solidFill>
                <a:latin typeface="+mj-lt"/>
              </a:rPr>
              <a:t>of</a:t>
            </a:r>
            <a:r>
              <a:rPr lang="de-DE" sz="1600" dirty="0">
                <a:solidFill>
                  <a:srgbClr val="0A4DA2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rgbClr val="0A4DA2"/>
                </a:solidFill>
                <a:latin typeface="+mj-lt"/>
              </a:rPr>
              <a:t>the</a:t>
            </a:r>
            <a:r>
              <a:rPr lang="de-DE" sz="1600" dirty="0">
                <a:solidFill>
                  <a:srgbClr val="0A4DA2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rgbClr val="0A4DA2"/>
                </a:solidFill>
                <a:latin typeface="+mj-lt"/>
              </a:rPr>
              <a:t>public</a:t>
            </a:r>
            <a:r>
              <a:rPr lang="de-DE" sz="1600" dirty="0">
                <a:solidFill>
                  <a:srgbClr val="0A4DA2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rgbClr val="0A4DA2"/>
                </a:solidFill>
                <a:latin typeface="+mj-lt"/>
              </a:rPr>
              <a:t>buildings</a:t>
            </a:r>
            <a:r>
              <a:rPr lang="de-DE" sz="1600" dirty="0">
                <a:solidFill>
                  <a:srgbClr val="0A4DA2"/>
                </a:solidFill>
                <a:latin typeface="+mj-lt"/>
              </a:rPr>
              <a:t> </a:t>
            </a:r>
            <a:r>
              <a:rPr lang="de-DE" sz="1600" dirty="0" err="1">
                <a:solidFill>
                  <a:srgbClr val="0A4DA2"/>
                </a:solidFill>
                <a:latin typeface="+mj-lt"/>
              </a:rPr>
              <a:t>over</a:t>
            </a:r>
            <a:r>
              <a:rPr lang="de-DE" sz="1600" dirty="0">
                <a:solidFill>
                  <a:srgbClr val="0A4DA2"/>
                </a:solidFill>
                <a:latin typeface="+mj-lt"/>
              </a:rPr>
              <a:t> 250 m2.</a:t>
            </a:r>
            <a:r>
              <a:rPr lang="de-DE" sz="1600" b="1" dirty="0">
                <a:solidFill>
                  <a:srgbClr val="0A4DA2"/>
                </a:solidFill>
                <a:latin typeface="+mj-lt"/>
              </a:rPr>
              <a:t> </a:t>
            </a:r>
            <a:endParaRPr lang="de-DE" sz="1600" b="1" dirty="0">
              <a:solidFill>
                <a:srgbClr val="0A4DA2"/>
              </a:solidFill>
              <a:latin typeface="+mj-lt"/>
              <a:cs typeface="Arial"/>
            </a:endParaRPr>
          </a:p>
          <a:p>
            <a:pPr>
              <a:buClr>
                <a:srgbClr val="034EA2"/>
              </a:buClr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Reinforces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provisions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on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financing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leverage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further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private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capitals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A4DA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>
              <a:buClr>
                <a:srgbClr val="034EA2"/>
              </a:buClr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Introducing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measures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alleviate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energy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poverty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and boost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consumer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A4DA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empowerment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A4DA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>
                <a:srgbClr val="034EA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1A0ED-EC17-6DF3-3626-FAA644DA85AA}"/>
              </a:ext>
            </a:extLst>
          </p:cNvPr>
          <p:cNvSpPr txBox="1"/>
          <p:nvPr/>
        </p:nvSpPr>
        <p:spPr>
          <a:xfrm>
            <a:off x="9340262" y="2389197"/>
            <a:ext cx="234865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C Square Sans Pro Medium"/>
                <a:ea typeface="+mn-ea"/>
                <a:cs typeface="+mn-cs"/>
              </a:rPr>
              <a:t>11.7%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>
                <a:ln>
                  <a:noFill/>
                </a:ln>
                <a:solidFill>
                  <a:srgbClr val="22685C"/>
                </a:solidFill>
                <a:effectLst/>
                <a:uLnTx/>
                <a:uFillTx/>
                <a:latin typeface="EC Square Sans Pro Medium"/>
                <a:ea typeface="+mn-ea"/>
                <a:cs typeface="+mn-cs"/>
              </a:rPr>
              <a:t>Decrease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>
                <a:ln>
                  <a:noFill/>
                </a:ln>
                <a:solidFill>
                  <a:srgbClr val="22685C"/>
                </a:solidFill>
                <a:effectLst/>
                <a:uLnTx/>
                <a:uFillTx/>
                <a:latin typeface="EC Square Sans Pro Medium"/>
                <a:ea typeface="+mn-ea"/>
                <a:cs typeface="+mn-cs"/>
              </a:rPr>
              <a:t>in energy consumption </a:t>
            </a:r>
            <a:endParaRPr kumimoji="0" lang="en-IE" sz="2000" b="0" i="0" u="none" strike="noStrike" kern="1200" cap="none" spc="0" normalizeH="0" baseline="0" noProof="0">
              <a:ln>
                <a:noFill/>
              </a:ln>
              <a:solidFill>
                <a:srgbClr val="22685C"/>
              </a:solidFill>
              <a:effectLst/>
              <a:uLnTx/>
              <a:uFillTx/>
              <a:latin typeface="EC Square Sans Pro Medium" panose="020B0500000000020004" pitchFamily="34" charset="0"/>
              <a:ea typeface="+mn-ea"/>
              <a:cs typeface="+mn-cs"/>
            </a:endParaRPr>
          </a:p>
        </p:txBody>
      </p:sp>
      <p:sp>
        <p:nvSpPr>
          <p:cNvPr id="6" name="Down Arrow 7">
            <a:extLst>
              <a:ext uri="{FF2B5EF4-FFF2-40B4-BE49-F238E27FC236}">
                <a16:creationId xmlns:a16="http://schemas.microsoft.com/office/drawing/2014/main" id="{C143F654-37DC-9612-FA87-A16002871185}"/>
              </a:ext>
            </a:extLst>
          </p:cNvPr>
          <p:cNvSpPr/>
          <p:nvPr/>
        </p:nvSpPr>
        <p:spPr>
          <a:xfrm>
            <a:off x="10265205" y="1385613"/>
            <a:ext cx="498764" cy="907232"/>
          </a:xfrm>
          <a:prstGeom prst="down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A1DD9A-1DBD-5727-E355-06F83FE3B21C}"/>
              </a:ext>
            </a:extLst>
          </p:cNvPr>
          <p:cNvSpPr/>
          <p:nvPr/>
        </p:nvSpPr>
        <p:spPr>
          <a:xfrm>
            <a:off x="9672097" y="4428304"/>
            <a:ext cx="204044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defRPr/>
            </a:pPr>
            <a:r>
              <a:rPr lang="en-IE" b="1" kern="1200">
                <a:solidFill>
                  <a:srgbClr val="D3E8F9">
                    <a:lumMod val="10000"/>
                  </a:srgbClr>
                </a:solidFill>
                <a:ea typeface="+mn-ea"/>
              </a:rPr>
              <a:t>Stepwise increase </a:t>
            </a:r>
          </a:p>
          <a:p>
            <a:pPr>
              <a:buClrTx/>
              <a:buFontTx/>
              <a:buNone/>
              <a:defRPr/>
            </a:pPr>
            <a:r>
              <a:rPr lang="en-IE" b="1" kern="1200">
                <a:solidFill>
                  <a:srgbClr val="D3E8F9">
                    <a:lumMod val="10000"/>
                  </a:srgbClr>
                </a:solidFill>
                <a:ea typeface="+mn-ea"/>
              </a:rPr>
              <a:t>in annual cumulative energy savings</a:t>
            </a:r>
          </a:p>
          <a:p>
            <a:pPr>
              <a:buClrTx/>
              <a:buFontTx/>
              <a:buNone/>
              <a:defRPr/>
            </a:pPr>
            <a:r>
              <a:rPr lang="en-IE" b="1" kern="1200">
                <a:solidFill>
                  <a:srgbClr val="D3E8F9">
                    <a:lumMod val="10000"/>
                  </a:srgbClr>
                </a:solidFill>
                <a:ea typeface="+mn-ea"/>
              </a:rPr>
              <a:t>obligation in end use:</a:t>
            </a:r>
            <a:endParaRPr lang="en-IE" b="1" kern="1200">
              <a:solidFill>
                <a:srgbClr val="4D4D4D"/>
              </a:solidFill>
              <a:ea typeface="+mn-ea"/>
            </a:endParaRPr>
          </a:p>
          <a:p>
            <a:pPr>
              <a:buClrTx/>
              <a:buFontTx/>
              <a:buNone/>
              <a:defRPr/>
            </a:pPr>
            <a:r>
              <a:rPr lang="en-IE" b="1" kern="1200">
                <a:solidFill>
                  <a:srgbClr val="00B0F0"/>
                </a:solidFill>
                <a:ea typeface="+mn-ea"/>
              </a:rPr>
              <a:t>1.3% as of 2024</a:t>
            </a:r>
          </a:p>
          <a:p>
            <a:pPr>
              <a:buClrTx/>
              <a:buFontTx/>
              <a:buNone/>
              <a:defRPr/>
            </a:pPr>
            <a:r>
              <a:rPr lang="en-IE" b="1" kern="1200">
                <a:solidFill>
                  <a:srgbClr val="005EA4"/>
                </a:solidFill>
                <a:ea typeface="+mn-ea"/>
              </a:rPr>
              <a:t>1.5% as of 2026</a:t>
            </a:r>
          </a:p>
          <a:p>
            <a:pPr>
              <a:buClrTx/>
              <a:buFontTx/>
              <a:buNone/>
              <a:defRPr/>
            </a:pPr>
            <a:r>
              <a:rPr lang="en-IE" b="1" kern="1200">
                <a:solidFill>
                  <a:srgbClr val="034EA2">
                    <a:lumMod val="75000"/>
                  </a:srgbClr>
                </a:solidFill>
                <a:ea typeface="+mn-ea"/>
              </a:rPr>
              <a:t>1.9% as of 2028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CA9796C-1F16-59B7-C67E-7EC48F647746}"/>
              </a:ext>
            </a:extLst>
          </p:cNvPr>
          <p:cNvSpPr txBox="1">
            <a:spLocks/>
          </p:cNvSpPr>
          <p:nvPr/>
        </p:nvSpPr>
        <p:spPr>
          <a:xfrm>
            <a:off x="978715" y="24542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GB" sz="3200" b="1" dirty="0">
                <a:solidFill>
                  <a:srgbClr val="0A4DA2"/>
                </a:solidFill>
                <a:latin typeface="Arial"/>
                <a:cs typeface="Arial"/>
              </a:rPr>
              <a:t>Energy Efficiency Directive Recast (EU) 2023/1791</a:t>
            </a:r>
            <a:endParaRPr lang="en-US" sz="3200" b="1" dirty="0">
              <a:solidFill>
                <a:srgbClr val="0A4DA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26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040"/>
    </mc:Choice>
    <mc:Fallback xmlns="">
      <p:transition spd="slow" advTm="22604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B8B4B-BC98-CEAB-4977-734D52E0E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e 86">
            <a:extLst>
              <a:ext uri="{FF2B5EF4-FFF2-40B4-BE49-F238E27FC236}">
                <a16:creationId xmlns:a16="http://schemas.microsoft.com/office/drawing/2014/main" id="{865FCD29-14B5-A893-BA78-46A15D70F5AE}"/>
              </a:ext>
            </a:extLst>
          </p:cNvPr>
          <p:cNvGrpSpPr/>
          <p:nvPr/>
        </p:nvGrpSpPr>
        <p:grpSpPr>
          <a:xfrm>
            <a:off x="7785101" y="1472522"/>
            <a:ext cx="4372428" cy="2599911"/>
            <a:chOff x="8057051" y="1924937"/>
            <a:chExt cx="4372428" cy="2599911"/>
          </a:xfrm>
        </p:grpSpPr>
        <p:sp>
          <p:nvSpPr>
            <p:cNvPr id="69" name="Rounded Rectangle 41">
              <a:extLst>
                <a:ext uri="{FF2B5EF4-FFF2-40B4-BE49-F238E27FC236}">
                  <a16:creationId xmlns:a16="http://schemas.microsoft.com/office/drawing/2014/main" id="{8C110A22-2D86-A282-6EC8-48BBC8A9F787}"/>
                </a:ext>
              </a:extLst>
            </p:cNvPr>
            <p:cNvSpPr/>
            <p:nvPr/>
          </p:nvSpPr>
          <p:spPr>
            <a:xfrm>
              <a:off x="8057053" y="1924937"/>
              <a:ext cx="3485473" cy="379785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444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+mn-cs"/>
              </a:endParaRPr>
            </a:p>
          </p:txBody>
        </p:sp>
        <p:sp>
          <p:nvSpPr>
            <p:cNvPr id="70" name="TextBox 1759">
              <a:extLst>
                <a:ext uri="{FF2B5EF4-FFF2-40B4-BE49-F238E27FC236}">
                  <a16:creationId xmlns:a16="http://schemas.microsoft.com/office/drawing/2014/main" id="{EAA25D37-7FCB-0D81-9BE6-94D696850571}"/>
                </a:ext>
              </a:extLst>
            </p:cNvPr>
            <p:cNvSpPr txBox="1"/>
            <p:nvPr/>
          </p:nvSpPr>
          <p:spPr>
            <a:xfrm>
              <a:off x="8057051" y="2462745"/>
              <a:ext cx="4372428" cy="206210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Font typeface="Arial,Sans-Serif"/>
                <a:buChar char="•"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Introduction of</a:t>
              </a:r>
              <a:r>
                <a:rPr lang="en-GB" sz="1600" kern="1200" dirty="0">
                  <a:solidFill>
                    <a:schemeClr val="tx1"/>
                  </a:solidFill>
                  <a:latin typeface="+mn-lt"/>
                </a:rPr>
                <a:t> </a:t>
              </a:r>
              <a:r>
                <a:rPr lang="en-GB" sz="1600" b="1" kern="1200" dirty="0">
                  <a:solidFill>
                    <a:schemeClr val="tx1"/>
                  </a:solidFill>
                  <a:latin typeface="+mn-lt"/>
                </a:rPr>
                <a:t>zero emission buildings </a:t>
              </a:r>
              <a:r>
                <a:rPr lang="en-GB" sz="1600" kern="1200" dirty="0">
                  <a:solidFill>
                    <a:schemeClr val="tx1"/>
                  </a:solidFill>
                  <a:latin typeface="+mn-lt"/>
                </a:rPr>
                <a:t>as 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standard for </a:t>
              </a:r>
              <a:r>
                <a:rPr lang="en-GB" sz="1600" kern="1200" dirty="0">
                  <a:solidFill>
                    <a:schemeClr val="tx1"/>
                  </a:solidFill>
                  <a:latin typeface="+mn-lt"/>
                </a:rPr>
                <a:t>new buildings </a:t>
              </a:r>
              <a:endParaRPr lang="en-US" sz="1600" kern="1200" dirty="0">
                <a:solidFill>
                  <a:schemeClr val="tx1"/>
                </a:solidFill>
                <a:latin typeface="+mn-lt"/>
              </a:endParaRPr>
            </a:p>
            <a:p>
              <a:pPr marL="285750" indent="-285750">
                <a:buFont typeface="Arial,Sans-Serif"/>
                <a:buChar char="•"/>
                <a:defRPr/>
              </a:pPr>
              <a:r>
                <a:rPr lang="en-GB" sz="1600" b="1" kern="1200" dirty="0">
                  <a:solidFill>
                    <a:schemeClr val="tx1"/>
                  </a:solidFill>
                  <a:latin typeface="+mn-lt"/>
                </a:rPr>
                <a:t>Solar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 deployment</a:t>
              </a:r>
              <a:r>
                <a:rPr lang="en-GB" sz="1600" b="1" kern="1200" dirty="0">
                  <a:solidFill>
                    <a:schemeClr val="tx1"/>
                  </a:solidFill>
                  <a:latin typeface="+mn-lt"/>
                </a:rPr>
                <a:t> 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in buildings</a:t>
              </a:r>
              <a:r>
                <a:rPr lang="en-GB" sz="1600" kern="1200" dirty="0">
                  <a:solidFill>
                    <a:schemeClr val="tx1"/>
                  </a:solidFill>
                  <a:latin typeface="+mn-lt"/>
                </a:rPr>
                <a:t> </a:t>
              </a:r>
              <a:endParaRPr lang="en-GB" sz="1600" kern="1200" dirty="0">
                <a:solidFill>
                  <a:schemeClr val="tx1"/>
                </a:solidFill>
              </a:endParaRPr>
            </a:p>
            <a:p>
              <a:pPr marL="285750" indent="-285750">
                <a:buFont typeface="Arial,Sans-Serif"/>
                <a:buChar char="•"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Calculation of</a:t>
              </a:r>
              <a:r>
                <a:rPr lang="en-GB" sz="1600" kern="1200" dirty="0">
                  <a:solidFill>
                    <a:schemeClr val="tx1"/>
                  </a:solidFill>
                  <a:latin typeface="+mn-lt"/>
                </a:rPr>
                <a:t> 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whole life cycle carbon</a:t>
              </a:r>
              <a:r>
                <a:rPr lang="en-GB" sz="1600" kern="1200" dirty="0">
                  <a:solidFill>
                    <a:schemeClr val="tx1"/>
                  </a:solidFill>
                  <a:latin typeface="+mn-lt"/>
                </a:rPr>
                <a:t> </a:t>
              </a:r>
              <a:endParaRPr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endParaRPr>
            </a:p>
            <a:p>
              <a:pPr marL="285750" indent="-285750">
                <a:buFont typeface="Arial,Sans-Serif"/>
                <a:buChar char="•"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Phasing out</a:t>
              </a:r>
              <a:r>
                <a:rPr lang="en-GB" sz="1600" kern="1200" dirty="0">
                  <a:solidFill>
                    <a:schemeClr val="tx1"/>
                  </a:solidFill>
                  <a:latin typeface="+mn-lt"/>
                </a:rPr>
                <a:t> 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incentives for fossil</a:t>
              </a:r>
              <a:r>
                <a:rPr lang="en-GB" sz="1600" b="1" kern="1200" dirty="0">
                  <a:solidFill>
                    <a:schemeClr val="tx1"/>
                  </a:solidFill>
                  <a:latin typeface="+mn-lt"/>
                </a:rPr>
                <a:t> fuels </a:t>
              </a:r>
              <a:r>
                <a:rPr lang="en-GB" sz="1600" kern="1200" dirty="0">
                  <a:solidFill>
                    <a:schemeClr val="tx1"/>
                  </a:solidFill>
                  <a:latin typeface="+mn-lt"/>
                </a:rPr>
                <a:t>and 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new legal </a:t>
              </a:r>
              <a:r>
                <a:rPr lang="en-GB" sz="1600" kern="1200" dirty="0">
                  <a:solidFill>
                    <a:schemeClr val="tx1"/>
                  </a:solidFill>
                  <a:latin typeface="+mn-lt"/>
                </a:rPr>
                <a:t>basis for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</a:rPr>
                <a:t> national bans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1" name="TextBox 1760">
              <a:extLst>
                <a:ext uri="{FF2B5EF4-FFF2-40B4-BE49-F238E27FC236}">
                  <a16:creationId xmlns:a16="http://schemas.microsoft.com/office/drawing/2014/main" id="{8769922F-BB82-A2B1-1F90-1451E323A2A5}"/>
                </a:ext>
              </a:extLst>
            </p:cNvPr>
            <p:cNvSpPr txBox="1"/>
            <p:nvPr/>
          </p:nvSpPr>
          <p:spPr>
            <a:xfrm>
              <a:off x="8445139" y="1928282"/>
              <a:ext cx="2709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DECARBONISATION</a:t>
              </a: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0EE419FA-7987-D2E3-2961-24E5C737AD09}"/>
              </a:ext>
            </a:extLst>
          </p:cNvPr>
          <p:cNvGrpSpPr/>
          <p:nvPr/>
        </p:nvGrpSpPr>
        <p:grpSpPr>
          <a:xfrm>
            <a:off x="7785101" y="4177332"/>
            <a:ext cx="4047670" cy="2124015"/>
            <a:chOff x="8057050" y="3990317"/>
            <a:chExt cx="4047670" cy="2124015"/>
          </a:xfrm>
        </p:grpSpPr>
        <p:sp>
          <p:nvSpPr>
            <p:cNvPr id="73" name="Rounded Rectangle 45">
              <a:extLst>
                <a:ext uri="{FF2B5EF4-FFF2-40B4-BE49-F238E27FC236}">
                  <a16:creationId xmlns:a16="http://schemas.microsoft.com/office/drawing/2014/main" id="{3D5877AC-D09D-8BEE-B6DC-C4DF3C401CAE}"/>
                </a:ext>
              </a:extLst>
            </p:cNvPr>
            <p:cNvSpPr/>
            <p:nvPr/>
          </p:nvSpPr>
          <p:spPr>
            <a:xfrm>
              <a:off x="8057053" y="3990317"/>
              <a:ext cx="3485473" cy="707886"/>
            </a:xfrm>
            <a:prstGeom prst="roundRect">
              <a:avLst>
                <a:gd name="adj" fmla="val 50000"/>
              </a:avLst>
            </a:prstGeom>
            <a:solidFill>
              <a:srgbClr val="8AC64B"/>
            </a:solidFill>
            <a:ln w="444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+mn-cs"/>
              </a:endParaRPr>
            </a:p>
          </p:txBody>
        </p:sp>
        <p:sp>
          <p:nvSpPr>
            <p:cNvPr id="74" name="TextBox 1763">
              <a:extLst>
                <a:ext uri="{FF2B5EF4-FFF2-40B4-BE49-F238E27FC236}">
                  <a16:creationId xmlns:a16="http://schemas.microsoft.com/office/drawing/2014/main" id="{64347B67-EAC5-00F5-7889-B099CC63A698}"/>
                </a:ext>
              </a:extLst>
            </p:cNvPr>
            <p:cNvSpPr txBox="1"/>
            <p:nvPr/>
          </p:nvSpPr>
          <p:spPr>
            <a:xfrm>
              <a:off x="8057052" y="4790893"/>
              <a:ext cx="404766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AC64B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Infrastructure for </a:t>
              </a:r>
              <a:r>
                <a:rPr kumimoji="0" lang="en-GB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sustainable mobility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AC64B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Smart Readiness Indicator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AC64B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Indoor air quality</a:t>
              </a:r>
              <a:r>
                <a:rPr kumimoji="0" lang="en-GB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: ventilation and other technical building systems 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AC64B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Digitisation, data access and exchange</a:t>
              </a:r>
            </a:p>
          </p:txBody>
        </p:sp>
        <p:sp>
          <p:nvSpPr>
            <p:cNvPr id="75" name="TextBox 1764">
              <a:extLst>
                <a:ext uri="{FF2B5EF4-FFF2-40B4-BE49-F238E27FC236}">
                  <a16:creationId xmlns:a16="http://schemas.microsoft.com/office/drawing/2014/main" id="{E068A488-0B4D-8799-0DD1-94678C111CB8}"/>
                </a:ext>
              </a:extLst>
            </p:cNvPr>
            <p:cNvSpPr txBox="1"/>
            <p:nvPr/>
          </p:nvSpPr>
          <p:spPr>
            <a:xfrm>
              <a:off x="8057050" y="3993662"/>
              <a:ext cx="34854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MODERNISATION &amp; SYSTEM INTEGRATION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76C30D33-62EB-2705-F48E-9338C47A27DA}"/>
              </a:ext>
            </a:extLst>
          </p:cNvPr>
          <p:cNvGrpSpPr/>
          <p:nvPr/>
        </p:nvGrpSpPr>
        <p:grpSpPr>
          <a:xfrm>
            <a:off x="777844" y="1469415"/>
            <a:ext cx="3998164" cy="2054552"/>
            <a:chOff x="891550" y="1921830"/>
            <a:chExt cx="3998164" cy="2054552"/>
          </a:xfrm>
        </p:grpSpPr>
        <p:sp>
          <p:nvSpPr>
            <p:cNvPr id="77" name="Rounded Rectangle 51">
              <a:extLst>
                <a:ext uri="{FF2B5EF4-FFF2-40B4-BE49-F238E27FC236}">
                  <a16:creationId xmlns:a16="http://schemas.microsoft.com/office/drawing/2014/main" id="{42954086-019A-C7B0-958B-E7F66E889079}"/>
                </a:ext>
              </a:extLst>
            </p:cNvPr>
            <p:cNvSpPr/>
            <p:nvPr/>
          </p:nvSpPr>
          <p:spPr>
            <a:xfrm>
              <a:off x="1006169" y="1921830"/>
              <a:ext cx="3489630" cy="379785"/>
            </a:xfrm>
            <a:prstGeom prst="roundRect">
              <a:avLst>
                <a:gd name="adj" fmla="val 50000"/>
              </a:avLst>
            </a:prstGeom>
            <a:solidFill>
              <a:srgbClr val="5AA7A5"/>
            </a:solidFill>
            <a:ln w="444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+mn-cs"/>
              </a:endParaRPr>
            </a:p>
          </p:txBody>
        </p:sp>
        <p:sp>
          <p:nvSpPr>
            <p:cNvPr id="78" name="TextBox 1767">
              <a:extLst>
                <a:ext uri="{FF2B5EF4-FFF2-40B4-BE49-F238E27FC236}">
                  <a16:creationId xmlns:a16="http://schemas.microsoft.com/office/drawing/2014/main" id="{53DFF7B8-9FEE-300E-29A6-D4786BE09FF1}"/>
                </a:ext>
              </a:extLst>
            </p:cNvPr>
            <p:cNvSpPr txBox="1"/>
            <p:nvPr/>
          </p:nvSpPr>
          <p:spPr>
            <a:xfrm>
              <a:off x="891550" y="2406722"/>
              <a:ext cx="39981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5AA7A5"/>
                </a:buClr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Minimum Energy Performance Standards</a:t>
              </a:r>
            </a:p>
            <a:p>
              <a:pPr marL="285750" indent="-285750">
                <a:buClr>
                  <a:srgbClr val="5AA7A5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National trajectories for the </a:t>
              </a:r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progressive renovation </a:t>
              </a: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of the residential building stock</a:t>
              </a:r>
            </a:p>
            <a:p>
              <a:pPr marL="285750" indent="-285750">
                <a:buClr>
                  <a:srgbClr val="5AA7A5"/>
                </a:buClr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National Building Renovation Plans</a:t>
              </a:r>
              <a:endPara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endParaRPr>
            </a:p>
          </p:txBody>
        </p:sp>
        <p:sp>
          <p:nvSpPr>
            <p:cNvPr id="79" name="TextBox 1768">
              <a:extLst>
                <a:ext uri="{FF2B5EF4-FFF2-40B4-BE49-F238E27FC236}">
                  <a16:creationId xmlns:a16="http://schemas.microsoft.com/office/drawing/2014/main" id="{ECF2474F-8093-66B7-7CB0-769EA384BC83}"/>
                </a:ext>
              </a:extLst>
            </p:cNvPr>
            <p:cNvSpPr txBox="1"/>
            <p:nvPr/>
          </p:nvSpPr>
          <p:spPr>
            <a:xfrm>
              <a:off x="1461959" y="1925175"/>
              <a:ext cx="25780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RENOVATION</a:t>
              </a:r>
              <a:endParaRPr kumimoji="0" lang="ko-KR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58A186BF-5C57-D2C2-9D81-8C25DF218C99}"/>
              </a:ext>
            </a:extLst>
          </p:cNvPr>
          <p:cNvGrpSpPr/>
          <p:nvPr/>
        </p:nvGrpSpPr>
        <p:grpSpPr>
          <a:xfrm>
            <a:off x="777845" y="3793225"/>
            <a:ext cx="4148536" cy="2300774"/>
            <a:chOff x="891550" y="3987210"/>
            <a:chExt cx="4148536" cy="2300774"/>
          </a:xfrm>
        </p:grpSpPr>
        <p:sp>
          <p:nvSpPr>
            <p:cNvPr id="81" name="Rounded Rectangle 56">
              <a:extLst>
                <a:ext uri="{FF2B5EF4-FFF2-40B4-BE49-F238E27FC236}">
                  <a16:creationId xmlns:a16="http://schemas.microsoft.com/office/drawing/2014/main" id="{607C5282-27E3-B913-8C11-4014AB737A13}"/>
                </a:ext>
              </a:extLst>
            </p:cNvPr>
            <p:cNvSpPr/>
            <p:nvPr/>
          </p:nvSpPr>
          <p:spPr>
            <a:xfrm>
              <a:off x="1006168" y="3987210"/>
              <a:ext cx="3489631" cy="379785"/>
            </a:xfrm>
            <a:prstGeom prst="roundRect">
              <a:avLst>
                <a:gd name="adj" fmla="val 50000"/>
              </a:avLst>
            </a:prstGeom>
            <a:solidFill>
              <a:srgbClr val="E4D46A"/>
            </a:solidFill>
            <a:ln w="444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cs typeface="+mn-cs"/>
              </a:endParaRPr>
            </a:p>
          </p:txBody>
        </p:sp>
        <p:sp>
          <p:nvSpPr>
            <p:cNvPr id="82" name="TextBox 1771">
              <a:extLst>
                <a:ext uri="{FF2B5EF4-FFF2-40B4-BE49-F238E27FC236}">
                  <a16:creationId xmlns:a16="http://schemas.microsoft.com/office/drawing/2014/main" id="{BFC7E504-5158-231C-06F6-BD27CB35F5D8}"/>
                </a:ext>
              </a:extLst>
            </p:cNvPr>
            <p:cNvSpPr txBox="1"/>
            <p:nvPr/>
          </p:nvSpPr>
          <p:spPr>
            <a:xfrm>
              <a:off x="891550" y="4472102"/>
              <a:ext cx="414853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E4D46A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Strengthened </a:t>
              </a:r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Energy Performance Certificates</a:t>
              </a:r>
            </a:p>
            <a:p>
              <a:pPr marL="285750" indent="-285750">
                <a:buClr>
                  <a:srgbClr val="E4D46A"/>
                </a:buClr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chemeClr val="tx1"/>
                  </a:solidFill>
                  <a:latin typeface="+mn-lt"/>
                </a:rPr>
                <a:t>Renovation passports </a:t>
              </a:r>
            </a:p>
            <a:p>
              <a:pPr marL="285750" indent="-285750">
                <a:buClr>
                  <a:srgbClr val="E4D46A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Sustainable finance &amp; energy poverty </a:t>
              </a:r>
            </a:p>
            <a:p>
              <a:pPr marL="285750" indent="-285750">
                <a:buClr>
                  <a:srgbClr val="E4D46A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One-stop-shops</a:t>
              </a:r>
            </a:p>
            <a:p>
              <a:pPr marL="285750" indent="-285750">
                <a:buClr>
                  <a:srgbClr val="E4D46A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Deep renovation standard</a:t>
              </a:r>
            </a:p>
            <a:p>
              <a:pPr marL="285750" indent="-285750">
                <a:buClr>
                  <a:srgbClr val="E4D46A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  <a:latin typeface="+mn-lt"/>
                </a:rPr>
                <a:t>National energy performance databases</a:t>
              </a:r>
            </a:p>
          </p:txBody>
        </p:sp>
        <p:sp>
          <p:nvSpPr>
            <p:cNvPr id="83" name="TextBox 1772">
              <a:extLst>
                <a:ext uri="{FF2B5EF4-FFF2-40B4-BE49-F238E27FC236}">
                  <a16:creationId xmlns:a16="http://schemas.microsoft.com/office/drawing/2014/main" id="{6A23EF76-BD8B-AFFC-9598-72E7BC8A6D8D}"/>
                </a:ext>
              </a:extLst>
            </p:cNvPr>
            <p:cNvSpPr txBox="1"/>
            <p:nvPr/>
          </p:nvSpPr>
          <p:spPr>
            <a:xfrm>
              <a:off x="1096313" y="3990555"/>
              <a:ext cx="33093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ENABLING</a:t>
              </a:r>
              <a:r>
                <a:rPr kumimoji="0" lang="en-US" altLang="ko-KR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 </a:t>
              </a:r>
              <a:r>
                <a:rPr kumimoji="0" lang="en-US" altLang="ko-KR" sz="20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Arial" pitchFamily="34" charset="0"/>
                </a:rPr>
                <a:t>FRAMEWORK</a:t>
              </a:r>
            </a:p>
          </p:txBody>
        </p:sp>
      </p:grpSp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75563385-1BE2-C8E5-A19E-DE41DF4125FB}"/>
              </a:ext>
            </a:extLst>
          </p:cNvPr>
          <p:cNvGrpSpPr/>
          <p:nvPr/>
        </p:nvGrpSpPr>
        <p:grpSpPr>
          <a:xfrm>
            <a:off x="4621538" y="2049505"/>
            <a:ext cx="2948924" cy="2948923"/>
            <a:chOff x="4621538" y="2049505"/>
            <a:chExt cx="2948924" cy="2948923"/>
          </a:xfrm>
        </p:grpSpPr>
        <p:grpSp>
          <p:nvGrpSpPr>
            <p:cNvPr id="89" name="Groupe 88">
              <a:extLst>
                <a:ext uri="{FF2B5EF4-FFF2-40B4-BE49-F238E27FC236}">
                  <a16:creationId xmlns:a16="http://schemas.microsoft.com/office/drawing/2014/main" id="{1DE08FA3-1107-0B80-580C-A3955DF7749A}"/>
                </a:ext>
              </a:extLst>
            </p:cNvPr>
            <p:cNvGrpSpPr/>
            <p:nvPr/>
          </p:nvGrpSpPr>
          <p:grpSpPr>
            <a:xfrm>
              <a:off x="4621538" y="2049505"/>
              <a:ext cx="2948924" cy="2948923"/>
              <a:chOff x="4624619" y="2140583"/>
              <a:chExt cx="2942763" cy="2942762"/>
            </a:xfrm>
          </p:grpSpPr>
          <p:grpSp>
            <p:nvGrpSpPr>
              <p:cNvPr id="52" name="Group 3">
                <a:extLst>
                  <a:ext uri="{FF2B5EF4-FFF2-40B4-BE49-F238E27FC236}">
                    <a16:creationId xmlns:a16="http://schemas.microsoft.com/office/drawing/2014/main" id="{9ED014FF-6B8F-1346-6771-FDA7F736B38F}"/>
                  </a:ext>
                </a:extLst>
              </p:cNvPr>
              <p:cNvGrpSpPr/>
              <p:nvPr/>
            </p:nvGrpSpPr>
            <p:grpSpPr>
              <a:xfrm>
                <a:off x="4624619" y="2283910"/>
                <a:ext cx="1731806" cy="1652953"/>
                <a:chOff x="4563208" y="3552093"/>
                <a:chExt cx="1731806" cy="1652953"/>
              </a:xfrm>
              <a:solidFill>
                <a:srgbClr val="5AA7A5"/>
              </a:solidFill>
            </p:grpSpPr>
            <p:sp>
              <p:nvSpPr>
                <p:cNvPr id="62" name="Block Arc 13">
                  <a:extLst>
                    <a:ext uri="{FF2B5EF4-FFF2-40B4-BE49-F238E27FC236}">
                      <a16:creationId xmlns:a16="http://schemas.microsoft.com/office/drawing/2014/main" id="{B6764AAC-8E6F-447F-0A7E-30DE77017941}"/>
                    </a:ext>
                  </a:extLst>
                </p:cNvPr>
                <p:cNvSpPr/>
                <p:nvPr/>
              </p:nvSpPr>
              <p:spPr>
                <a:xfrm>
                  <a:off x="4563208" y="3552093"/>
                  <a:ext cx="1652953" cy="1652953"/>
                </a:xfrm>
                <a:prstGeom prst="blockArc">
                  <a:avLst>
                    <a:gd name="adj1" fmla="val 8112798"/>
                    <a:gd name="adj2" fmla="val 61390"/>
                    <a:gd name="adj3" fmla="val 20208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+mn-cs"/>
                  </a:endParaRPr>
                </a:p>
              </p:txBody>
            </p:sp>
            <p:sp>
              <p:nvSpPr>
                <p:cNvPr id="63" name="Isosceles Triangle 14">
                  <a:extLst>
                    <a:ext uri="{FF2B5EF4-FFF2-40B4-BE49-F238E27FC236}">
                      <a16:creationId xmlns:a16="http://schemas.microsoft.com/office/drawing/2014/main" id="{3637FF9E-7768-84F2-8D3D-5313A69EE99D}"/>
                    </a:ext>
                  </a:extLst>
                </p:cNvPr>
                <p:cNvSpPr/>
                <p:nvPr/>
              </p:nvSpPr>
              <p:spPr>
                <a:xfrm rot="18900000">
                  <a:off x="5774165" y="4118144"/>
                  <a:ext cx="520849" cy="520849"/>
                </a:xfrm>
                <a:prstGeom prst="triangle">
                  <a:avLst>
                    <a:gd name="adj" fmla="val 851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53" name="Group 4">
                <a:extLst>
                  <a:ext uri="{FF2B5EF4-FFF2-40B4-BE49-F238E27FC236}">
                    <a16:creationId xmlns:a16="http://schemas.microsoft.com/office/drawing/2014/main" id="{96272EF9-F273-9BDF-047A-76A57D714616}"/>
                  </a:ext>
                </a:extLst>
              </p:cNvPr>
              <p:cNvGrpSpPr/>
              <p:nvPr/>
            </p:nvGrpSpPr>
            <p:grpSpPr>
              <a:xfrm rot="5400000">
                <a:off x="5698051" y="2180009"/>
                <a:ext cx="1731805" cy="1652953"/>
                <a:chOff x="4563209" y="3552093"/>
                <a:chExt cx="1731805" cy="1652953"/>
              </a:xfrm>
              <a:solidFill>
                <a:srgbClr val="96D4C7"/>
              </a:solidFill>
            </p:grpSpPr>
            <p:sp>
              <p:nvSpPr>
                <p:cNvPr id="60" name="Block Arc 11">
                  <a:extLst>
                    <a:ext uri="{FF2B5EF4-FFF2-40B4-BE49-F238E27FC236}">
                      <a16:creationId xmlns:a16="http://schemas.microsoft.com/office/drawing/2014/main" id="{F6FECECD-9A71-DDAB-28FF-64A4476B5971}"/>
                    </a:ext>
                  </a:extLst>
                </p:cNvPr>
                <p:cNvSpPr/>
                <p:nvPr/>
              </p:nvSpPr>
              <p:spPr>
                <a:xfrm>
                  <a:off x="4563208" y="3552093"/>
                  <a:ext cx="1652953" cy="1652953"/>
                </a:xfrm>
                <a:prstGeom prst="blockArc">
                  <a:avLst>
                    <a:gd name="adj1" fmla="val 8252576"/>
                    <a:gd name="adj2" fmla="val 61390"/>
                    <a:gd name="adj3" fmla="val 20208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+mn-cs"/>
                  </a:endParaRPr>
                </a:p>
              </p:txBody>
            </p:sp>
            <p:sp>
              <p:nvSpPr>
                <p:cNvPr id="61" name="Isosceles Triangle 12">
                  <a:extLst>
                    <a:ext uri="{FF2B5EF4-FFF2-40B4-BE49-F238E27FC236}">
                      <a16:creationId xmlns:a16="http://schemas.microsoft.com/office/drawing/2014/main" id="{DAD21501-20CA-2241-9DDF-788E4CF83903}"/>
                    </a:ext>
                  </a:extLst>
                </p:cNvPr>
                <p:cNvSpPr/>
                <p:nvPr/>
              </p:nvSpPr>
              <p:spPr>
                <a:xfrm rot="18900000">
                  <a:off x="5774165" y="4118144"/>
                  <a:ext cx="520849" cy="520849"/>
                </a:xfrm>
                <a:prstGeom prst="triangle">
                  <a:avLst>
                    <a:gd name="adj" fmla="val 851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54" name="Group 5">
                <a:extLst>
                  <a:ext uri="{FF2B5EF4-FFF2-40B4-BE49-F238E27FC236}">
                    <a16:creationId xmlns:a16="http://schemas.microsoft.com/office/drawing/2014/main" id="{037B0A07-801F-E877-D84D-D726026EBBD0}"/>
                  </a:ext>
                </a:extLst>
              </p:cNvPr>
              <p:cNvGrpSpPr/>
              <p:nvPr/>
            </p:nvGrpSpPr>
            <p:grpSpPr>
              <a:xfrm rot="10800000">
                <a:off x="5835576" y="3267813"/>
                <a:ext cx="1731806" cy="1652953"/>
                <a:chOff x="4563208" y="3552093"/>
                <a:chExt cx="1731806" cy="1652953"/>
              </a:xfrm>
              <a:solidFill>
                <a:srgbClr val="8AC64B"/>
              </a:solidFill>
            </p:grpSpPr>
            <p:sp>
              <p:nvSpPr>
                <p:cNvPr id="58" name="Block Arc 9">
                  <a:extLst>
                    <a:ext uri="{FF2B5EF4-FFF2-40B4-BE49-F238E27FC236}">
                      <a16:creationId xmlns:a16="http://schemas.microsoft.com/office/drawing/2014/main" id="{3F4B3CCA-49D9-AAB3-A17F-51CDD23EE041}"/>
                    </a:ext>
                  </a:extLst>
                </p:cNvPr>
                <p:cNvSpPr/>
                <p:nvPr/>
              </p:nvSpPr>
              <p:spPr>
                <a:xfrm>
                  <a:off x="4563208" y="3552093"/>
                  <a:ext cx="1652953" cy="1652953"/>
                </a:xfrm>
                <a:prstGeom prst="blockArc">
                  <a:avLst>
                    <a:gd name="adj1" fmla="val 8139892"/>
                    <a:gd name="adj2" fmla="val 61390"/>
                    <a:gd name="adj3" fmla="val 20208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+mn-cs"/>
                  </a:endParaRPr>
                </a:p>
              </p:txBody>
            </p:sp>
            <p:sp>
              <p:nvSpPr>
                <p:cNvPr id="59" name="Isosceles Triangle 10">
                  <a:extLst>
                    <a:ext uri="{FF2B5EF4-FFF2-40B4-BE49-F238E27FC236}">
                      <a16:creationId xmlns:a16="http://schemas.microsoft.com/office/drawing/2014/main" id="{81519F6B-1718-AEB6-00D3-115A75A41D40}"/>
                    </a:ext>
                  </a:extLst>
                </p:cNvPr>
                <p:cNvSpPr/>
                <p:nvPr/>
              </p:nvSpPr>
              <p:spPr>
                <a:xfrm rot="18900000">
                  <a:off x="5774165" y="4118144"/>
                  <a:ext cx="520849" cy="520849"/>
                </a:xfrm>
                <a:prstGeom prst="triangle">
                  <a:avLst>
                    <a:gd name="adj" fmla="val 851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55" name="Group 6">
                <a:extLst>
                  <a:ext uri="{FF2B5EF4-FFF2-40B4-BE49-F238E27FC236}">
                    <a16:creationId xmlns:a16="http://schemas.microsoft.com/office/drawing/2014/main" id="{DD520875-D055-A31B-041A-B0FF9BC2CF36}"/>
                  </a:ext>
                </a:extLst>
              </p:cNvPr>
              <p:cNvGrpSpPr/>
              <p:nvPr/>
            </p:nvGrpSpPr>
            <p:grpSpPr>
              <a:xfrm rot="16200000">
                <a:off x="4759122" y="3390965"/>
                <a:ext cx="1731806" cy="1652953"/>
                <a:chOff x="4563208" y="3552094"/>
                <a:chExt cx="1731806" cy="1652953"/>
              </a:xfrm>
              <a:solidFill>
                <a:srgbClr val="E4D46A"/>
              </a:solidFill>
            </p:grpSpPr>
            <p:sp>
              <p:nvSpPr>
                <p:cNvPr id="56" name="Block Arc 7">
                  <a:extLst>
                    <a:ext uri="{FF2B5EF4-FFF2-40B4-BE49-F238E27FC236}">
                      <a16:creationId xmlns:a16="http://schemas.microsoft.com/office/drawing/2014/main" id="{54D6C91A-1631-B41E-21FE-F21FA51497AA}"/>
                    </a:ext>
                  </a:extLst>
                </p:cNvPr>
                <p:cNvSpPr/>
                <p:nvPr/>
              </p:nvSpPr>
              <p:spPr>
                <a:xfrm>
                  <a:off x="4563208" y="3552093"/>
                  <a:ext cx="1652953" cy="1652953"/>
                </a:xfrm>
                <a:prstGeom prst="blockArc">
                  <a:avLst>
                    <a:gd name="adj1" fmla="val 8165342"/>
                    <a:gd name="adj2" fmla="val 61390"/>
                    <a:gd name="adj3" fmla="val 20208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+mn-cs"/>
                  </a:endParaRPr>
                </a:p>
              </p:txBody>
            </p:sp>
            <p:sp>
              <p:nvSpPr>
                <p:cNvPr id="57" name="Isosceles Triangle 8">
                  <a:extLst>
                    <a:ext uri="{FF2B5EF4-FFF2-40B4-BE49-F238E27FC236}">
                      <a16:creationId xmlns:a16="http://schemas.microsoft.com/office/drawing/2014/main" id="{E2FA140E-9B46-4DF0-2D46-954428187147}"/>
                    </a:ext>
                  </a:extLst>
                </p:cNvPr>
                <p:cNvSpPr/>
                <p:nvPr/>
              </p:nvSpPr>
              <p:spPr>
                <a:xfrm rot="18900000">
                  <a:off x="5774165" y="4118144"/>
                  <a:ext cx="520849" cy="520849"/>
                </a:xfrm>
                <a:prstGeom prst="triangle">
                  <a:avLst>
                    <a:gd name="adj" fmla="val 851"/>
                  </a:avLst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132" name="Graphique 90">
              <a:extLst>
                <a:ext uri="{FF2B5EF4-FFF2-40B4-BE49-F238E27FC236}">
                  <a16:creationId xmlns:a16="http://schemas.microsoft.com/office/drawing/2014/main" id="{5E060A13-C559-1AA3-3F16-6A08258FE213}"/>
                </a:ext>
              </a:extLst>
            </p:cNvPr>
            <p:cNvSpPr/>
            <p:nvPr/>
          </p:nvSpPr>
          <p:spPr>
            <a:xfrm>
              <a:off x="6530402" y="3898581"/>
              <a:ext cx="545076" cy="414869"/>
            </a:xfrm>
            <a:custGeom>
              <a:avLst/>
              <a:gdLst>
                <a:gd name="connsiteX0" fmla="*/ 1817144 w 3551035"/>
                <a:gd name="connsiteY0" fmla="*/ 1890046 h 2702767"/>
                <a:gd name="connsiteX1" fmla="*/ 2697254 w 3551035"/>
                <a:gd name="connsiteY1" fmla="*/ 2246376 h 2702767"/>
                <a:gd name="connsiteX2" fmla="*/ 2771549 w 3551035"/>
                <a:gd name="connsiteY2" fmla="*/ 2179987 h 2702767"/>
                <a:gd name="connsiteX3" fmla="*/ 3102257 w 3551035"/>
                <a:gd name="connsiteY3" fmla="*/ 2482120 h 2702767"/>
                <a:gd name="connsiteX4" fmla="*/ 2679919 w 3551035"/>
                <a:gd name="connsiteY4" fmla="*/ 2427542 h 2702767"/>
                <a:gd name="connsiteX5" fmla="*/ 2671251 w 3551035"/>
                <a:gd name="connsiteY5" fmla="*/ 2350770 h 2702767"/>
                <a:gd name="connsiteX6" fmla="*/ 2387310 w 3551035"/>
                <a:gd name="connsiteY6" fmla="*/ 2241328 h 2702767"/>
                <a:gd name="connsiteX7" fmla="*/ 2159472 w 3551035"/>
                <a:gd name="connsiteY7" fmla="*/ 2446973 h 2702767"/>
                <a:gd name="connsiteX8" fmla="*/ 2106418 w 3551035"/>
                <a:gd name="connsiteY8" fmla="*/ 2429447 h 2702767"/>
                <a:gd name="connsiteX9" fmla="*/ 1931634 w 3551035"/>
                <a:gd name="connsiteY9" fmla="*/ 2255520 h 2702767"/>
                <a:gd name="connsiteX10" fmla="*/ 1592925 w 3551035"/>
                <a:gd name="connsiteY10" fmla="*/ 2397824 h 2702767"/>
                <a:gd name="connsiteX11" fmla="*/ 1591592 w 3551035"/>
                <a:gd name="connsiteY11" fmla="*/ 2635758 h 2702767"/>
                <a:gd name="connsiteX12" fmla="*/ 1510344 w 3551035"/>
                <a:gd name="connsiteY12" fmla="*/ 2697385 h 2702767"/>
                <a:gd name="connsiteX13" fmla="*/ 1183350 w 3551035"/>
                <a:gd name="connsiteY13" fmla="*/ 2695289 h 2702767"/>
                <a:gd name="connsiteX14" fmla="*/ 1141536 w 3551035"/>
                <a:gd name="connsiteY14" fmla="*/ 2679954 h 2702767"/>
                <a:gd name="connsiteX15" fmla="*/ 1120485 w 3551035"/>
                <a:gd name="connsiteY15" fmla="*/ 2390299 h 2702767"/>
                <a:gd name="connsiteX16" fmla="*/ 792349 w 3551035"/>
                <a:gd name="connsiteY16" fmla="*/ 2257139 h 2702767"/>
                <a:gd name="connsiteX17" fmla="*/ 766917 w 3551035"/>
                <a:gd name="connsiteY17" fmla="*/ 2260949 h 2702767"/>
                <a:gd name="connsiteX18" fmla="*/ 591562 w 3551035"/>
                <a:gd name="connsiteY18" fmla="*/ 2435828 h 2702767"/>
                <a:gd name="connsiteX19" fmla="*/ 527554 w 3551035"/>
                <a:gd name="connsiteY19" fmla="*/ 2429542 h 2702767"/>
                <a:gd name="connsiteX20" fmla="*/ 273999 w 3551035"/>
                <a:gd name="connsiteY20" fmla="*/ 2175986 h 2702767"/>
                <a:gd name="connsiteX21" fmla="*/ 270665 w 3551035"/>
                <a:gd name="connsiteY21" fmla="*/ 2107692 h 2702767"/>
                <a:gd name="connsiteX22" fmla="*/ 447544 w 3551035"/>
                <a:gd name="connsiteY22" fmla="*/ 1922145 h 2702767"/>
                <a:gd name="connsiteX23" fmla="*/ 313146 w 3551035"/>
                <a:gd name="connsiteY23" fmla="*/ 1583055 h 2702767"/>
                <a:gd name="connsiteX24" fmla="*/ 17205 w 3551035"/>
                <a:gd name="connsiteY24" fmla="*/ 1561148 h 2702767"/>
                <a:gd name="connsiteX25" fmla="*/ 5965 w 3551035"/>
                <a:gd name="connsiteY25" fmla="*/ 1522381 h 2702767"/>
                <a:gd name="connsiteX26" fmla="*/ 5965 w 3551035"/>
                <a:gd name="connsiteY26" fmla="*/ 1171670 h 2702767"/>
                <a:gd name="connsiteX27" fmla="*/ 14157 w 3551035"/>
                <a:gd name="connsiteY27" fmla="*/ 1136999 h 2702767"/>
                <a:gd name="connsiteX28" fmla="*/ 305622 w 3551035"/>
                <a:gd name="connsiteY28" fmla="*/ 1110615 h 2702767"/>
                <a:gd name="connsiteX29" fmla="*/ 447925 w 3551035"/>
                <a:gd name="connsiteY29" fmla="*/ 771906 h 2702767"/>
                <a:gd name="connsiteX30" fmla="*/ 270570 w 3551035"/>
                <a:gd name="connsiteY30" fmla="*/ 586264 h 2702767"/>
                <a:gd name="connsiteX31" fmla="*/ 270570 w 3551035"/>
                <a:gd name="connsiteY31" fmla="*/ 521875 h 2702767"/>
                <a:gd name="connsiteX32" fmla="*/ 513171 w 3551035"/>
                <a:gd name="connsiteY32" fmla="*/ 264414 h 2702767"/>
                <a:gd name="connsiteX33" fmla="*/ 573941 w 3551035"/>
                <a:gd name="connsiteY33" fmla="*/ 246888 h 2702767"/>
                <a:gd name="connsiteX34" fmla="*/ 774156 w 3551035"/>
                <a:gd name="connsiteY34" fmla="*/ 438055 h 2702767"/>
                <a:gd name="connsiteX35" fmla="*/ 942368 w 3551035"/>
                <a:gd name="connsiteY35" fmla="*/ 350711 h 2702767"/>
                <a:gd name="connsiteX36" fmla="*/ 1113723 w 3551035"/>
                <a:gd name="connsiteY36" fmla="*/ 293465 h 2702767"/>
                <a:gd name="connsiteX37" fmla="*/ 1121152 w 3551035"/>
                <a:gd name="connsiteY37" fmla="*/ 36576 h 2702767"/>
                <a:gd name="connsiteX38" fmla="*/ 1148870 w 3551035"/>
                <a:gd name="connsiteY38" fmla="*/ 0 h 2702767"/>
                <a:gd name="connsiteX39" fmla="*/ 1556349 w 3551035"/>
                <a:gd name="connsiteY39" fmla="*/ 572 h 2702767"/>
                <a:gd name="connsiteX40" fmla="*/ 1576923 w 3551035"/>
                <a:gd name="connsiteY40" fmla="*/ 22860 h 2702767"/>
                <a:gd name="connsiteX41" fmla="*/ 1585305 w 3551035"/>
                <a:gd name="connsiteY41" fmla="*/ 303752 h 2702767"/>
                <a:gd name="connsiteX42" fmla="*/ 1924395 w 3551035"/>
                <a:gd name="connsiteY42" fmla="*/ 439865 h 2702767"/>
                <a:gd name="connsiteX43" fmla="*/ 2106133 w 3551035"/>
                <a:gd name="connsiteY43" fmla="*/ 264414 h 2702767"/>
                <a:gd name="connsiteX44" fmla="*/ 2174427 w 3551035"/>
                <a:gd name="connsiteY44" fmla="*/ 261080 h 2702767"/>
                <a:gd name="connsiteX45" fmla="*/ 2395502 w 3551035"/>
                <a:gd name="connsiteY45" fmla="*/ 483013 h 2702767"/>
                <a:gd name="connsiteX46" fmla="*/ 2416647 w 3551035"/>
                <a:gd name="connsiteY46" fmla="*/ 489871 h 2702767"/>
                <a:gd name="connsiteX47" fmla="*/ 2625054 w 3551035"/>
                <a:gd name="connsiteY47" fmla="*/ 404432 h 2702767"/>
                <a:gd name="connsiteX48" fmla="*/ 3031105 w 3551035"/>
                <a:gd name="connsiteY48" fmla="*/ 226028 h 2702767"/>
                <a:gd name="connsiteX49" fmla="*/ 2728687 w 3551035"/>
                <a:gd name="connsiteY49" fmla="*/ 557022 h 2702767"/>
                <a:gd name="connsiteX50" fmla="*/ 2670489 w 3551035"/>
                <a:gd name="connsiteY50" fmla="*/ 507016 h 2702767"/>
                <a:gd name="connsiteX51" fmla="*/ 1817334 w 3551035"/>
                <a:gd name="connsiteY51" fmla="*/ 861155 h 2702767"/>
                <a:gd name="connsiteX52" fmla="*/ 1485102 w 3551035"/>
                <a:gd name="connsiteY52" fmla="*/ 861155 h 2702767"/>
                <a:gd name="connsiteX53" fmla="*/ 1485102 w 3551035"/>
                <a:gd name="connsiteY53" fmla="*/ 1075468 h 2702767"/>
                <a:gd name="connsiteX54" fmla="*/ 1803047 w 3551035"/>
                <a:gd name="connsiteY54" fmla="*/ 1075468 h 2702767"/>
                <a:gd name="connsiteX55" fmla="*/ 2354735 w 3551035"/>
                <a:gd name="connsiteY55" fmla="*/ 869918 h 2702767"/>
                <a:gd name="connsiteX56" fmla="*/ 2787741 w 3551035"/>
                <a:gd name="connsiteY56" fmla="*/ 868585 h 2702767"/>
                <a:gd name="connsiteX57" fmla="*/ 3231606 w 3551035"/>
                <a:gd name="connsiteY57" fmla="*/ 825532 h 2702767"/>
                <a:gd name="connsiteX58" fmla="*/ 2802315 w 3551035"/>
                <a:gd name="connsiteY58" fmla="*/ 974979 h 2702767"/>
                <a:gd name="connsiteX59" fmla="*/ 2381596 w 3551035"/>
                <a:gd name="connsiteY59" fmla="*/ 975360 h 2702767"/>
                <a:gd name="connsiteX60" fmla="*/ 1810095 w 3551035"/>
                <a:gd name="connsiteY60" fmla="*/ 1182529 h 2702767"/>
                <a:gd name="connsiteX61" fmla="*/ 1485102 w 3551035"/>
                <a:gd name="connsiteY61" fmla="*/ 1182529 h 2702767"/>
                <a:gd name="connsiteX62" fmla="*/ 1485102 w 3551035"/>
                <a:gd name="connsiteY62" fmla="*/ 1318260 h 2702767"/>
                <a:gd name="connsiteX63" fmla="*/ 3106734 w 3551035"/>
                <a:gd name="connsiteY63" fmla="*/ 1318260 h 2702767"/>
                <a:gd name="connsiteX64" fmla="*/ 3512785 w 3551035"/>
                <a:gd name="connsiteY64" fmla="*/ 1251585 h 2702767"/>
                <a:gd name="connsiteX65" fmla="*/ 3237607 w 3551035"/>
                <a:gd name="connsiteY65" fmla="*/ 1591056 h 2702767"/>
                <a:gd name="connsiteX66" fmla="*/ 3096066 w 3551035"/>
                <a:gd name="connsiteY66" fmla="*/ 1432560 h 2702767"/>
                <a:gd name="connsiteX67" fmla="*/ 1485198 w 3551035"/>
                <a:gd name="connsiteY67" fmla="*/ 1432560 h 2702767"/>
                <a:gd name="connsiteX68" fmla="*/ 1485198 w 3551035"/>
                <a:gd name="connsiteY68" fmla="*/ 1582579 h 2702767"/>
                <a:gd name="connsiteX69" fmla="*/ 1824478 w 3551035"/>
                <a:gd name="connsiteY69" fmla="*/ 1582579 h 2702767"/>
                <a:gd name="connsiteX70" fmla="*/ 2381405 w 3551035"/>
                <a:gd name="connsiteY70" fmla="*/ 1782890 h 2702767"/>
                <a:gd name="connsiteX71" fmla="*/ 2794885 w 3551035"/>
                <a:gd name="connsiteY71" fmla="*/ 1782890 h 2702767"/>
                <a:gd name="connsiteX72" fmla="*/ 3212461 w 3551035"/>
                <a:gd name="connsiteY72" fmla="*/ 1723263 h 2702767"/>
                <a:gd name="connsiteX73" fmla="*/ 2919282 w 3551035"/>
                <a:gd name="connsiteY73" fmla="*/ 2045017 h 2702767"/>
                <a:gd name="connsiteX74" fmla="*/ 2795171 w 3551035"/>
                <a:gd name="connsiteY74" fmla="*/ 1896428 h 2702767"/>
                <a:gd name="connsiteX75" fmla="*/ 2354735 w 3551035"/>
                <a:gd name="connsiteY75" fmla="*/ 1895189 h 2702767"/>
                <a:gd name="connsiteX76" fmla="*/ 1795903 w 3551035"/>
                <a:gd name="connsiteY76" fmla="*/ 1689640 h 2702767"/>
                <a:gd name="connsiteX77" fmla="*/ 1485198 w 3551035"/>
                <a:gd name="connsiteY77" fmla="*/ 1689640 h 2702767"/>
                <a:gd name="connsiteX78" fmla="*/ 1485198 w 3551035"/>
                <a:gd name="connsiteY78" fmla="*/ 1889665 h 2702767"/>
                <a:gd name="connsiteX79" fmla="*/ 1817430 w 3551035"/>
                <a:gd name="connsiteY79" fmla="*/ 1889665 h 2702767"/>
                <a:gd name="connsiteX80" fmla="*/ 1370707 w 3551035"/>
                <a:gd name="connsiteY80" fmla="*/ 647033 h 2702767"/>
                <a:gd name="connsiteX81" fmla="*/ 985516 w 3551035"/>
                <a:gd name="connsiteY81" fmla="*/ 1935861 h 2702767"/>
                <a:gd name="connsiteX82" fmla="*/ 1252788 w 3551035"/>
                <a:gd name="connsiteY82" fmla="*/ 2040065 h 2702767"/>
                <a:gd name="connsiteX83" fmla="*/ 1370707 w 3551035"/>
                <a:gd name="connsiteY83" fmla="*/ 2040065 h 2702767"/>
                <a:gd name="connsiteX84" fmla="*/ 1370707 w 3551035"/>
                <a:gd name="connsiteY84" fmla="*/ 647033 h 270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551035" h="2702767">
                  <a:moveTo>
                    <a:pt x="1817144" y="1890046"/>
                  </a:moveTo>
                  <a:lnTo>
                    <a:pt x="2697254" y="2246376"/>
                  </a:lnTo>
                  <a:cubicBezTo>
                    <a:pt x="2723448" y="2224564"/>
                    <a:pt x="2741260" y="2199037"/>
                    <a:pt x="2771549" y="2179987"/>
                  </a:cubicBezTo>
                  <a:cubicBezTo>
                    <a:pt x="2977003" y="2051018"/>
                    <a:pt x="3207318" y="2270284"/>
                    <a:pt x="3102257" y="2482120"/>
                  </a:cubicBezTo>
                  <a:cubicBezTo>
                    <a:pt x="3008912" y="2670334"/>
                    <a:pt x="2722210" y="2629757"/>
                    <a:pt x="2679919" y="2427542"/>
                  </a:cubicBezTo>
                  <a:cubicBezTo>
                    <a:pt x="2677061" y="2413730"/>
                    <a:pt x="2676966" y="2355247"/>
                    <a:pt x="2671251" y="2350770"/>
                  </a:cubicBezTo>
                  <a:lnTo>
                    <a:pt x="2387310" y="2241328"/>
                  </a:lnTo>
                  <a:cubicBezTo>
                    <a:pt x="2360545" y="2240947"/>
                    <a:pt x="2207383" y="2437543"/>
                    <a:pt x="2159472" y="2446973"/>
                  </a:cubicBezTo>
                  <a:cubicBezTo>
                    <a:pt x="2133946" y="2450306"/>
                    <a:pt x="2125087" y="2443258"/>
                    <a:pt x="2106418" y="2429447"/>
                  </a:cubicBezTo>
                  <a:cubicBezTo>
                    <a:pt x="2078415" y="2408682"/>
                    <a:pt x="1943922" y="2255615"/>
                    <a:pt x="1931634" y="2255520"/>
                  </a:cubicBezTo>
                  <a:cubicBezTo>
                    <a:pt x="1829622" y="2324005"/>
                    <a:pt x="1712750" y="2370106"/>
                    <a:pt x="1592925" y="2397824"/>
                  </a:cubicBezTo>
                  <a:cubicBezTo>
                    <a:pt x="1585210" y="2406872"/>
                    <a:pt x="1596640" y="2599944"/>
                    <a:pt x="1591592" y="2635758"/>
                  </a:cubicBezTo>
                  <a:cubicBezTo>
                    <a:pt x="1584543" y="2685669"/>
                    <a:pt x="1555683" y="2693575"/>
                    <a:pt x="1510344" y="2697385"/>
                  </a:cubicBezTo>
                  <a:cubicBezTo>
                    <a:pt x="1435572" y="2703672"/>
                    <a:pt x="1254407" y="2706148"/>
                    <a:pt x="1183350" y="2695289"/>
                  </a:cubicBezTo>
                  <a:cubicBezTo>
                    <a:pt x="1169730" y="2693194"/>
                    <a:pt x="1152013" y="2689289"/>
                    <a:pt x="1141536" y="2679954"/>
                  </a:cubicBezTo>
                  <a:cubicBezTo>
                    <a:pt x="1100864" y="2644235"/>
                    <a:pt x="1129820" y="2447925"/>
                    <a:pt x="1120485" y="2390299"/>
                  </a:cubicBezTo>
                  <a:cubicBezTo>
                    <a:pt x="1003137" y="2371058"/>
                    <a:pt x="893600" y="2317337"/>
                    <a:pt x="792349" y="2257139"/>
                  </a:cubicBezTo>
                  <a:lnTo>
                    <a:pt x="766917" y="2260949"/>
                  </a:lnTo>
                  <a:cubicBezTo>
                    <a:pt x="713673" y="2300192"/>
                    <a:pt x="643759" y="2405920"/>
                    <a:pt x="591562" y="2435828"/>
                  </a:cubicBezTo>
                  <a:cubicBezTo>
                    <a:pt x="565845" y="2450592"/>
                    <a:pt x="550700" y="2446211"/>
                    <a:pt x="527554" y="2429542"/>
                  </a:cubicBezTo>
                  <a:cubicBezTo>
                    <a:pt x="490121" y="2402491"/>
                    <a:pt x="301050" y="2213420"/>
                    <a:pt x="273999" y="2175986"/>
                  </a:cubicBezTo>
                  <a:cubicBezTo>
                    <a:pt x="255901" y="2151031"/>
                    <a:pt x="252758" y="2134648"/>
                    <a:pt x="270665" y="2107692"/>
                  </a:cubicBezTo>
                  <a:lnTo>
                    <a:pt x="447544" y="1922145"/>
                  </a:lnTo>
                  <a:cubicBezTo>
                    <a:pt x="384774" y="1818227"/>
                    <a:pt x="334768" y="1703261"/>
                    <a:pt x="313146" y="1583055"/>
                  </a:cubicBezTo>
                  <a:cubicBezTo>
                    <a:pt x="253901" y="1573435"/>
                    <a:pt x="53590" y="1603248"/>
                    <a:pt x="17205" y="1561148"/>
                  </a:cubicBezTo>
                  <a:cubicBezTo>
                    <a:pt x="6918" y="1549241"/>
                    <a:pt x="7299" y="1536764"/>
                    <a:pt x="5965" y="1522381"/>
                  </a:cubicBezTo>
                  <a:cubicBezTo>
                    <a:pt x="-1941" y="1434751"/>
                    <a:pt x="-2036" y="1259205"/>
                    <a:pt x="5965" y="1171670"/>
                  </a:cubicBezTo>
                  <a:cubicBezTo>
                    <a:pt x="7108" y="1158907"/>
                    <a:pt x="6727" y="1148525"/>
                    <a:pt x="14157" y="1136999"/>
                  </a:cubicBezTo>
                  <a:cubicBezTo>
                    <a:pt x="44827" y="1089279"/>
                    <a:pt x="248281" y="1120902"/>
                    <a:pt x="305622" y="1110615"/>
                  </a:cubicBezTo>
                  <a:cubicBezTo>
                    <a:pt x="332768" y="990410"/>
                    <a:pt x="380298" y="874681"/>
                    <a:pt x="447925" y="771906"/>
                  </a:cubicBezTo>
                  <a:lnTo>
                    <a:pt x="270570" y="586264"/>
                  </a:lnTo>
                  <a:cubicBezTo>
                    <a:pt x="254663" y="562451"/>
                    <a:pt x="254758" y="545592"/>
                    <a:pt x="270570" y="521875"/>
                  </a:cubicBezTo>
                  <a:lnTo>
                    <a:pt x="513171" y="264414"/>
                  </a:lnTo>
                  <a:cubicBezTo>
                    <a:pt x="528697" y="248602"/>
                    <a:pt x="552319" y="242792"/>
                    <a:pt x="573941" y="246888"/>
                  </a:cubicBezTo>
                  <a:cubicBezTo>
                    <a:pt x="605754" y="252889"/>
                    <a:pt x="757202" y="436817"/>
                    <a:pt x="774156" y="438055"/>
                  </a:cubicBezTo>
                  <a:cubicBezTo>
                    <a:pt x="828258" y="404717"/>
                    <a:pt x="883503" y="374999"/>
                    <a:pt x="942368" y="350711"/>
                  </a:cubicBezTo>
                  <a:cubicBezTo>
                    <a:pt x="970276" y="339185"/>
                    <a:pt x="1106769" y="299275"/>
                    <a:pt x="1113723" y="293465"/>
                  </a:cubicBezTo>
                  <a:cubicBezTo>
                    <a:pt x="1131153" y="278892"/>
                    <a:pt x="1114675" y="78105"/>
                    <a:pt x="1121152" y="36576"/>
                  </a:cubicBezTo>
                  <a:cubicBezTo>
                    <a:pt x="1123914" y="19050"/>
                    <a:pt x="1131820" y="6096"/>
                    <a:pt x="1148870" y="0"/>
                  </a:cubicBezTo>
                  <a:lnTo>
                    <a:pt x="1556349" y="572"/>
                  </a:lnTo>
                  <a:cubicBezTo>
                    <a:pt x="1563684" y="6477"/>
                    <a:pt x="1572732" y="14573"/>
                    <a:pt x="1576923" y="22860"/>
                  </a:cubicBezTo>
                  <a:cubicBezTo>
                    <a:pt x="1598926" y="66199"/>
                    <a:pt x="1575399" y="293561"/>
                    <a:pt x="1585305" y="303752"/>
                  </a:cubicBezTo>
                  <a:cubicBezTo>
                    <a:pt x="1706273" y="324326"/>
                    <a:pt x="1819144" y="378905"/>
                    <a:pt x="1924395" y="439865"/>
                  </a:cubicBezTo>
                  <a:cubicBezTo>
                    <a:pt x="1944588" y="439960"/>
                    <a:pt x="2074605" y="287274"/>
                    <a:pt x="2106133" y="264414"/>
                  </a:cubicBezTo>
                  <a:cubicBezTo>
                    <a:pt x="2131088" y="246317"/>
                    <a:pt x="2147471" y="243173"/>
                    <a:pt x="2174427" y="261080"/>
                  </a:cubicBezTo>
                  <a:lnTo>
                    <a:pt x="2395502" y="483013"/>
                  </a:lnTo>
                  <a:lnTo>
                    <a:pt x="2416647" y="489871"/>
                  </a:lnTo>
                  <a:lnTo>
                    <a:pt x="2625054" y="404432"/>
                  </a:lnTo>
                  <a:cubicBezTo>
                    <a:pt x="2582002" y="171355"/>
                    <a:pt x="2884801" y="41720"/>
                    <a:pt x="3031105" y="226028"/>
                  </a:cubicBezTo>
                  <a:cubicBezTo>
                    <a:pt x="3189696" y="425767"/>
                    <a:pt x="2952238" y="708946"/>
                    <a:pt x="2728687" y="557022"/>
                  </a:cubicBezTo>
                  <a:cubicBezTo>
                    <a:pt x="2703064" y="539591"/>
                    <a:pt x="2694206" y="518160"/>
                    <a:pt x="2670489" y="507016"/>
                  </a:cubicBezTo>
                  <a:lnTo>
                    <a:pt x="1817334" y="861155"/>
                  </a:lnTo>
                  <a:lnTo>
                    <a:pt x="1485102" y="861155"/>
                  </a:lnTo>
                  <a:lnTo>
                    <a:pt x="1485102" y="1075468"/>
                  </a:lnTo>
                  <a:lnTo>
                    <a:pt x="1803047" y="1075468"/>
                  </a:lnTo>
                  <a:lnTo>
                    <a:pt x="2354735" y="869918"/>
                  </a:lnTo>
                  <a:lnTo>
                    <a:pt x="2787741" y="868585"/>
                  </a:lnTo>
                  <a:cubicBezTo>
                    <a:pt x="2837748" y="651510"/>
                    <a:pt x="3155216" y="609314"/>
                    <a:pt x="3231606" y="825532"/>
                  </a:cubicBezTo>
                  <a:cubicBezTo>
                    <a:pt x="3335810" y="1120426"/>
                    <a:pt x="2903756" y="1269111"/>
                    <a:pt x="2802315" y="974979"/>
                  </a:cubicBezTo>
                  <a:cubicBezTo>
                    <a:pt x="2668203" y="986504"/>
                    <a:pt x="2513040" y="961073"/>
                    <a:pt x="2381596" y="975360"/>
                  </a:cubicBezTo>
                  <a:cubicBezTo>
                    <a:pt x="2225671" y="992315"/>
                    <a:pt x="1972592" y="1143762"/>
                    <a:pt x="1810095" y="1182529"/>
                  </a:cubicBezTo>
                  <a:lnTo>
                    <a:pt x="1485102" y="1182529"/>
                  </a:lnTo>
                  <a:lnTo>
                    <a:pt x="1485102" y="1318260"/>
                  </a:lnTo>
                  <a:lnTo>
                    <a:pt x="3106734" y="1318260"/>
                  </a:lnTo>
                  <a:cubicBezTo>
                    <a:pt x="3145120" y="1127189"/>
                    <a:pt x="3408010" y="1085469"/>
                    <a:pt x="3512785" y="1251585"/>
                  </a:cubicBezTo>
                  <a:cubicBezTo>
                    <a:pt x="3633180" y="1442466"/>
                    <a:pt x="3449538" y="1668590"/>
                    <a:pt x="3237607" y="1591056"/>
                  </a:cubicBezTo>
                  <a:cubicBezTo>
                    <a:pt x="3161788" y="1563338"/>
                    <a:pt x="3127403" y="1501902"/>
                    <a:pt x="3096066" y="1432560"/>
                  </a:cubicBezTo>
                  <a:lnTo>
                    <a:pt x="1485198" y="1432560"/>
                  </a:lnTo>
                  <a:lnTo>
                    <a:pt x="1485198" y="1582579"/>
                  </a:lnTo>
                  <a:lnTo>
                    <a:pt x="1824478" y="1582579"/>
                  </a:lnTo>
                  <a:cubicBezTo>
                    <a:pt x="1981069" y="1620488"/>
                    <a:pt x="2231100" y="1769174"/>
                    <a:pt x="2381405" y="1782890"/>
                  </a:cubicBezTo>
                  <a:cubicBezTo>
                    <a:pt x="2512660" y="1794891"/>
                    <a:pt x="2661630" y="1773079"/>
                    <a:pt x="2794885" y="1782890"/>
                  </a:cubicBezTo>
                  <a:cubicBezTo>
                    <a:pt x="2851845" y="1592771"/>
                    <a:pt x="3107305" y="1546098"/>
                    <a:pt x="3212461" y="1723263"/>
                  </a:cubicBezTo>
                  <a:cubicBezTo>
                    <a:pt x="3327523" y="1917002"/>
                    <a:pt x="3126736" y="2139887"/>
                    <a:pt x="2919282" y="2045017"/>
                  </a:cubicBezTo>
                  <a:cubicBezTo>
                    <a:pt x="2857655" y="2016824"/>
                    <a:pt x="2815840" y="1959578"/>
                    <a:pt x="2795171" y="1896428"/>
                  </a:cubicBezTo>
                  <a:lnTo>
                    <a:pt x="2354735" y="1895189"/>
                  </a:lnTo>
                  <a:lnTo>
                    <a:pt x="1795903" y="1689640"/>
                  </a:lnTo>
                  <a:lnTo>
                    <a:pt x="1485198" y="1689640"/>
                  </a:lnTo>
                  <a:lnTo>
                    <a:pt x="1485198" y="1889665"/>
                  </a:lnTo>
                  <a:lnTo>
                    <a:pt x="1817430" y="1889665"/>
                  </a:lnTo>
                  <a:close/>
                  <a:moveTo>
                    <a:pt x="1370707" y="647033"/>
                  </a:moveTo>
                  <a:cubicBezTo>
                    <a:pt x="670715" y="637127"/>
                    <a:pt x="392109" y="1554480"/>
                    <a:pt x="985516" y="1935861"/>
                  </a:cubicBezTo>
                  <a:cubicBezTo>
                    <a:pt x="1040856" y="1971389"/>
                    <a:pt x="1190589" y="2040065"/>
                    <a:pt x="1252788" y="2040065"/>
                  </a:cubicBezTo>
                  <a:lnTo>
                    <a:pt x="1370707" y="2040065"/>
                  </a:lnTo>
                  <a:lnTo>
                    <a:pt x="1370707" y="647033"/>
                  </a:lnTo>
                  <a:close/>
                </a:path>
              </a:pathLst>
            </a:custGeom>
            <a:solidFill>
              <a:srgbClr val="8AC6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31" name="Groupe 130">
              <a:extLst>
                <a:ext uri="{FF2B5EF4-FFF2-40B4-BE49-F238E27FC236}">
                  <a16:creationId xmlns:a16="http://schemas.microsoft.com/office/drawing/2014/main" id="{70A48192-206E-F771-7538-C9ED8F63EA84}"/>
                </a:ext>
              </a:extLst>
            </p:cNvPr>
            <p:cNvGrpSpPr/>
            <p:nvPr/>
          </p:nvGrpSpPr>
          <p:grpSpPr>
            <a:xfrm>
              <a:off x="5166539" y="2669159"/>
              <a:ext cx="528510" cy="528500"/>
              <a:chOff x="1275535" y="3161825"/>
              <a:chExt cx="3657789" cy="3657720"/>
            </a:xfrm>
            <a:solidFill>
              <a:srgbClr val="5AA7A5"/>
            </a:solidFill>
          </p:grpSpPr>
          <p:sp>
            <p:nvSpPr>
              <p:cNvPr id="126" name="Forme libre : forme 125">
                <a:extLst>
                  <a:ext uri="{FF2B5EF4-FFF2-40B4-BE49-F238E27FC236}">
                    <a16:creationId xmlns:a16="http://schemas.microsoft.com/office/drawing/2014/main" id="{8685023F-416C-5819-E460-32C28CD3B524}"/>
                  </a:ext>
                </a:extLst>
              </p:cNvPr>
              <p:cNvSpPr/>
              <p:nvPr/>
            </p:nvSpPr>
            <p:spPr>
              <a:xfrm>
                <a:off x="2698094" y="4390098"/>
                <a:ext cx="2235230" cy="2429447"/>
              </a:xfrm>
              <a:custGeom>
                <a:avLst/>
                <a:gdLst>
                  <a:gd name="connsiteX0" fmla="*/ 199071 w 2235230"/>
                  <a:gd name="connsiteY0" fmla="*/ 2428279 h 2429447"/>
                  <a:gd name="connsiteX1" fmla="*/ 49053 w 2235230"/>
                  <a:gd name="connsiteY1" fmla="*/ 2046231 h 2429447"/>
                  <a:gd name="connsiteX2" fmla="*/ 879442 w 2235230"/>
                  <a:gd name="connsiteY2" fmla="*/ 1083825 h 2429447"/>
                  <a:gd name="connsiteX3" fmla="*/ 836961 w 2235230"/>
                  <a:gd name="connsiteY3" fmla="*/ 929996 h 2429447"/>
                  <a:gd name="connsiteX4" fmla="*/ 1327879 w 2235230"/>
                  <a:gd name="connsiteY4" fmla="*/ 17978 h 2429447"/>
                  <a:gd name="connsiteX5" fmla="*/ 1488090 w 2235230"/>
                  <a:gd name="connsiteY5" fmla="*/ 92463 h 2429447"/>
                  <a:gd name="connsiteX6" fmla="*/ 1199196 w 2235230"/>
                  <a:gd name="connsiteY6" fmla="*/ 424981 h 2429447"/>
                  <a:gd name="connsiteX7" fmla="*/ 1179480 w 2235230"/>
                  <a:gd name="connsiteY7" fmla="*/ 469558 h 2429447"/>
                  <a:gd name="connsiteX8" fmla="*/ 1258347 w 2235230"/>
                  <a:gd name="connsiteY8" fmla="*/ 951618 h 2429447"/>
                  <a:gd name="connsiteX9" fmla="*/ 1424272 w 2235230"/>
                  <a:gd name="connsiteY9" fmla="*/ 1000005 h 2429447"/>
                  <a:gd name="connsiteX10" fmla="*/ 1466944 w 2235230"/>
                  <a:gd name="connsiteY10" fmla="*/ 1007339 h 2429447"/>
                  <a:gd name="connsiteX11" fmla="*/ 1815559 w 2235230"/>
                  <a:gd name="connsiteY11" fmla="*/ 1005149 h 2429447"/>
                  <a:gd name="connsiteX12" fmla="*/ 1839753 w 2235230"/>
                  <a:gd name="connsiteY12" fmla="*/ 990290 h 2429447"/>
                  <a:gd name="connsiteX13" fmla="*/ 2126360 w 2235230"/>
                  <a:gd name="connsiteY13" fmla="*/ 657010 h 2429447"/>
                  <a:gd name="connsiteX14" fmla="*/ 2235231 w 2235230"/>
                  <a:gd name="connsiteY14" fmla="*/ 685680 h 2429447"/>
                  <a:gd name="connsiteX15" fmla="*/ 2235231 w 2235230"/>
                  <a:gd name="connsiteY15" fmla="*/ 778549 h 2429447"/>
                  <a:gd name="connsiteX16" fmla="*/ 2201417 w 2235230"/>
                  <a:gd name="connsiteY16" fmla="*/ 926853 h 2429447"/>
                  <a:gd name="connsiteX17" fmla="*/ 1445608 w 2235230"/>
                  <a:gd name="connsiteY17" fmla="*/ 1421582 h 2429447"/>
                  <a:gd name="connsiteX18" fmla="*/ 1239582 w 2235230"/>
                  <a:gd name="connsiteY18" fmla="*/ 1393673 h 2429447"/>
                  <a:gd name="connsiteX19" fmla="*/ 424433 w 2235230"/>
                  <a:gd name="connsiteY19" fmla="*/ 2335601 h 2429447"/>
                  <a:gd name="connsiteX20" fmla="*/ 277843 w 2235230"/>
                  <a:gd name="connsiteY20" fmla="*/ 2428374 h 2429447"/>
                  <a:gd name="connsiteX21" fmla="*/ 199262 w 2235230"/>
                  <a:gd name="connsiteY21" fmla="*/ 2428374 h 2429447"/>
                  <a:gd name="connsiteX22" fmla="*/ 361377 w 2235230"/>
                  <a:gd name="connsiteY22" fmla="*/ 1965554 h 2429447"/>
                  <a:gd name="connsiteX23" fmla="*/ 316896 w 2235230"/>
                  <a:gd name="connsiteY23" fmla="*/ 1999654 h 2429447"/>
                  <a:gd name="connsiteX24" fmla="*/ 204691 w 2235230"/>
                  <a:gd name="connsiteY24" fmla="*/ 2137386 h 2429447"/>
                  <a:gd name="connsiteX25" fmla="*/ 295941 w 2235230"/>
                  <a:gd name="connsiteY25" fmla="*/ 2221491 h 2429447"/>
                  <a:gd name="connsiteX26" fmla="*/ 436530 w 2235230"/>
                  <a:gd name="connsiteY26" fmla="*/ 2062138 h 2429447"/>
                  <a:gd name="connsiteX27" fmla="*/ 361282 w 2235230"/>
                  <a:gd name="connsiteY27" fmla="*/ 1965459 h 242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35230" h="2429447">
                    <a:moveTo>
                      <a:pt x="199071" y="2428279"/>
                    </a:moveTo>
                    <a:cubicBezTo>
                      <a:pt x="26193" y="2404657"/>
                      <a:pt x="-61533" y="2181581"/>
                      <a:pt x="49053" y="2046231"/>
                    </a:cubicBezTo>
                    <a:lnTo>
                      <a:pt x="879442" y="1083825"/>
                    </a:lnTo>
                    <a:cubicBezTo>
                      <a:pt x="896301" y="1042487"/>
                      <a:pt x="850962" y="974478"/>
                      <a:pt x="836961" y="929996"/>
                    </a:cubicBezTo>
                    <a:cubicBezTo>
                      <a:pt x="715136" y="544424"/>
                      <a:pt x="935068" y="122372"/>
                      <a:pt x="1327879" y="17978"/>
                    </a:cubicBezTo>
                    <a:cubicBezTo>
                      <a:pt x="1398174" y="-691"/>
                      <a:pt x="1563528" y="-32791"/>
                      <a:pt x="1488090" y="92463"/>
                    </a:cubicBezTo>
                    <a:cubicBezTo>
                      <a:pt x="1423320" y="199905"/>
                      <a:pt x="1274635" y="317634"/>
                      <a:pt x="1199196" y="424981"/>
                    </a:cubicBezTo>
                    <a:cubicBezTo>
                      <a:pt x="1189576" y="438697"/>
                      <a:pt x="1183195" y="453175"/>
                      <a:pt x="1179480" y="469558"/>
                    </a:cubicBezTo>
                    <a:lnTo>
                      <a:pt x="1258347" y="951618"/>
                    </a:lnTo>
                    <a:cubicBezTo>
                      <a:pt x="1281302" y="1021722"/>
                      <a:pt x="1365027" y="996957"/>
                      <a:pt x="1424272" y="1000005"/>
                    </a:cubicBezTo>
                    <a:cubicBezTo>
                      <a:pt x="1438179" y="1000767"/>
                      <a:pt x="1451704" y="1006863"/>
                      <a:pt x="1466944" y="1007339"/>
                    </a:cubicBezTo>
                    <a:cubicBezTo>
                      <a:pt x="1582673" y="1011435"/>
                      <a:pt x="1699735" y="1005339"/>
                      <a:pt x="1815559" y="1005149"/>
                    </a:cubicBezTo>
                    <a:lnTo>
                      <a:pt x="1839753" y="990290"/>
                    </a:lnTo>
                    <a:lnTo>
                      <a:pt x="2126360" y="657010"/>
                    </a:lnTo>
                    <a:cubicBezTo>
                      <a:pt x="2168651" y="625482"/>
                      <a:pt x="2209228" y="645866"/>
                      <a:pt x="2235231" y="685680"/>
                    </a:cubicBezTo>
                    <a:lnTo>
                      <a:pt x="2235231" y="778549"/>
                    </a:lnTo>
                    <a:cubicBezTo>
                      <a:pt x="2222563" y="827698"/>
                      <a:pt x="2216181" y="878085"/>
                      <a:pt x="2201417" y="926853"/>
                    </a:cubicBezTo>
                    <a:cubicBezTo>
                      <a:pt x="2101595" y="1255180"/>
                      <a:pt x="1782317" y="1446537"/>
                      <a:pt x="1445608" y="1421582"/>
                    </a:cubicBezTo>
                    <a:cubicBezTo>
                      <a:pt x="1390078" y="1417486"/>
                      <a:pt x="1280540" y="1372147"/>
                      <a:pt x="1239582" y="1393673"/>
                    </a:cubicBezTo>
                    <a:lnTo>
                      <a:pt x="424433" y="2335601"/>
                    </a:lnTo>
                    <a:cubicBezTo>
                      <a:pt x="384142" y="2383607"/>
                      <a:pt x="337470" y="2410753"/>
                      <a:pt x="277843" y="2428374"/>
                    </a:cubicBezTo>
                    <a:cubicBezTo>
                      <a:pt x="252888" y="2425993"/>
                      <a:pt x="223360" y="2431708"/>
                      <a:pt x="199262" y="2428374"/>
                    </a:cubicBezTo>
                    <a:close/>
                    <a:moveTo>
                      <a:pt x="361377" y="1965554"/>
                    </a:moveTo>
                    <a:cubicBezTo>
                      <a:pt x="343375" y="1969650"/>
                      <a:pt x="329373" y="1987176"/>
                      <a:pt x="316896" y="1999654"/>
                    </a:cubicBezTo>
                    <a:cubicBezTo>
                      <a:pt x="297941" y="2018799"/>
                      <a:pt x="211740" y="2118907"/>
                      <a:pt x="204691" y="2137386"/>
                    </a:cubicBezTo>
                    <a:cubicBezTo>
                      <a:pt x="179640" y="2203108"/>
                      <a:pt x="239838" y="2253781"/>
                      <a:pt x="295941" y="2221491"/>
                    </a:cubicBezTo>
                    <a:cubicBezTo>
                      <a:pt x="338232" y="2197203"/>
                      <a:pt x="394810" y="2096809"/>
                      <a:pt x="436530" y="2062138"/>
                    </a:cubicBezTo>
                    <a:cubicBezTo>
                      <a:pt x="457675" y="2004131"/>
                      <a:pt x="426814" y="1950505"/>
                      <a:pt x="361282" y="19654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7" name="Forme libre : forme 126">
                <a:extLst>
                  <a:ext uri="{FF2B5EF4-FFF2-40B4-BE49-F238E27FC236}">
                    <a16:creationId xmlns:a16="http://schemas.microsoft.com/office/drawing/2014/main" id="{6E8DBBAF-A3C2-BF1E-24EC-1811D93D5979}"/>
                  </a:ext>
                </a:extLst>
              </p:cNvPr>
              <p:cNvSpPr/>
              <p:nvPr/>
            </p:nvSpPr>
            <p:spPr>
              <a:xfrm>
                <a:off x="1275535" y="3161825"/>
                <a:ext cx="2611183" cy="1371118"/>
              </a:xfrm>
              <a:custGeom>
                <a:avLst/>
                <a:gdLst>
                  <a:gd name="connsiteX0" fmla="*/ 1350169 w 2611183"/>
                  <a:gd name="connsiteY0" fmla="*/ 0 h 1371118"/>
                  <a:gd name="connsiteX1" fmla="*/ 2611184 w 2611183"/>
                  <a:gd name="connsiteY1" fmla="*/ 1157002 h 1371118"/>
                  <a:gd name="connsiteX2" fmla="*/ 2421922 w 2611183"/>
                  <a:gd name="connsiteY2" fmla="*/ 1261015 h 1371118"/>
                  <a:gd name="connsiteX3" fmla="*/ 1374267 w 2611183"/>
                  <a:gd name="connsiteY3" fmla="*/ 308039 h 1371118"/>
                  <a:gd name="connsiteX4" fmla="*/ 1304639 w 2611183"/>
                  <a:gd name="connsiteY4" fmla="*/ 308039 h 1371118"/>
                  <a:gd name="connsiteX5" fmla="*/ 135636 w 2611183"/>
                  <a:gd name="connsiteY5" fmla="*/ 1368076 h 1371118"/>
                  <a:gd name="connsiteX6" fmla="*/ 117634 w 2611183"/>
                  <a:gd name="connsiteY6" fmla="*/ 1364456 h 1371118"/>
                  <a:gd name="connsiteX7" fmla="*/ 0 w 2611183"/>
                  <a:gd name="connsiteY7" fmla="*/ 1235488 h 1371118"/>
                  <a:gd name="connsiteX8" fmla="*/ 0 w 2611183"/>
                  <a:gd name="connsiteY8" fmla="*/ 1206913 h 1371118"/>
                  <a:gd name="connsiteX9" fmla="*/ 1328738 w 2611183"/>
                  <a:gd name="connsiteY9" fmla="*/ 0 h 1371118"/>
                  <a:gd name="connsiteX10" fmla="*/ 1350169 w 2611183"/>
                  <a:gd name="connsiteY10" fmla="*/ 0 h 1371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11183" h="1371118">
                    <a:moveTo>
                      <a:pt x="1350169" y="0"/>
                    </a:moveTo>
                    <a:lnTo>
                      <a:pt x="2611184" y="1157002"/>
                    </a:lnTo>
                    <a:lnTo>
                      <a:pt x="2421922" y="1261015"/>
                    </a:lnTo>
                    <a:lnTo>
                      <a:pt x="1374267" y="308039"/>
                    </a:lnTo>
                    <a:cubicBezTo>
                      <a:pt x="1353122" y="295942"/>
                      <a:pt x="1325785" y="295942"/>
                      <a:pt x="1304639" y="308039"/>
                    </a:cubicBezTo>
                    <a:lnTo>
                      <a:pt x="135636" y="1368076"/>
                    </a:lnTo>
                    <a:cubicBezTo>
                      <a:pt x="127254" y="1374839"/>
                      <a:pt x="123920" y="1368838"/>
                      <a:pt x="117634" y="1364456"/>
                    </a:cubicBezTo>
                    <a:cubicBezTo>
                      <a:pt x="77057" y="1336548"/>
                      <a:pt x="44101" y="1264063"/>
                      <a:pt x="0" y="1235488"/>
                    </a:cubicBezTo>
                    <a:lnTo>
                      <a:pt x="0" y="1206913"/>
                    </a:lnTo>
                    <a:lnTo>
                      <a:pt x="1328738" y="0"/>
                    </a:lnTo>
                    <a:lnTo>
                      <a:pt x="1350169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8" name="Forme libre : forme 127">
                <a:extLst>
                  <a:ext uri="{FF2B5EF4-FFF2-40B4-BE49-F238E27FC236}">
                    <a16:creationId xmlns:a16="http://schemas.microsoft.com/office/drawing/2014/main" id="{E0B6910E-8953-4C05-7FFC-2E8FD6FD28C9}"/>
                  </a:ext>
                </a:extLst>
              </p:cNvPr>
              <p:cNvSpPr/>
              <p:nvPr/>
            </p:nvSpPr>
            <p:spPr>
              <a:xfrm>
                <a:off x="1603956" y="3618643"/>
                <a:ext cx="2000249" cy="2157031"/>
              </a:xfrm>
              <a:custGeom>
                <a:avLst/>
                <a:gdLst>
                  <a:gd name="connsiteX0" fmla="*/ 1436084 w 2000249"/>
                  <a:gd name="connsiteY0" fmla="*/ 2157032 h 2157031"/>
                  <a:gd name="connsiteX1" fmla="*/ 1436084 w 2000249"/>
                  <a:gd name="connsiteY1" fmla="*/ 1410748 h 2157031"/>
                  <a:gd name="connsiteX2" fmla="*/ 1411415 w 2000249"/>
                  <a:gd name="connsiteY2" fmla="*/ 1342549 h 2157031"/>
                  <a:gd name="connsiteX3" fmla="*/ 1261301 w 2000249"/>
                  <a:gd name="connsiteY3" fmla="*/ 1242632 h 2157031"/>
                  <a:gd name="connsiteX4" fmla="*/ 741236 w 2000249"/>
                  <a:gd name="connsiteY4" fmla="*/ 1244632 h 2157031"/>
                  <a:gd name="connsiteX5" fmla="*/ 585883 w 2000249"/>
                  <a:gd name="connsiteY5" fmla="*/ 1403604 h 2157031"/>
                  <a:gd name="connsiteX6" fmla="*/ 585883 w 2000249"/>
                  <a:gd name="connsiteY6" fmla="*/ 2157032 h 2157031"/>
                  <a:gd name="connsiteX7" fmla="*/ 89440 w 2000249"/>
                  <a:gd name="connsiteY7" fmla="*/ 2157032 h 2157031"/>
                  <a:gd name="connsiteX8" fmla="*/ 0 w 2000249"/>
                  <a:gd name="connsiteY8" fmla="*/ 2067878 h 2157031"/>
                  <a:gd name="connsiteX9" fmla="*/ 1524 w 2000249"/>
                  <a:gd name="connsiteY9" fmla="*/ 912114 h 2157031"/>
                  <a:gd name="connsiteX10" fmla="*/ 1010983 w 2000249"/>
                  <a:gd name="connsiteY10" fmla="*/ 0 h 2157031"/>
                  <a:gd name="connsiteX11" fmla="*/ 2000250 w 2000249"/>
                  <a:gd name="connsiteY11" fmla="*/ 896493 h 2157031"/>
                  <a:gd name="connsiteX12" fmla="*/ 1834610 w 2000249"/>
                  <a:gd name="connsiteY12" fmla="*/ 1816513 h 2157031"/>
                  <a:gd name="connsiteX13" fmla="*/ 1539621 w 2000249"/>
                  <a:gd name="connsiteY13" fmla="*/ 2157032 h 2157031"/>
                  <a:gd name="connsiteX14" fmla="*/ 1435989 w 2000249"/>
                  <a:gd name="connsiteY14" fmla="*/ 2157032 h 2157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0249" h="2157031">
                    <a:moveTo>
                      <a:pt x="1436084" y="2157032"/>
                    </a:moveTo>
                    <a:lnTo>
                      <a:pt x="1436084" y="1410748"/>
                    </a:lnTo>
                    <a:cubicBezTo>
                      <a:pt x="1436084" y="1403604"/>
                      <a:pt x="1416653" y="1352836"/>
                      <a:pt x="1411415" y="1342549"/>
                    </a:cubicBezTo>
                    <a:cubicBezTo>
                      <a:pt x="1383506" y="1287780"/>
                      <a:pt x="1322737" y="1248251"/>
                      <a:pt x="1261301" y="1242632"/>
                    </a:cubicBezTo>
                    <a:cubicBezTo>
                      <a:pt x="1096899" y="1227677"/>
                      <a:pt x="908209" y="1253014"/>
                      <a:pt x="741236" y="1244632"/>
                    </a:cubicBezTo>
                    <a:cubicBezTo>
                      <a:pt x="678275" y="1250537"/>
                      <a:pt x="585883" y="1342073"/>
                      <a:pt x="585883" y="1403604"/>
                    </a:cubicBezTo>
                    <a:lnTo>
                      <a:pt x="585883" y="2157032"/>
                    </a:lnTo>
                    <a:lnTo>
                      <a:pt x="89440" y="2157032"/>
                    </a:lnTo>
                    <a:cubicBezTo>
                      <a:pt x="51530" y="2157032"/>
                      <a:pt x="1238" y="2107502"/>
                      <a:pt x="0" y="2067878"/>
                    </a:cubicBezTo>
                    <a:lnTo>
                      <a:pt x="1524" y="912114"/>
                    </a:lnTo>
                    <a:lnTo>
                      <a:pt x="1010983" y="0"/>
                    </a:lnTo>
                    <a:lnTo>
                      <a:pt x="2000250" y="896493"/>
                    </a:lnTo>
                    <a:cubicBezTo>
                      <a:pt x="1766126" y="1138333"/>
                      <a:pt x="1700117" y="1506569"/>
                      <a:pt x="1834610" y="1816513"/>
                    </a:cubicBezTo>
                    <a:lnTo>
                      <a:pt x="1539621" y="2157032"/>
                    </a:lnTo>
                    <a:lnTo>
                      <a:pt x="1435989" y="21570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9" name="Forme libre : forme 128">
                <a:extLst>
                  <a:ext uri="{FF2B5EF4-FFF2-40B4-BE49-F238E27FC236}">
                    <a16:creationId xmlns:a16="http://schemas.microsoft.com/office/drawing/2014/main" id="{A5DF0DA0-4374-9AE5-7C3F-1895FE2D215A}"/>
                  </a:ext>
                </a:extLst>
              </p:cNvPr>
              <p:cNvSpPr/>
              <p:nvPr/>
            </p:nvSpPr>
            <p:spPr>
              <a:xfrm>
                <a:off x="2318522" y="4985336"/>
                <a:ext cx="592931" cy="790338"/>
              </a:xfrm>
              <a:custGeom>
                <a:avLst/>
                <a:gdLst>
                  <a:gd name="connsiteX0" fmla="*/ 0 w 592931"/>
                  <a:gd name="connsiteY0" fmla="*/ 58343 h 790338"/>
                  <a:gd name="connsiteX1" fmla="*/ 54007 w 592931"/>
                  <a:gd name="connsiteY1" fmla="*/ 5193 h 790338"/>
                  <a:gd name="connsiteX2" fmla="*/ 518255 w 592931"/>
                  <a:gd name="connsiteY2" fmla="*/ 4431 h 790338"/>
                  <a:gd name="connsiteX3" fmla="*/ 592931 w 592931"/>
                  <a:gd name="connsiteY3" fmla="*/ 65486 h 790338"/>
                  <a:gd name="connsiteX4" fmla="*/ 592931 w 592931"/>
                  <a:gd name="connsiteY4" fmla="*/ 779671 h 790338"/>
                  <a:gd name="connsiteX5" fmla="*/ 582263 w 592931"/>
                  <a:gd name="connsiteY5" fmla="*/ 790339 h 790338"/>
                  <a:gd name="connsiteX6" fmla="*/ 10763 w 592931"/>
                  <a:gd name="connsiteY6" fmla="*/ 790339 h 790338"/>
                  <a:gd name="connsiteX7" fmla="*/ 95 w 592931"/>
                  <a:gd name="connsiteY7" fmla="*/ 779671 h 790338"/>
                  <a:gd name="connsiteX8" fmla="*/ 95 w 592931"/>
                  <a:gd name="connsiteY8" fmla="*/ 58343 h 790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2931" h="790338">
                    <a:moveTo>
                      <a:pt x="0" y="58343"/>
                    </a:moveTo>
                    <a:cubicBezTo>
                      <a:pt x="3619" y="40340"/>
                      <a:pt x="31909" y="4907"/>
                      <a:pt x="54007" y="5193"/>
                    </a:cubicBezTo>
                    <a:cubicBezTo>
                      <a:pt x="202787" y="15290"/>
                      <a:pt x="372046" y="-9666"/>
                      <a:pt x="518255" y="4431"/>
                    </a:cubicBezTo>
                    <a:cubicBezTo>
                      <a:pt x="550831" y="7574"/>
                      <a:pt x="592931" y="28339"/>
                      <a:pt x="592931" y="65486"/>
                    </a:cubicBezTo>
                    <a:lnTo>
                      <a:pt x="592931" y="779671"/>
                    </a:lnTo>
                    <a:lnTo>
                      <a:pt x="582263" y="790339"/>
                    </a:lnTo>
                    <a:lnTo>
                      <a:pt x="10763" y="790339"/>
                    </a:lnTo>
                    <a:lnTo>
                      <a:pt x="95" y="779671"/>
                    </a:lnTo>
                    <a:lnTo>
                      <a:pt x="95" y="583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0" name="Forme libre : forme 129">
                <a:extLst>
                  <a:ext uri="{FF2B5EF4-FFF2-40B4-BE49-F238E27FC236}">
                    <a16:creationId xmlns:a16="http://schemas.microsoft.com/office/drawing/2014/main" id="{1D4D64F5-D6E4-0568-2F2A-27F4C444E656}"/>
                  </a:ext>
                </a:extLst>
              </p:cNvPr>
              <p:cNvSpPr/>
              <p:nvPr/>
            </p:nvSpPr>
            <p:spPr>
              <a:xfrm>
                <a:off x="3296013" y="3426048"/>
                <a:ext cx="329815" cy="471392"/>
              </a:xfrm>
              <a:custGeom>
                <a:avLst/>
                <a:gdLst>
                  <a:gd name="connsiteX0" fmla="*/ 329815 w 329815"/>
                  <a:gd name="connsiteY0" fmla="*/ 0 h 471392"/>
                  <a:gd name="connsiteX1" fmla="*/ 329815 w 329815"/>
                  <a:gd name="connsiteY1" fmla="*/ 471392 h 471392"/>
                  <a:gd name="connsiteX2" fmla="*/ 4727 w 329815"/>
                  <a:gd name="connsiteY2" fmla="*/ 178689 h 471392"/>
                  <a:gd name="connsiteX3" fmla="*/ 8346 w 329815"/>
                  <a:gd name="connsiteY3" fmla="*/ 95 h 471392"/>
                  <a:gd name="connsiteX4" fmla="*/ 329815 w 329815"/>
                  <a:gd name="connsiteY4" fmla="*/ 95 h 471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815" h="471392">
                    <a:moveTo>
                      <a:pt x="329815" y="0"/>
                    </a:moveTo>
                    <a:lnTo>
                      <a:pt x="329815" y="471392"/>
                    </a:lnTo>
                    <a:lnTo>
                      <a:pt x="4727" y="178689"/>
                    </a:lnTo>
                    <a:cubicBezTo>
                      <a:pt x="-321" y="120015"/>
                      <a:pt x="-4036" y="57531"/>
                      <a:pt x="8346" y="95"/>
                    </a:cubicBezTo>
                    <a:lnTo>
                      <a:pt x="329815" y="9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24" name="Groupe 123">
              <a:extLst>
                <a:ext uri="{FF2B5EF4-FFF2-40B4-BE49-F238E27FC236}">
                  <a16:creationId xmlns:a16="http://schemas.microsoft.com/office/drawing/2014/main" id="{8C643DFF-A105-9E92-531D-E7C399FAB31B}"/>
                </a:ext>
              </a:extLst>
            </p:cNvPr>
            <p:cNvGrpSpPr/>
            <p:nvPr/>
          </p:nvGrpSpPr>
          <p:grpSpPr>
            <a:xfrm>
              <a:off x="5307551" y="3957784"/>
              <a:ext cx="478530" cy="541826"/>
              <a:chOff x="-3344023" y="3617317"/>
              <a:chExt cx="3117499" cy="3529859"/>
            </a:xfrm>
            <a:solidFill>
              <a:srgbClr val="E4D46A"/>
            </a:solidFill>
          </p:grpSpPr>
          <p:sp>
            <p:nvSpPr>
              <p:cNvPr id="110" name="Forme libre : forme 109">
                <a:extLst>
                  <a:ext uri="{FF2B5EF4-FFF2-40B4-BE49-F238E27FC236}">
                    <a16:creationId xmlns:a16="http://schemas.microsoft.com/office/drawing/2014/main" id="{6552DD15-E0E9-E5CC-D548-A22E583E494A}"/>
                  </a:ext>
                </a:extLst>
              </p:cNvPr>
              <p:cNvSpPr/>
              <p:nvPr/>
            </p:nvSpPr>
            <p:spPr>
              <a:xfrm>
                <a:off x="-3344023" y="3617317"/>
                <a:ext cx="3117499" cy="3529859"/>
              </a:xfrm>
              <a:custGeom>
                <a:avLst/>
                <a:gdLst>
                  <a:gd name="connsiteX0" fmla="*/ 1609191 w 3117499"/>
                  <a:gd name="connsiteY0" fmla="*/ 451073 h 3529859"/>
                  <a:gd name="connsiteX1" fmla="*/ 1611954 w 3117499"/>
                  <a:gd name="connsiteY1" fmla="*/ 850552 h 3529859"/>
                  <a:gd name="connsiteX2" fmla="*/ 2322328 w 3117499"/>
                  <a:gd name="connsiteY2" fmla="*/ 1261365 h 3529859"/>
                  <a:gd name="connsiteX3" fmla="*/ 2664752 w 3117499"/>
                  <a:gd name="connsiteY3" fmla="*/ 1070865 h 3529859"/>
                  <a:gd name="connsiteX4" fmla="*/ 2708853 w 3117499"/>
                  <a:gd name="connsiteY4" fmla="*/ 854171 h 3529859"/>
                  <a:gd name="connsiteX5" fmla="*/ 3102902 w 3117499"/>
                  <a:gd name="connsiteY5" fmla="*/ 916941 h 3529859"/>
                  <a:gd name="connsiteX6" fmla="*/ 2719426 w 3117499"/>
                  <a:gd name="connsiteY6" fmla="*/ 1152113 h 3529859"/>
                  <a:gd name="connsiteX7" fmla="*/ 2395861 w 3117499"/>
                  <a:gd name="connsiteY7" fmla="*/ 1337660 h 3529859"/>
                  <a:gd name="connsiteX8" fmla="*/ 2393766 w 3117499"/>
                  <a:gd name="connsiteY8" fmla="*/ 2183004 h 3529859"/>
                  <a:gd name="connsiteX9" fmla="*/ 2719426 w 3117499"/>
                  <a:gd name="connsiteY9" fmla="*/ 2377600 h 3529859"/>
                  <a:gd name="connsiteX10" fmla="*/ 3116046 w 3117499"/>
                  <a:gd name="connsiteY10" fmla="*/ 2554574 h 3529859"/>
                  <a:gd name="connsiteX11" fmla="*/ 2938977 w 3117499"/>
                  <a:gd name="connsiteY11" fmla="*/ 2756028 h 3529859"/>
                  <a:gd name="connsiteX12" fmla="*/ 2664657 w 3117499"/>
                  <a:gd name="connsiteY12" fmla="*/ 2458848 h 3529859"/>
                  <a:gd name="connsiteX13" fmla="*/ 2356237 w 3117499"/>
                  <a:gd name="connsiteY13" fmla="*/ 2287874 h 3529859"/>
                  <a:gd name="connsiteX14" fmla="*/ 1609668 w 3117499"/>
                  <a:gd name="connsiteY14" fmla="*/ 2716118 h 3529859"/>
                  <a:gd name="connsiteX15" fmla="*/ 1608048 w 3117499"/>
                  <a:gd name="connsiteY15" fmla="*/ 3074925 h 3529859"/>
                  <a:gd name="connsiteX16" fmla="*/ 1554804 w 3117499"/>
                  <a:gd name="connsiteY16" fmla="*/ 3529839 h 3529859"/>
                  <a:gd name="connsiteX17" fmla="*/ 1508893 w 3117499"/>
                  <a:gd name="connsiteY17" fmla="*/ 3074925 h 3529859"/>
                  <a:gd name="connsiteX18" fmla="*/ 1507274 w 3117499"/>
                  <a:gd name="connsiteY18" fmla="*/ 2716118 h 3529859"/>
                  <a:gd name="connsiteX19" fmla="*/ 755942 w 3117499"/>
                  <a:gd name="connsiteY19" fmla="*/ 2287874 h 3529859"/>
                  <a:gd name="connsiteX20" fmla="*/ 452190 w 3117499"/>
                  <a:gd name="connsiteY20" fmla="*/ 2458753 h 3529859"/>
                  <a:gd name="connsiteX21" fmla="*/ 177774 w 3117499"/>
                  <a:gd name="connsiteY21" fmla="*/ 2756028 h 3529859"/>
                  <a:gd name="connsiteX22" fmla="*/ 2895 w 3117499"/>
                  <a:gd name="connsiteY22" fmla="*/ 2573720 h 3529859"/>
                  <a:gd name="connsiteX23" fmla="*/ 397421 w 3117499"/>
                  <a:gd name="connsiteY23" fmla="*/ 2377505 h 3529859"/>
                  <a:gd name="connsiteX24" fmla="*/ 721366 w 3117499"/>
                  <a:gd name="connsiteY24" fmla="*/ 2192339 h 3529859"/>
                  <a:gd name="connsiteX25" fmla="*/ 723081 w 3117499"/>
                  <a:gd name="connsiteY25" fmla="*/ 1346709 h 3529859"/>
                  <a:gd name="connsiteX26" fmla="*/ 397421 w 3117499"/>
                  <a:gd name="connsiteY26" fmla="*/ 1152113 h 3529859"/>
                  <a:gd name="connsiteX27" fmla="*/ 800 w 3117499"/>
                  <a:gd name="connsiteY27" fmla="*/ 975139 h 3529859"/>
                  <a:gd name="connsiteX28" fmla="*/ 177870 w 3117499"/>
                  <a:gd name="connsiteY28" fmla="*/ 773685 h 3529859"/>
                  <a:gd name="connsiteX29" fmla="*/ 452190 w 3117499"/>
                  <a:gd name="connsiteY29" fmla="*/ 1070865 h 3529859"/>
                  <a:gd name="connsiteX30" fmla="*/ 794613 w 3117499"/>
                  <a:gd name="connsiteY30" fmla="*/ 1261365 h 3529859"/>
                  <a:gd name="connsiteX31" fmla="*/ 1504988 w 3117499"/>
                  <a:gd name="connsiteY31" fmla="*/ 850552 h 3529859"/>
                  <a:gd name="connsiteX32" fmla="*/ 1508893 w 3117499"/>
                  <a:gd name="connsiteY32" fmla="*/ 454788 h 3529859"/>
                  <a:gd name="connsiteX33" fmla="*/ 1582617 w 3117499"/>
                  <a:gd name="connsiteY33" fmla="*/ 1303 h 3529859"/>
                  <a:gd name="connsiteX34" fmla="*/ 1609191 w 3117499"/>
                  <a:gd name="connsiteY34" fmla="*/ 451169 h 3529859"/>
                  <a:gd name="connsiteX35" fmla="*/ 1492415 w 3117499"/>
                  <a:gd name="connsiteY35" fmla="*/ 1430910 h 3529859"/>
                  <a:gd name="connsiteX36" fmla="*/ 1526419 w 3117499"/>
                  <a:gd name="connsiteY36" fmla="*/ 2143285 h 3529859"/>
                  <a:gd name="connsiteX37" fmla="*/ 1492415 w 3117499"/>
                  <a:gd name="connsiteY37" fmla="*/ 1430910 h 3529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117499" h="3529859">
                    <a:moveTo>
                      <a:pt x="1609191" y="451073"/>
                    </a:moveTo>
                    <a:lnTo>
                      <a:pt x="1611954" y="850552"/>
                    </a:lnTo>
                    <a:lnTo>
                      <a:pt x="2322328" y="1261365"/>
                    </a:lnTo>
                    <a:lnTo>
                      <a:pt x="2664752" y="1070865"/>
                    </a:lnTo>
                    <a:cubicBezTo>
                      <a:pt x="2652274" y="990093"/>
                      <a:pt x="2656561" y="920084"/>
                      <a:pt x="2708853" y="854171"/>
                    </a:cubicBezTo>
                    <a:cubicBezTo>
                      <a:pt x="2817533" y="717107"/>
                      <a:pt x="3044323" y="751587"/>
                      <a:pt x="3102902" y="916941"/>
                    </a:cubicBezTo>
                    <a:cubicBezTo>
                      <a:pt x="3186722" y="1153447"/>
                      <a:pt x="2889637" y="1334327"/>
                      <a:pt x="2719426" y="1152113"/>
                    </a:cubicBezTo>
                    <a:lnTo>
                      <a:pt x="2395861" y="1337660"/>
                    </a:lnTo>
                    <a:lnTo>
                      <a:pt x="2393766" y="2183004"/>
                    </a:lnTo>
                    <a:lnTo>
                      <a:pt x="2719426" y="2377600"/>
                    </a:lnTo>
                    <a:cubicBezTo>
                      <a:pt x="2871254" y="2216913"/>
                      <a:pt x="3131858" y="2334642"/>
                      <a:pt x="3116046" y="2554574"/>
                    </a:cubicBezTo>
                    <a:cubicBezTo>
                      <a:pt x="3109284" y="2648110"/>
                      <a:pt x="3030512" y="2737169"/>
                      <a:pt x="2938977" y="2756028"/>
                    </a:cubicBezTo>
                    <a:cubicBezTo>
                      <a:pt x="2759145" y="2793176"/>
                      <a:pt x="2623413" y="2632870"/>
                      <a:pt x="2664657" y="2458848"/>
                    </a:cubicBezTo>
                    <a:lnTo>
                      <a:pt x="2356237" y="2287874"/>
                    </a:lnTo>
                    <a:lnTo>
                      <a:pt x="1609668" y="2716118"/>
                    </a:lnTo>
                    <a:lnTo>
                      <a:pt x="1608048" y="3074925"/>
                    </a:lnTo>
                    <a:cubicBezTo>
                      <a:pt x="1874939" y="3138266"/>
                      <a:pt x="1829409" y="3533173"/>
                      <a:pt x="1554804" y="3529839"/>
                    </a:cubicBezTo>
                    <a:cubicBezTo>
                      <a:pt x="1285151" y="3526601"/>
                      <a:pt x="1246194" y="3135599"/>
                      <a:pt x="1508893" y="3074925"/>
                    </a:cubicBezTo>
                    <a:lnTo>
                      <a:pt x="1507274" y="2716118"/>
                    </a:lnTo>
                    <a:lnTo>
                      <a:pt x="755942" y="2287874"/>
                    </a:lnTo>
                    <a:lnTo>
                      <a:pt x="452190" y="2458753"/>
                    </a:lnTo>
                    <a:cubicBezTo>
                      <a:pt x="492957" y="2633441"/>
                      <a:pt x="358845" y="2791937"/>
                      <a:pt x="177774" y="2756028"/>
                    </a:cubicBezTo>
                    <a:cubicBezTo>
                      <a:pt x="95764" y="2739740"/>
                      <a:pt x="15183" y="2657349"/>
                      <a:pt x="2895" y="2573720"/>
                    </a:cubicBezTo>
                    <a:cubicBezTo>
                      <a:pt x="-30823" y="2343691"/>
                      <a:pt x="237877" y="2211198"/>
                      <a:pt x="397421" y="2377505"/>
                    </a:cubicBezTo>
                    <a:lnTo>
                      <a:pt x="721366" y="2192339"/>
                    </a:lnTo>
                    <a:lnTo>
                      <a:pt x="723081" y="1346709"/>
                    </a:lnTo>
                    <a:lnTo>
                      <a:pt x="397421" y="1152113"/>
                    </a:lnTo>
                    <a:cubicBezTo>
                      <a:pt x="246831" y="1312324"/>
                      <a:pt x="-15012" y="1194595"/>
                      <a:pt x="800" y="975139"/>
                    </a:cubicBezTo>
                    <a:cubicBezTo>
                      <a:pt x="7563" y="881603"/>
                      <a:pt x="86239" y="792545"/>
                      <a:pt x="177870" y="773685"/>
                    </a:cubicBezTo>
                    <a:cubicBezTo>
                      <a:pt x="357702" y="736538"/>
                      <a:pt x="493433" y="896843"/>
                      <a:pt x="452190" y="1070865"/>
                    </a:cubicBezTo>
                    <a:lnTo>
                      <a:pt x="794613" y="1261365"/>
                    </a:lnTo>
                    <a:lnTo>
                      <a:pt x="1504988" y="850552"/>
                    </a:lnTo>
                    <a:lnTo>
                      <a:pt x="1508893" y="454788"/>
                    </a:lnTo>
                    <a:cubicBezTo>
                      <a:pt x="1231239" y="388018"/>
                      <a:pt x="1295628" y="-26129"/>
                      <a:pt x="1582617" y="1303"/>
                    </a:cubicBezTo>
                    <a:cubicBezTo>
                      <a:pt x="1838363" y="25782"/>
                      <a:pt x="1860175" y="400115"/>
                      <a:pt x="1609191" y="451169"/>
                    </a:cubicBezTo>
                    <a:close/>
                    <a:moveTo>
                      <a:pt x="1492415" y="1430910"/>
                    </a:moveTo>
                    <a:cubicBezTo>
                      <a:pt x="1103319" y="1483774"/>
                      <a:pt x="1104176" y="2107757"/>
                      <a:pt x="1526419" y="2143285"/>
                    </a:cubicBezTo>
                    <a:cubicBezTo>
                      <a:pt x="2043150" y="2186719"/>
                      <a:pt x="2045532" y="1355663"/>
                      <a:pt x="1492415" y="14309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1" name="Forme libre : forme 110">
                <a:extLst>
                  <a:ext uri="{FF2B5EF4-FFF2-40B4-BE49-F238E27FC236}">
                    <a16:creationId xmlns:a16="http://schemas.microsoft.com/office/drawing/2014/main" id="{D1C84C5A-93CC-BB4E-F4F2-5950A47BA849}"/>
                  </a:ext>
                </a:extLst>
              </p:cNvPr>
              <p:cNvSpPr/>
              <p:nvPr/>
            </p:nvSpPr>
            <p:spPr>
              <a:xfrm>
                <a:off x="-2821955" y="4245007"/>
                <a:ext cx="315012" cy="221940"/>
              </a:xfrm>
              <a:custGeom>
                <a:avLst/>
                <a:gdLst>
                  <a:gd name="connsiteX0" fmla="*/ 241494 w 315012"/>
                  <a:gd name="connsiteY0" fmla="*/ 3120 h 221940"/>
                  <a:gd name="connsiteX1" fmla="*/ 299978 w 315012"/>
                  <a:gd name="connsiteY1" fmla="*/ 82940 h 221940"/>
                  <a:gd name="connsiteX2" fmla="*/ 64805 w 315012"/>
                  <a:gd name="connsiteY2" fmla="*/ 219623 h 221940"/>
                  <a:gd name="connsiteX3" fmla="*/ 15085 w 315012"/>
                  <a:gd name="connsiteY3" fmla="*/ 133803 h 221940"/>
                  <a:gd name="connsiteX4" fmla="*/ 241494 w 315012"/>
                  <a:gd name="connsiteY4" fmla="*/ 3025 h 221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012" h="221940">
                    <a:moveTo>
                      <a:pt x="241494" y="3120"/>
                    </a:moveTo>
                    <a:cubicBezTo>
                      <a:pt x="301311" y="-12596"/>
                      <a:pt x="336935" y="33695"/>
                      <a:pt x="299978" y="82940"/>
                    </a:cubicBezTo>
                    <a:lnTo>
                      <a:pt x="64805" y="219623"/>
                    </a:lnTo>
                    <a:cubicBezTo>
                      <a:pt x="16799" y="235149"/>
                      <a:pt x="-22729" y="168855"/>
                      <a:pt x="15085" y="133803"/>
                    </a:cubicBezTo>
                    <a:lnTo>
                      <a:pt x="241494" y="30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2" name="Forme libre : forme 111">
                <a:extLst>
                  <a:ext uri="{FF2B5EF4-FFF2-40B4-BE49-F238E27FC236}">
                    <a16:creationId xmlns:a16="http://schemas.microsoft.com/office/drawing/2014/main" id="{7D0190B9-483B-B390-DB8A-C9D744A1B058}"/>
                  </a:ext>
                </a:extLst>
              </p:cNvPr>
              <p:cNvSpPr/>
              <p:nvPr/>
            </p:nvSpPr>
            <p:spPr>
              <a:xfrm>
                <a:off x="-1062924" y="6339327"/>
                <a:ext cx="313912" cy="221936"/>
              </a:xfrm>
              <a:custGeom>
                <a:avLst/>
                <a:gdLst>
                  <a:gd name="connsiteX0" fmla="*/ 247065 w 313912"/>
                  <a:gd name="connsiteY0" fmla="*/ 1633 h 221936"/>
                  <a:gd name="connsiteX1" fmla="*/ 295357 w 313912"/>
                  <a:gd name="connsiteY1" fmla="*/ 85834 h 221936"/>
                  <a:gd name="connsiteX2" fmla="*/ 70662 w 313912"/>
                  <a:gd name="connsiteY2" fmla="*/ 218327 h 221936"/>
                  <a:gd name="connsiteX3" fmla="*/ 19989 w 313912"/>
                  <a:gd name="connsiteY3" fmla="*/ 131935 h 221936"/>
                  <a:gd name="connsiteX4" fmla="*/ 247065 w 313912"/>
                  <a:gd name="connsiteY4" fmla="*/ 1633 h 221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912" h="221936">
                    <a:moveTo>
                      <a:pt x="247065" y="1633"/>
                    </a:moveTo>
                    <a:cubicBezTo>
                      <a:pt x="305930" y="-10083"/>
                      <a:pt x="335743" y="43639"/>
                      <a:pt x="295357" y="85834"/>
                    </a:cubicBezTo>
                    <a:lnTo>
                      <a:pt x="70662" y="218327"/>
                    </a:lnTo>
                    <a:cubicBezTo>
                      <a:pt x="15227" y="238139"/>
                      <a:pt x="-26397" y="171750"/>
                      <a:pt x="19989" y="131935"/>
                    </a:cubicBezTo>
                    <a:lnTo>
                      <a:pt x="247065" y="163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3" name="Forme libre : forme 112">
                <a:extLst>
                  <a:ext uri="{FF2B5EF4-FFF2-40B4-BE49-F238E27FC236}">
                    <a16:creationId xmlns:a16="http://schemas.microsoft.com/office/drawing/2014/main" id="{2DF191BF-7A13-46E8-F20B-80D4D809450C}"/>
                  </a:ext>
                </a:extLst>
              </p:cNvPr>
              <p:cNvSpPr/>
              <p:nvPr/>
            </p:nvSpPr>
            <p:spPr>
              <a:xfrm>
                <a:off x="-1515399" y="6597389"/>
                <a:ext cx="312919" cy="224651"/>
              </a:xfrm>
              <a:custGeom>
                <a:avLst/>
                <a:gdLst>
                  <a:gd name="connsiteX0" fmla="*/ 256437 w 312919"/>
                  <a:gd name="connsiteY0" fmla="*/ 555 h 224651"/>
                  <a:gd name="connsiteX1" fmla="*/ 290631 w 312919"/>
                  <a:gd name="connsiteY1" fmla="*/ 92186 h 224651"/>
                  <a:gd name="connsiteX2" fmla="*/ 63936 w 312919"/>
                  <a:gd name="connsiteY2" fmla="*/ 223250 h 224651"/>
                  <a:gd name="connsiteX3" fmla="*/ 18978 w 312919"/>
                  <a:gd name="connsiteY3" fmla="*/ 134763 h 224651"/>
                  <a:gd name="connsiteX4" fmla="*/ 256437 w 312919"/>
                  <a:gd name="connsiteY4" fmla="*/ 555 h 224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2919" h="224651">
                    <a:moveTo>
                      <a:pt x="256437" y="555"/>
                    </a:moveTo>
                    <a:cubicBezTo>
                      <a:pt x="307110" y="-6398"/>
                      <a:pt x="335304" y="53514"/>
                      <a:pt x="290631" y="92186"/>
                    </a:cubicBezTo>
                    <a:cubicBezTo>
                      <a:pt x="234339" y="140954"/>
                      <a:pt x="126897" y="177720"/>
                      <a:pt x="63936" y="223250"/>
                    </a:cubicBezTo>
                    <a:cubicBezTo>
                      <a:pt x="9739" y="234680"/>
                      <a:pt x="-22741" y="173624"/>
                      <a:pt x="18978" y="134763"/>
                    </a:cubicBezTo>
                    <a:lnTo>
                      <a:pt x="256437" y="5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4" name="Forme libre : forme 113">
                <a:extLst>
                  <a:ext uri="{FF2B5EF4-FFF2-40B4-BE49-F238E27FC236}">
                    <a16:creationId xmlns:a16="http://schemas.microsoft.com/office/drawing/2014/main" id="{64BA8BB8-7074-7853-4D44-115CF3059E77}"/>
                  </a:ext>
                </a:extLst>
              </p:cNvPr>
              <p:cNvSpPr/>
              <p:nvPr/>
            </p:nvSpPr>
            <p:spPr>
              <a:xfrm>
                <a:off x="-2370979" y="3981998"/>
                <a:ext cx="314274" cy="220690"/>
              </a:xfrm>
              <a:custGeom>
                <a:avLst/>
                <a:gdLst>
                  <a:gd name="connsiteX0" fmla="*/ 254958 w 314274"/>
                  <a:gd name="connsiteY0" fmla="*/ 1334 h 220690"/>
                  <a:gd name="connsiteX1" fmla="*/ 288867 w 314274"/>
                  <a:gd name="connsiteY1" fmla="*/ 92869 h 220690"/>
                  <a:gd name="connsiteX2" fmla="*/ 71220 w 314274"/>
                  <a:gd name="connsiteY2" fmla="*/ 218123 h 220690"/>
                  <a:gd name="connsiteX3" fmla="*/ 17309 w 314274"/>
                  <a:gd name="connsiteY3" fmla="*/ 135636 h 220690"/>
                  <a:gd name="connsiteX4" fmla="*/ 254958 w 314274"/>
                  <a:gd name="connsiteY4" fmla="*/ 1429 h 22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274" h="220690">
                    <a:moveTo>
                      <a:pt x="254958" y="1334"/>
                    </a:moveTo>
                    <a:cubicBezTo>
                      <a:pt x="312774" y="-10001"/>
                      <a:pt x="336396" y="53531"/>
                      <a:pt x="288867" y="92869"/>
                    </a:cubicBezTo>
                    <a:cubicBezTo>
                      <a:pt x="267054" y="110871"/>
                      <a:pt x="94175" y="211836"/>
                      <a:pt x="71220" y="218123"/>
                    </a:cubicBezTo>
                    <a:cubicBezTo>
                      <a:pt x="13404" y="233839"/>
                      <a:pt x="-23553" y="173831"/>
                      <a:pt x="17309" y="135636"/>
                    </a:cubicBezTo>
                    <a:lnTo>
                      <a:pt x="254958" y="142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5" name="Forme libre : forme 114">
                <a:extLst>
                  <a:ext uri="{FF2B5EF4-FFF2-40B4-BE49-F238E27FC236}">
                    <a16:creationId xmlns:a16="http://schemas.microsoft.com/office/drawing/2014/main" id="{89597C7D-D4B1-E53C-D677-6BDF877A8578}"/>
                  </a:ext>
                </a:extLst>
              </p:cNvPr>
              <p:cNvSpPr/>
              <p:nvPr/>
            </p:nvSpPr>
            <p:spPr>
              <a:xfrm>
                <a:off x="-1021769" y="4267254"/>
                <a:ext cx="313870" cy="221186"/>
              </a:xfrm>
              <a:custGeom>
                <a:avLst/>
                <a:gdLst>
                  <a:gd name="connsiteX0" fmla="*/ 34364 w 313870"/>
                  <a:gd name="connsiteY0" fmla="*/ 1923 h 221186"/>
                  <a:gd name="connsiteX1" fmla="*/ 77227 w 313870"/>
                  <a:gd name="connsiteY1" fmla="*/ 6114 h 221186"/>
                  <a:gd name="connsiteX2" fmla="*/ 293064 w 313870"/>
                  <a:gd name="connsiteY2" fmla="*/ 133178 h 221186"/>
                  <a:gd name="connsiteX3" fmla="*/ 243343 w 313870"/>
                  <a:gd name="connsiteY3" fmla="*/ 218808 h 221186"/>
                  <a:gd name="connsiteX4" fmla="*/ 29697 w 313870"/>
                  <a:gd name="connsiteY4" fmla="*/ 96507 h 221186"/>
                  <a:gd name="connsiteX5" fmla="*/ 34460 w 313870"/>
                  <a:gd name="connsiteY5" fmla="*/ 1923 h 221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3870" h="221186">
                    <a:moveTo>
                      <a:pt x="34364" y="1923"/>
                    </a:moveTo>
                    <a:cubicBezTo>
                      <a:pt x="51224" y="-1791"/>
                      <a:pt x="61511" y="18"/>
                      <a:pt x="77227" y="6114"/>
                    </a:cubicBezTo>
                    <a:cubicBezTo>
                      <a:pt x="100659" y="15163"/>
                      <a:pt x="276014" y="117652"/>
                      <a:pt x="293064" y="133178"/>
                    </a:cubicBezTo>
                    <a:cubicBezTo>
                      <a:pt x="340784" y="176517"/>
                      <a:pt x="298874" y="233571"/>
                      <a:pt x="243343" y="218808"/>
                    </a:cubicBezTo>
                    <a:cubicBezTo>
                      <a:pt x="227436" y="214617"/>
                      <a:pt x="48938" y="111175"/>
                      <a:pt x="29697" y="96507"/>
                    </a:cubicBezTo>
                    <a:cubicBezTo>
                      <a:pt x="-7450" y="68313"/>
                      <a:pt x="-13927" y="12591"/>
                      <a:pt x="34460" y="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6" name="Forme libre : forme 115">
                <a:extLst>
                  <a:ext uri="{FF2B5EF4-FFF2-40B4-BE49-F238E27FC236}">
                    <a16:creationId xmlns:a16="http://schemas.microsoft.com/office/drawing/2014/main" id="{3577B89B-916A-A86A-A80C-151965E3CE95}"/>
                  </a:ext>
                </a:extLst>
              </p:cNvPr>
              <p:cNvSpPr/>
              <p:nvPr/>
            </p:nvSpPr>
            <p:spPr>
              <a:xfrm>
                <a:off x="-2864244" y="6314201"/>
                <a:ext cx="313874" cy="223774"/>
              </a:xfrm>
              <a:custGeom>
                <a:avLst/>
                <a:gdLst>
                  <a:gd name="connsiteX0" fmla="*/ 16226 w 313874"/>
                  <a:gd name="connsiteY0" fmla="*/ 12947 h 223774"/>
                  <a:gd name="connsiteX1" fmla="*/ 78520 w 313874"/>
                  <a:gd name="connsiteY1" fmla="*/ 7423 h 223774"/>
                  <a:gd name="connsiteX2" fmla="*/ 278068 w 313874"/>
                  <a:gd name="connsiteY2" fmla="*/ 122294 h 223774"/>
                  <a:gd name="connsiteX3" fmla="*/ 257018 w 313874"/>
                  <a:gd name="connsiteY3" fmla="*/ 222593 h 223774"/>
                  <a:gd name="connsiteX4" fmla="*/ 50707 w 313874"/>
                  <a:gd name="connsiteY4" fmla="*/ 106864 h 223774"/>
                  <a:gd name="connsiteX5" fmla="*/ 16321 w 313874"/>
                  <a:gd name="connsiteY5" fmla="*/ 13043 h 223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3874" h="223774">
                    <a:moveTo>
                      <a:pt x="16226" y="12947"/>
                    </a:moveTo>
                    <a:cubicBezTo>
                      <a:pt x="34514" y="-5531"/>
                      <a:pt x="57374" y="-1245"/>
                      <a:pt x="78520" y="7423"/>
                    </a:cubicBezTo>
                    <a:cubicBezTo>
                      <a:pt x="125287" y="26568"/>
                      <a:pt x="234444" y="92195"/>
                      <a:pt x="278068" y="122294"/>
                    </a:cubicBezTo>
                    <a:cubicBezTo>
                      <a:pt x="342838" y="167062"/>
                      <a:pt x="309882" y="233451"/>
                      <a:pt x="257018" y="222593"/>
                    </a:cubicBezTo>
                    <a:cubicBezTo>
                      <a:pt x="232539" y="217544"/>
                      <a:pt x="78901" y="126486"/>
                      <a:pt x="50707" y="106864"/>
                    </a:cubicBezTo>
                    <a:cubicBezTo>
                      <a:pt x="18703" y="84576"/>
                      <a:pt x="-23779" y="53524"/>
                      <a:pt x="16321" y="130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7" name="Forme libre : forme 116">
                <a:extLst>
                  <a:ext uri="{FF2B5EF4-FFF2-40B4-BE49-F238E27FC236}">
                    <a16:creationId xmlns:a16="http://schemas.microsoft.com/office/drawing/2014/main" id="{A3124191-A52A-6A23-4EE3-94D65FFFC9AF}"/>
                  </a:ext>
                </a:extLst>
              </p:cNvPr>
              <p:cNvSpPr/>
              <p:nvPr/>
            </p:nvSpPr>
            <p:spPr>
              <a:xfrm>
                <a:off x="-2408015" y="6575230"/>
                <a:ext cx="310704" cy="223935"/>
              </a:xfrm>
              <a:custGeom>
                <a:avLst/>
                <a:gdLst>
                  <a:gd name="connsiteX0" fmla="*/ 298852 w 310704"/>
                  <a:gd name="connsiteY0" fmla="*/ 137681 h 223935"/>
                  <a:gd name="connsiteX1" fmla="*/ 241892 w 310704"/>
                  <a:gd name="connsiteY1" fmla="*/ 219596 h 223935"/>
                  <a:gd name="connsiteX2" fmla="*/ 15483 w 310704"/>
                  <a:gd name="connsiteY2" fmla="*/ 88818 h 223935"/>
                  <a:gd name="connsiteX3" fmla="*/ 65299 w 310704"/>
                  <a:gd name="connsiteY3" fmla="*/ 3093 h 223935"/>
                  <a:gd name="connsiteX4" fmla="*/ 298756 w 310704"/>
                  <a:gd name="connsiteY4" fmla="*/ 137586 h 223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0704" h="223935">
                    <a:moveTo>
                      <a:pt x="298852" y="137681"/>
                    </a:moveTo>
                    <a:cubicBezTo>
                      <a:pt x="331046" y="177019"/>
                      <a:pt x="292851" y="241218"/>
                      <a:pt x="241892" y="219596"/>
                    </a:cubicBezTo>
                    <a:lnTo>
                      <a:pt x="15483" y="88818"/>
                    </a:lnTo>
                    <a:cubicBezTo>
                      <a:pt x="-19569" y="47765"/>
                      <a:pt x="8244" y="-14624"/>
                      <a:pt x="65299" y="3093"/>
                    </a:cubicBezTo>
                    <a:lnTo>
                      <a:pt x="298756" y="13758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8" name="Forme libre : forme 117">
                <a:extLst>
                  <a:ext uri="{FF2B5EF4-FFF2-40B4-BE49-F238E27FC236}">
                    <a16:creationId xmlns:a16="http://schemas.microsoft.com/office/drawing/2014/main" id="{535CA6F5-5E18-C661-AC1C-062ADBA57683}"/>
                  </a:ext>
                </a:extLst>
              </p:cNvPr>
              <p:cNvSpPr/>
              <p:nvPr/>
            </p:nvSpPr>
            <p:spPr>
              <a:xfrm>
                <a:off x="-1473998" y="4004820"/>
                <a:ext cx="312060" cy="220179"/>
              </a:xfrm>
              <a:custGeom>
                <a:avLst/>
                <a:gdLst>
                  <a:gd name="connsiteX0" fmla="*/ 11772 w 312060"/>
                  <a:gd name="connsiteY0" fmla="*/ 14707 h 220179"/>
                  <a:gd name="connsiteX1" fmla="*/ 59873 w 312060"/>
                  <a:gd name="connsiteY1" fmla="*/ 1563 h 220179"/>
                  <a:gd name="connsiteX2" fmla="*/ 308476 w 312060"/>
                  <a:gd name="connsiteY2" fmla="*/ 153677 h 220179"/>
                  <a:gd name="connsiteX3" fmla="*/ 238276 w 312060"/>
                  <a:gd name="connsiteY3" fmla="*/ 216732 h 220179"/>
                  <a:gd name="connsiteX4" fmla="*/ 29012 w 312060"/>
                  <a:gd name="connsiteY4" fmla="*/ 97479 h 220179"/>
                  <a:gd name="connsiteX5" fmla="*/ 11772 w 312060"/>
                  <a:gd name="connsiteY5" fmla="*/ 14802 h 2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2060" h="220179">
                    <a:moveTo>
                      <a:pt x="11772" y="14707"/>
                    </a:moveTo>
                    <a:cubicBezTo>
                      <a:pt x="19011" y="7087"/>
                      <a:pt x="48824" y="-4153"/>
                      <a:pt x="59873" y="1563"/>
                    </a:cubicBezTo>
                    <a:cubicBezTo>
                      <a:pt x="97402" y="26232"/>
                      <a:pt x="299427" y="123578"/>
                      <a:pt x="308476" y="153677"/>
                    </a:cubicBezTo>
                    <a:cubicBezTo>
                      <a:pt x="324096" y="205588"/>
                      <a:pt x="286473" y="229686"/>
                      <a:pt x="238276" y="216732"/>
                    </a:cubicBezTo>
                    <a:cubicBezTo>
                      <a:pt x="217702" y="211112"/>
                      <a:pt x="53206" y="114815"/>
                      <a:pt x="29012" y="97479"/>
                    </a:cubicBezTo>
                    <a:cubicBezTo>
                      <a:pt x="2914" y="78715"/>
                      <a:pt x="-11660" y="39567"/>
                      <a:pt x="11772" y="148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19" name="Forme libre : forme 118">
                <a:extLst>
                  <a:ext uri="{FF2B5EF4-FFF2-40B4-BE49-F238E27FC236}">
                    <a16:creationId xmlns:a16="http://schemas.microsoft.com/office/drawing/2014/main" id="{2E597E89-5D8F-3FFF-796D-ECC8B25BFC92}"/>
                  </a:ext>
                </a:extLst>
              </p:cNvPr>
              <p:cNvSpPr/>
              <p:nvPr/>
            </p:nvSpPr>
            <p:spPr>
              <a:xfrm>
                <a:off x="-490253" y="5512119"/>
                <a:ext cx="102506" cy="348734"/>
              </a:xfrm>
              <a:custGeom>
                <a:avLst/>
                <a:gdLst>
                  <a:gd name="connsiteX0" fmla="*/ 88636 w 102506"/>
                  <a:gd name="connsiteY0" fmla="*/ 14739 h 348734"/>
                  <a:gd name="connsiteX1" fmla="*/ 97971 w 102506"/>
                  <a:gd name="connsiteY1" fmla="*/ 51887 h 348734"/>
                  <a:gd name="connsiteX2" fmla="*/ 97209 w 102506"/>
                  <a:gd name="connsiteY2" fmla="*/ 308871 h 348734"/>
                  <a:gd name="connsiteX3" fmla="*/ 5197 w 102506"/>
                  <a:gd name="connsiteY3" fmla="*/ 308871 h 348734"/>
                  <a:gd name="connsiteX4" fmla="*/ 5388 w 102506"/>
                  <a:gd name="connsiteY4" fmla="*/ 38266 h 348734"/>
                  <a:gd name="connsiteX5" fmla="*/ 88541 w 102506"/>
                  <a:gd name="connsiteY5" fmla="*/ 14644 h 348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506" h="348734">
                    <a:moveTo>
                      <a:pt x="88636" y="14739"/>
                    </a:moveTo>
                    <a:cubicBezTo>
                      <a:pt x="97018" y="23597"/>
                      <a:pt x="96923" y="40171"/>
                      <a:pt x="97971" y="51887"/>
                    </a:cubicBezTo>
                    <a:cubicBezTo>
                      <a:pt x="102828" y="108179"/>
                      <a:pt x="105400" y="256388"/>
                      <a:pt x="97209" y="308871"/>
                    </a:cubicBezTo>
                    <a:cubicBezTo>
                      <a:pt x="89017" y="361354"/>
                      <a:pt x="13674" y="362687"/>
                      <a:pt x="5197" y="308871"/>
                    </a:cubicBezTo>
                    <a:cubicBezTo>
                      <a:pt x="-2137" y="261913"/>
                      <a:pt x="-1375" y="86177"/>
                      <a:pt x="5388" y="38266"/>
                    </a:cubicBezTo>
                    <a:cubicBezTo>
                      <a:pt x="10722" y="642"/>
                      <a:pt x="62347" y="-13074"/>
                      <a:pt x="88541" y="146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0" name="Forme libre : forme 119">
                <a:extLst>
                  <a:ext uri="{FF2B5EF4-FFF2-40B4-BE49-F238E27FC236}">
                    <a16:creationId xmlns:a16="http://schemas.microsoft.com/office/drawing/2014/main" id="{0A18C30A-1123-1DD6-A689-A4E6A828792A}"/>
                  </a:ext>
                </a:extLst>
              </p:cNvPr>
              <p:cNvSpPr/>
              <p:nvPr/>
            </p:nvSpPr>
            <p:spPr>
              <a:xfrm>
                <a:off x="-3182361" y="4944771"/>
                <a:ext cx="100328" cy="346257"/>
              </a:xfrm>
              <a:custGeom>
                <a:avLst/>
                <a:gdLst>
                  <a:gd name="connsiteX0" fmla="*/ 30209 w 100328"/>
                  <a:gd name="connsiteY0" fmla="*/ 3158 h 346257"/>
                  <a:gd name="connsiteX1" fmla="*/ 96980 w 100328"/>
                  <a:gd name="connsiteY1" fmla="*/ 40591 h 346257"/>
                  <a:gd name="connsiteX2" fmla="*/ 96408 w 100328"/>
                  <a:gd name="connsiteY2" fmla="*/ 312244 h 346257"/>
                  <a:gd name="connsiteX3" fmla="*/ 3349 w 100328"/>
                  <a:gd name="connsiteY3" fmla="*/ 305672 h 346257"/>
                  <a:gd name="connsiteX4" fmla="*/ 3920 w 100328"/>
                  <a:gd name="connsiteY4" fmla="*/ 34019 h 346257"/>
                  <a:gd name="connsiteX5" fmla="*/ 30209 w 100328"/>
                  <a:gd name="connsiteY5" fmla="*/ 3253 h 346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328" h="346257">
                    <a:moveTo>
                      <a:pt x="30209" y="3158"/>
                    </a:moveTo>
                    <a:cubicBezTo>
                      <a:pt x="62975" y="-6558"/>
                      <a:pt x="92408" y="6206"/>
                      <a:pt x="96980" y="40591"/>
                    </a:cubicBezTo>
                    <a:cubicBezTo>
                      <a:pt x="107743" y="122411"/>
                      <a:pt x="88407" y="227662"/>
                      <a:pt x="96408" y="312244"/>
                    </a:cubicBezTo>
                    <a:cubicBezTo>
                      <a:pt x="88121" y="356917"/>
                      <a:pt x="10493" y="360441"/>
                      <a:pt x="3349" y="305672"/>
                    </a:cubicBezTo>
                    <a:cubicBezTo>
                      <a:pt x="-7414" y="223852"/>
                      <a:pt x="11921" y="118601"/>
                      <a:pt x="3920" y="34019"/>
                    </a:cubicBezTo>
                    <a:cubicBezTo>
                      <a:pt x="5921" y="21827"/>
                      <a:pt x="18494" y="6682"/>
                      <a:pt x="30209" y="32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1" name="Forme libre : forme 120">
                <a:extLst>
                  <a:ext uri="{FF2B5EF4-FFF2-40B4-BE49-F238E27FC236}">
                    <a16:creationId xmlns:a16="http://schemas.microsoft.com/office/drawing/2014/main" id="{DEE5BDC2-B68D-AD52-F4E6-CE7FCE3C71B4}"/>
                  </a:ext>
                </a:extLst>
              </p:cNvPr>
              <p:cNvSpPr/>
              <p:nvPr/>
            </p:nvSpPr>
            <p:spPr>
              <a:xfrm>
                <a:off x="-3182361" y="5466265"/>
                <a:ext cx="100328" cy="346257"/>
              </a:xfrm>
              <a:custGeom>
                <a:avLst/>
                <a:gdLst>
                  <a:gd name="connsiteX0" fmla="*/ 30209 w 100328"/>
                  <a:gd name="connsiteY0" fmla="*/ 3158 h 346257"/>
                  <a:gd name="connsiteX1" fmla="*/ 96980 w 100328"/>
                  <a:gd name="connsiteY1" fmla="*/ 40591 h 346257"/>
                  <a:gd name="connsiteX2" fmla="*/ 96408 w 100328"/>
                  <a:gd name="connsiteY2" fmla="*/ 312244 h 346257"/>
                  <a:gd name="connsiteX3" fmla="*/ 3349 w 100328"/>
                  <a:gd name="connsiteY3" fmla="*/ 305672 h 346257"/>
                  <a:gd name="connsiteX4" fmla="*/ 3920 w 100328"/>
                  <a:gd name="connsiteY4" fmla="*/ 34019 h 346257"/>
                  <a:gd name="connsiteX5" fmla="*/ 30209 w 100328"/>
                  <a:gd name="connsiteY5" fmla="*/ 3253 h 346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328" h="346257">
                    <a:moveTo>
                      <a:pt x="30209" y="3158"/>
                    </a:moveTo>
                    <a:cubicBezTo>
                      <a:pt x="62975" y="-6558"/>
                      <a:pt x="92408" y="6206"/>
                      <a:pt x="96980" y="40591"/>
                    </a:cubicBezTo>
                    <a:cubicBezTo>
                      <a:pt x="107743" y="122411"/>
                      <a:pt x="88407" y="227662"/>
                      <a:pt x="96408" y="312244"/>
                    </a:cubicBezTo>
                    <a:cubicBezTo>
                      <a:pt x="88121" y="356917"/>
                      <a:pt x="10493" y="360441"/>
                      <a:pt x="3349" y="305672"/>
                    </a:cubicBezTo>
                    <a:cubicBezTo>
                      <a:pt x="-7414" y="223852"/>
                      <a:pt x="11921" y="118601"/>
                      <a:pt x="3920" y="34019"/>
                    </a:cubicBezTo>
                    <a:cubicBezTo>
                      <a:pt x="5921" y="21827"/>
                      <a:pt x="18494" y="6682"/>
                      <a:pt x="30209" y="32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2" name="Forme libre : forme 121">
                <a:extLst>
                  <a:ext uri="{FF2B5EF4-FFF2-40B4-BE49-F238E27FC236}">
                    <a16:creationId xmlns:a16="http://schemas.microsoft.com/office/drawing/2014/main" id="{388E4105-B7F1-8FFD-D0B9-9E9FB3748447}"/>
                  </a:ext>
                </a:extLst>
              </p:cNvPr>
              <p:cNvSpPr/>
              <p:nvPr/>
            </p:nvSpPr>
            <p:spPr>
              <a:xfrm>
                <a:off x="-490192" y="4990625"/>
                <a:ext cx="102445" cy="348019"/>
              </a:xfrm>
              <a:custGeom>
                <a:avLst/>
                <a:gdLst>
                  <a:gd name="connsiteX0" fmla="*/ 88575 w 102445"/>
                  <a:gd name="connsiteY0" fmla="*/ 14739 h 348019"/>
                  <a:gd name="connsiteX1" fmla="*/ 97910 w 102445"/>
                  <a:gd name="connsiteY1" fmla="*/ 51887 h 348019"/>
                  <a:gd name="connsiteX2" fmla="*/ 97148 w 102445"/>
                  <a:gd name="connsiteY2" fmla="*/ 308871 h 348019"/>
                  <a:gd name="connsiteX3" fmla="*/ 5232 w 102445"/>
                  <a:gd name="connsiteY3" fmla="*/ 308871 h 348019"/>
                  <a:gd name="connsiteX4" fmla="*/ 5422 w 102445"/>
                  <a:gd name="connsiteY4" fmla="*/ 38266 h 348019"/>
                  <a:gd name="connsiteX5" fmla="*/ 88575 w 102445"/>
                  <a:gd name="connsiteY5" fmla="*/ 14644 h 348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445" h="348019">
                    <a:moveTo>
                      <a:pt x="88575" y="14739"/>
                    </a:moveTo>
                    <a:cubicBezTo>
                      <a:pt x="96957" y="23597"/>
                      <a:pt x="96862" y="40171"/>
                      <a:pt x="97910" y="51887"/>
                    </a:cubicBezTo>
                    <a:cubicBezTo>
                      <a:pt x="102768" y="108275"/>
                      <a:pt x="105339" y="256198"/>
                      <a:pt x="97148" y="308871"/>
                    </a:cubicBezTo>
                    <a:cubicBezTo>
                      <a:pt x="88956" y="361545"/>
                      <a:pt x="13328" y="360592"/>
                      <a:pt x="5232" y="308871"/>
                    </a:cubicBezTo>
                    <a:cubicBezTo>
                      <a:pt x="-2103" y="261913"/>
                      <a:pt x="-1436" y="86272"/>
                      <a:pt x="5422" y="38266"/>
                    </a:cubicBezTo>
                    <a:cubicBezTo>
                      <a:pt x="10756" y="642"/>
                      <a:pt x="62382" y="-13074"/>
                      <a:pt x="88575" y="146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3" name="Forme libre : forme 122">
                <a:extLst>
                  <a:ext uri="{FF2B5EF4-FFF2-40B4-BE49-F238E27FC236}">
                    <a16:creationId xmlns:a16="http://schemas.microsoft.com/office/drawing/2014/main" id="{BFC4C878-75F2-E977-6BFC-670E383FF2A3}"/>
                  </a:ext>
                </a:extLst>
              </p:cNvPr>
              <p:cNvSpPr/>
              <p:nvPr/>
            </p:nvSpPr>
            <p:spPr>
              <a:xfrm>
                <a:off x="-2050040" y="5210255"/>
                <a:ext cx="528828" cy="386221"/>
              </a:xfrm>
              <a:custGeom>
                <a:avLst/>
                <a:gdLst>
                  <a:gd name="connsiteX0" fmla="*/ 462465 w 528828"/>
                  <a:gd name="connsiteY0" fmla="*/ 1897 h 386221"/>
                  <a:gd name="connsiteX1" fmla="*/ 520663 w 528828"/>
                  <a:gd name="connsiteY1" fmla="*/ 74668 h 386221"/>
                  <a:gd name="connsiteX2" fmla="*/ 207576 w 528828"/>
                  <a:gd name="connsiteY2" fmla="*/ 383373 h 386221"/>
                  <a:gd name="connsiteX3" fmla="*/ 184050 w 528828"/>
                  <a:gd name="connsiteY3" fmla="*/ 385183 h 386221"/>
                  <a:gd name="connsiteX4" fmla="*/ 3265 w 528828"/>
                  <a:gd name="connsiteY4" fmla="*/ 208018 h 386221"/>
                  <a:gd name="connsiteX5" fmla="*/ 66416 w 528828"/>
                  <a:gd name="connsiteY5" fmla="*/ 144772 h 386221"/>
                  <a:gd name="connsiteX6" fmla="*/ 195670 w 528828"/>
                  <a:gd name="connsiteY6" fmla="*/ 257167 h 386221"/>
                  <a:gd name="connsiteX7" fmla="*/ 462561 w 528828"/>
                  <a:gd name="connsiteY7" fmla="*/ 1897 h 386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8828" h="386221">
                    <a:moveTo>
                      <a:pt x="462465" y="1897"/>
                    </a:moveTo>
                    <a:cubicBezTo>
                      <a:pt x="512281" y="-9057"/>
                      <a:pt x="544857" y="29043"/>
                      <a:pt x="520663" y="74668"/>
                    </a:cubicBezTo>
                    <a:lnTo>
                      <a:pt x="207576" y="383373"/>
                    </a:lnTo>
                    <a:cubicBezTo>
                      <a:pt x="199861" y="386897"/>
                      <a:pt x="192241" y="386707"/>
                      <a:pt x="184050" y="385183"/>
                    </a:cubicBezTo>
                    <a:cubicBezTo>
                      <a:pt x="167000" y="382040"/>
                      <a:pt x="9075" y="226401"/>
                      <a:pt x="3265" y="208018"/>
                    </a:cubicBezTo>
                    <a:cubicBezTo>
                      <a:pt x="-10927" y="163250"/>
                      <a:pt x="23172" y="135247"/>
                      <a:pt x="66416" y="144772"/>
                    </a:cubicBezTo>
                    <a:cubicBezTo>
                      <a:pt x="100706" y="152392"/>
                      <a:pt x="177382" y="260405"/>
                      <a:pt x="195670" y="257167"/>
                    </a:cubicBezTo>
                    <a:cubicBezTo>
                      <a:pt x="250725" y="221448"/>
                      <a:pt x="415888" y="12184"/>
                      <a:pt x="462561" y="189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08" name="Groupe 107">
              <a:extLst>
                <a:ext uri="{FF2B5EF4-FFF2-40B4-BE49-F238E27FC236}">
                  <a16:creationId xmlns:a16="http://schemas.microsoft.com/office/drawing/2014/main" id="{02DF5CA4-7D34-CB64-DFF1-D1E18DF5B5E1}"/>
                </a:ext>
              </a:extLst>
            </p:cNvPr>
            <p:cNvGrpSpPr/>
            <p:nvPr/>
          </p:nvGrpSpPr>
          <p:grpSpPr>
            <a:xfrm>
              <a:off x="6398802" y="2557038"/>
              <a:ext cx="473372" cy="473376"/>
              <a:chOff x="-3152414" y="332855"/>
              <a:chExt cx="3657542" cy="3657575"/>
            </a:xfrm>
            <a:solidFill>
              <a:srgbClr val="96D4C7"/>
            </a:solidFill>
          </p:grpSpPr>
          <p:sp>
            <p:nvSpPr>
              <p:cNvPr id="104" name="Forme libre : forme 103">
                <a:extLst>
                  <a:ext uri="{FF2B5EF4-FFF2-40B4-BE49-F238E27FC236}">
                    <a16:creationId xmlns:a16="http://schemas.microsoft.com/office/drawing/2014/main" id="{339A16E3-3CBC-A044-62FF-C2A8083E81D0}"/>
                  </a:ext>
                </a:extLst>
              </p:cNvPr>
              <p:cNvSpPr/>
              <p:nvPr/>
            </p:nvSpPr>
            <p:spPr>
              <a:xfrm>
                <a:off x="-3152414" y="836223"/>
                <a:ext cx="3657542" cy="2677572"/>
              </a:xfrm>
              <a:custGeom>
                <a:avLst/>
                <a:gdLst>
                  <a:gd name="connsiteX0" fmla="*/ 1276 w 3657542"/>
                  <a:gd name="connsiteY0" fmla="*/ 1417253 h 2677572"/>
                  <a:gd name="connsiteX1" fmla="*/ 427520 w 3657542"/>
                  <a:gd name="connsiteY1" fmla="*/ 690400 h 2677572"/>
                  <a:gd name="connsiteX2" fmla="*/ 540201 w 3657542"/>
                  <a:gd name="connsiteY2" fmla="*/ 624582 h 2677572"/>
                  <a:gd name="connsiteX3" fmla="*/ 614210 w 3657542"/>
                  <a:gd name="connsiteY3" fmla="*/ 462943 h 2677572"/>
                  <a:gd name="connsiteX4" fmla="*/ 1495368 w 3657542"/>
                  <a:gd name="connsiteY4" fmla="*/ 112804 h 2677572"/>
                  <a:gd name="connsiteX5" fmla="*/ 1697107 w 3657542"/>
                  <a:gd name="connsiteY5" fmla="*/ 196719 h 2677572"/>
                  <a:gd name="connsiteX6" fmla="*/ 2888590 w 3657542"/>
                  <a:gd name="connsiteY6" fmla="*/ 190719 h 2677572"/>
                  <a:gd name="connsiteX7" fmla="*/ 3309595 w 3657542"/>
                  <a:gd name="connsiteY7" fmla="*/ 972816 h 2677572"/>
                  <a:gd name="connsiteX8" fmla="*/ 3638398 w 3657542"/>
                  <a:gd name="connsiteY8" fmla="*/ 1447257 h 2677572"/>
                  <a:gd name="connsiteX9" fmla="*/ 3657543 w 3657542"/>
                  <a:gd name="connsiteY9" fmla="*/ 1545936 h 2677572"/>
                  <a:gd name="connsiteX10" fmla="*/ 3657543 w 3657542"/>
                  <a:gd name="connsiteY10" fmla="*/ 1688715 h 2677572"/>
                  <a:gd name="connsiteX11" fmla="*/ 3625348 w 3657542"/>
                  <a:gd name="connsiteY11" fmla="*/ 1838639 h 2677572"/>
                  <a:gd name="connsiteX12" fmla="*/ 3378746 w 3657542"/>
                  <a:gd name="connsiteY12" fmla="*/ 2213829 h 2677572"/>
                  <a:gd name="connsiteX13" fmla="*/ 3285496 w 3657542"/>
                  <a:gd name="connsiteY13" fmla="*/ 2156964 h 2677572"/>
                  <a:gd name="connsiteX14" fmla="*/ 2284609 w 3657542"/>
                  <a:gd name="connsiteY14" fmla="*/ 2629500 h 2677572"/>
                  <a:gd name="connsiteX15" fmla="*/ 1495558 w 3657542"/>
                  <a:gd name="connsiteY15" fmla="*/ 2496912 h 2677572"/>
                  <a:gd name="connsiteX16" fmla="*/ 1228001 w 3657542"/>
                  <a:gd name="connsiteY16" fmla="*/ 2507675 h 2677572"/>
                  <a:gd name="connsiteX17" fmla="*/ 1054741 w 3657542"/>
                  <a:gd name="connsiteY17" fmla="*/ 2474433 h 2677572"/>
                  <a:gd name="connsiteX18" fmla="*/ 43853 w 3657542"/>
                  <a:gd name="connsiteY18" fmla="*/ 1785299 h 2677572"/>
                  <a:gd name="connsiteX19" fmla="*/ 1276 w 3657542"/>
                  <a:gd name="connsiteY19" fmla="*/ 1581464 h 2677572"/>
                  <a:gd name="connsiteX20" fmla="*/ 1276 w 3657542"/>
                  <a:gd name="connsiteY20" fmla="*/ 1417253 h 2677572"/>
                  <a:gd name="connsiteX21" fmla="*/ 942346 w 3657542"/>
                  <a:gd name="connsiteY21" fmla="*/ 883758 h 2677572"/>
                  <a:gd name="connsiteX22" fmla="*/ 547345 w 3657542"/>
                  <a:gd name="connsiteY22" fmla="*/ 1467450 h 2677572"/>
                  <a:gd name="connsiteX23" fmla="*/ 1236193 w 3657542"/>
                  <a:gd name="connsiteY23" fmla="*/ 1770059 h 2677572"/>
                  <a:gd name="connsiteX24" fmla="*/ 1315536 w 3657542"/>
                  <a:gd name="connsiteY24" fmla="*/ 1541935 h 2677572"/>
                  <a:gd name="connsiteX25" fmla="*/ 1060075 w 3657542"/>
                  <a:gd name="connsiteY25" fmla="*/ 1615373 h 2677572"/>
                  <a:gd name="connsiteX26" fmla="*/ 1053884 w 3657542"/>
                  <a:gd name="connsiteY26" fmla="*/ 1096641 h 2677572"/>
                  <a:gd name="connsiteX27" fmla="*/ 1263339 w 3657542"/>
                  <a:gd name="connsiteY27" fmla="*/ 1147410 h 2677572"/>
                  <a:gd name="connsiteX28" fmla="*/ 1289247 w 3657542"/>
                  <a:gd name="connsiteY28" fmla="*/ 968530 h 2677572"/>
                  <a:gd name="connsiteX29" fmla="*/ 942442 w 3657542"/>
                  <a:gd name="connsiteY29" fmla="*/ 883758 h 2677572"/>
                  <a:gd name="connsiteX30" fmla="*/ 1806454 w 3657542"/>
                  <a:gd name="connsiteY30" fmla="*/ 883758 h 2677572"/>
                  <a:gd name="connsiteX31" fmla="*/ 1394784 w 3657542"/>
                  <a:gd name="connsiteY31" fmla="*/ 1384201 h 2677572"/>
                  <a:gd name="connsiteX32" fmla="*/ 2168500 w 3657542"/>
                  <a:gd name="connsiteY32" fmla="*/ 1731197 h 2677572"/>
                  <a:gd name="connsiteX33" fmla="*/ 1806454 w 3657542"/>
                  <a:gd name="connsiteY33" fmla="*/ 883662 h 2677572"/>
                  <a:gd name="connsiteX34" fmla="*/ 2793626 w 3657542"/>
                  <a:gd name="connsiteY34" fmla="*/ 1617087 h 2677572"/>
                  <a:gd name="connsiteX35" fmla="*/ 2892209 w 3657542"/>
                  <a:gd name="connsiteY35" fmla="*/ 1469355 h 2677572"/>
                  <a:gd name="connsiteX36" fmla="*/ 2648941 w 3657542"/>
                  <a:gd name="connsiteY36" fmla="*/ 1069019 h 2677572"/>
                  <a:gd name="connsiteX37" fmla="*/ 2463679 w 3657542"/>
                  <a:gd name="connsiteY37" fmla="*/ 1329432 h 2677572"/>
                  <a:gd name="connsiteX38" fmla="*/ 2654084 w 3657542"/>
                  <a:gd name="connsiteY38" fmla="*/ 1338386 h 2677572"/>
                  <a:gd name="connsiteX39" fmla="*/ 2715044 w 3657542"/>
                  <a:gd name="connsiteY39" fmla="*/ 1285046 h 2677572"/>
                  <a:gd name="connsiteX40" fmla="*/ 2680945 w 3657542"/>
                  <a:gd name="connsiteY40" fmla="*/ 1400870 h 2677572"/>
                  <a:gd name="connsiteX41" fmla="*/ 2472728 w 3657542"/>
                  <a:gd name="connsiteY41" fmla="*/ 1707099 h 2677572"/>
                  <a:gd name="connsiteX42" fmla="*/ 2563216 w 3657542"/>
                  <a:gd name="connsiteY42" fmla="*/ 1829590 h 2677572"/>
                  <a:gd name="connsiteX43" fmla="*/ 2861729 w 3657542"/>
                  <a:gd name="connsiteY43" fmla="*/ 1831590 h 2677572"/>
                  <a:gd name="connsiteX44" fmla="*/ 2953550 w 3657542"/>
                  <a:gd name="connsiteY44" fmla="*/ 1674999 h 2677572"/>
                  <a:gd name="connsiteX45" fmla="*/ 2793626 w 3657542"/>
                  <a:gd name="connsiteY45" fmla="*/ 1617087 h 2677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3657542" h="2677572">
                    <a:moveTo>
                      <a:pt x="1276" y="1417253"/>
                    </a:moveTo>
                    <a:cubicBezTo>
                      <a:pt x="22898" y="1131217"/>
                      <a:pt x="192253" y="851468"/>
                      <a:pt x="427520" y="690400"/>
                    </a:cubicBezTo>
                    <a:cubicBezTo>
                      <a:pt x="450475" y="674684"/>
                      <a:pt x="529438" y="636870"/>
                      <a:pt x="540201" y="624582"/>
                    </a:cubicBezTo>
                    <a:cubicBezTo>
                      <a:pt x="554869" y="607628"/>
                      <a:pt x="593731" y="497709"/>
                      <a:pt x="614210" y="462943"/>
                    </a:cubicBezTo>
                    <a:cubicBezTo>
                      <a:pt x="793185" y="159477"/>
                      <a:pt x="1155516" y="20316"/>
                      <a:pt x="1495368" y="112804"/>
                    </a:cubicBezTo>
                    <a:cubicBezTo>
                      <a:pt x="1568234" y="132616"/>
                      <a:pt x="1630432" y="166620"/>
                      <a:pt x="1697107" y="196719"/>
                    </a:cubicBezTo>
                    <a:cubicBezTo>
                      <a:pt x="2052580" y="-62837"/>
                      <a:pt x="2530831" y="-66266"/>
                      <a:pt x="2888590" y="190719"/>
                    </a:cubicBezTo>
                    <a:cubicBezTo>
                      <a:pt x="3141383" y="372265"/>
                      <a:pt x="3290354" y="662016"/>
                      <a:pt x="3309595" y="972816"/>
                    </a:cubicBezTo>
                    <a:cubicBezTo>
                      <a:pt x="3475330" y="1080163"/>
                      <a:pt x="3595345" y="1253899"/>
                      <a:pt x="3638398" y="1447257"/>
                    </a:cubicBezTo>
                    <a:lnTo>
                      <a:pt x="3657543" y="1545936"/>
                    </a:lnTo>
                    <a:lnTo>
                      <a:pt x="3657543" y="1688715"/>
                    </a:lnTo>
                    <a:cubicBezTo>
                      <a:pt x="3646399" y="1738722"/>
                      <a:pt x="3639731" y="1789204"/>
                      <a:pt x="3625348" y="1838639"/>
                    </a:cubicBezTo>
                    <a:cubicBezTo>
                      <a:pt x="3581724" y="1989229"/>
                      <a:pt x="3494189" y="2110292"/>
                      <a:pt x="3378746" y="2213829"/>
                    </a:cubicBezTo>
                    <a:cubicBezTo>
                      <a:pt x="3363601" y="2221353"/>
                      <a:pt x="3305213" y="2168871"/>
                      <a:pt x="3285496" y="2156964"/>
                    </a:cubicBezTo>
                    <a:cubicBezTo>
                      <a:pt x="2868301" y="1904361"/>
                      <a:pt x="2357857" y="2156679"/>
                      <a:pt x="2284609" y="2629500"/>
                    </a:cubicBezTo>
                    <a:cubicBezTo>
                      <a:pt x="2019529" y="2725417"/>
                      <a:pt x="1713300" y="2676077"/>
                      <a:pt x="1495558" y="2496912"/>
                    </a:cubicBezTo>
                    <a:cubicBezTo>
                      <a:pt x="1408500" y="2519676"/>
                      <a:pt x="1316965" y="2527868"/>
                      <a:pt x="1228001" y="2507675"/>
                    </a:cubicBezTo>
                    <a:cubicBezTo>
                      <a:pt x="1142086" y="2488149"/>
                      <a:pt x="1155802" y="2473194"/>
                      <a:pt x="1054741" y="2474433"/>
                    </a:cubicBezTo>
                    <a:cubicBezTo>
                      <a:pt x="573062" y="2480148"/>
                      <a:pt x="199682" y="2247452"/>
                      <a:pt x="43853" y="1785299"/>
                    </a:cubicBezTo>
                    <a:lnTo>
                      <a:pt x="1276" y="1581464"/>
                    </a:lnTo>
                    <a:cubicBezTo>
                      <a:pt x="4229" y="1527838"/>
                      <a:pt x="-2724" y="1470307"/>
                      <a:pt x="1276" y="1417253"/>
                    </a:cubicBezTo>
                    <a:close/>
                    <a:moveTo>
                      <a:pt x="942346" y="883758"/>
                    </a:moveTo>
                    <a:cubicBezTo>
                      <a:pt x="665455" y="916809"/>
                      <a:pt x="487718" y="1201702"/>
                      <a:pt x="547345" y="1467450"/>
                    </a:cubicBezTo>
                    <a:cubicBezTo>
                      <a:pt x="613829" y="1763772"/>
                      <a:pt x="971779" y="1932365"/>
                      <a:pt x="1236193" y="1770059"/>
                    </a:cubicBezTo>
                    <a:cubicBezTo>
                      <a:pt x="1311821" y="1723672"/>
                      <a:pt x="1408881" y="1622802"/>
                      <a:pt x="1315536" y="1541935"/>
                    </a:cubicBezTo>
                    <a:cubicBezTo>
                      <a:pt x="1209713" y="1450305"/>
                      <a:pt x="1150658" y="1600133"/>
                      <a:pt x="1060075" y="1615373"/>
                    </a:cubicBezTo>
                    <a:cubicBezTo>
                      <a:pt x="667741" y="1681667"/>
                      <a:pt x="640023" y="1048159"/>
                      <a:pt x="1053884" y="1096641"/>
                    </a:cubicBezTo>
                    <a:cubicBezTo>
                      <a:pt x="1134180" y="1106071"/>
                      <a:pt x="1180567" y="1179985"/>
                      <a:pt x="1263339" y="1147410"/>
                    </a:cubicBezTo>
                    <a:cubicBezTo>
                      <a:pt x="1333633" y="1119692"/>
                      <a:pt x="1344301" y="1019013"/>
                      <a:pt x="1289247" y="968530"/>
                    </a:cubicBezTo>
                    <a:cubicBezTo>
                      <a:pt x="1208951" y="894807"/>
                      <a:pt x="1047026" y="871280"/>
                      <a:pt x="942442" y="883758"/>
                    </a:cubicBezTo>
                    <a:close/>
                    <a:moveTo>
                      <a:pt x="1806454" y="883758"/>
                    </a:moveTo>
                    <a:cubicBezTo>
                      <a:pt x="1565472" y="910999"/>
                      <a:pt x="1380496" y="1145314"/>
                      <a:pt x="1394784" y="1384201"/>
                    </a:cubicBezTo>
                    <a:cubicBezTo>
                      <a:pt x="1417453" y="1763582"/>
                      <a:pt x="1868653" y="1971417"/>
                      <a:pt x="2168500" y="1731197"/>
                    </a:cubicBezTo>
                    <a:cubicBezTo>
                      <a:pt x="2547118" y="1427921"/>
                      <a:pt x="2290420" y="828989"/>
                      <a:pt x="1806454" y="883662"/>
                    </a:cubicBezTo>
                    <a:close/>
                    <a:moveTo>
                      <a:pt x="2793626" y="1617087"/>
                    </a:moveTo>
                    <a:lnTo>
                      <a:pt x="2892209" y="1469355"/>
                    </a:lnTo>
                    <a:cubicBezTo>
                      <a:pt x="3022416" y="1277807"/>
                      <a:pt x="2883542" y="1032348"/>
                      <a:pt x="2648941" y="1069019"/>
                    </a:cubicBezTo>
                    <a:cubicBezTo>
                      <a:pt x="2546071" y="1085116"/>
                      <a:pt x="2418912" y="1222467"/>
                      <a:pt x="2463679" y="1329432"/>
                    </a:cubicBezTo>
                    <a:cubicBezTo>
                      <a:pt x="2496636" y="1408109"/>
                      <a:pt x="2610936" y="1409442"/>
                      <a:pt x="2654084" y="1338386"/>
                    </a:cubicBezTo>
                    <a:cubicBezTo>
                      <a:pt x="2669038" y="1313811"/>
                      <a:pt x="2667229" y="1261614"/>
                      <a:pt x="2715044" y="1285046"/>
                    </a:cubicBezTo>
                    <a:cubicBezTo>
                      <a:pt x="2752763" y="1303524"/>
                      <a:pt x="2695613" y="1377819"/>
                      <a:pt x="2680945" y="1400870"/>
                    </a:cubicBezTo>
                    <a:cubicBezTo>
                      <a:pt x="2640559" y="1464116"/>
                      <a:pt x="2478538" y="1652235"/>
                      <a:pt x="2472728" y="1707099"/>
                    </a:cubicBezTo>
                    <a:cubicBezTo>
                      <a:pt x="2466918" y="1761963"/>
                      <a:pt x="2506542" y="1820065"/>
                      <a:pt x="2563216" y="1829590"/>
                    </a:cubicBezTo>
                    <a:cubicBezTo>
                      <a:pt x="2623604" y="1839782"/>
                      <a:pt x="2797150" y="1837305"/>
                      <a:pt x="2861729" y="1831590"/>
                    </a:cubicBezTo>
                    <a:cubicBezTo>
                      <a:pt x="2945073" y="1824256"/>
                      <a:pt x="2989078" y="1751580"/>
                      <a:pt x="2953550" y="1674999"/>
                    </a:cubicBezTo>
                    <a:cubicBezTo>
                      <a:pt x="2924975" y="1613373"/>
                      <a:pt x="2852776" y="1613658"/>
                      <a:pt x="2793626" y="1617087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5" name="Forme libre : forme 104">
                <a:extLst>
                  <a:ext uri="{FF2B5EF4-FFF2-40B4-BE49-F238E27FC236}">
                    <a16:creationId xmlns:a16="http://schemas.microsoft.com/office/drawing/2014/main" id="{45FE75CA-E0E4-8FD8-C2E2-4E6B7D7E16B6}"/>
                  </a:ext>
                </a:extLst>
              </p:cNvPr>
              <p:cNvSpPr/>
              <p:nvPr/>
            </p:nvSpPr>
            <p:spPr>
              <a:xfrm>
                <a:off x="-650452" y="3108422"/>
                <a:ext cx="871225" cy="882008"/>
              </a:xfrm>
              <a:custGeom>
                <a:avLst/>
                <a:gdLst>
                  <a:gd name="connsiteX0" fmla="*/ 484354 w 871225"/>
                  <a:gd name="connsiteY0" fmla="*/ 879937 h 882008"/>
                  <a:gd name="connsiteX1" fmla="*/ 384341 w 871225"/>
                  <a:gd name="connsiteY1" fmla="*/ 879937 h 882008"/>
                  <a:gd name="connsiteX2" fmla="*/ 394724 w 871225"/>
                  <a:gd name="connsiteY2" fmla="*/ 1446 h 882008"/>
                  <a:gd name="connsiteX3" fmla="*/ 484354 w 871225"/>
                  <a:gd name="connsiteY3" fmla="*/ 879937 h 88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1225" h="882008">
                    <a:moveTo>
                      <a:pt x="484354" y="879937"/>
                    </a:moveTo>
                    <a:cubicBezTo>
                      <a:pt x="459780" y="882699"/>
                      <a:pt x="409011" y="882699"/>
                      <a:pt x="384341" y="879937"/>
                    </a:cubicBezTo>
                    <a:cubicBezTo>
                      <a:pt x="-136962" y="821644"/>
                      <a:pt x="-122579" y="37450"/>
                      <a:pt x="394724" y="1446"/>
                    </a:cubicBezTo>
                    <a:cubicBezTo>
                      <a:pt x="989560" y="-39893"/>
                      <a:pt x="1036614" y="818405"/>
                      <a:pt x="484354" y="879937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6" name="Forme libre : forme 105">
                <a:extLst>
                  <a:ext uri="{FF2B5EF4-FFF2-40B4-BE49-F238E27FC236}">
                    <a16:creationId xmlns:a16="http://schemas.microsoft.com/office/drawing/2014/main" id="{CF445B48-0EA2-9B2C-56C3-B3013AC5C24E}"/>
                  </a:ext>
                </a:extLst>
              </p:cNvPr>
              <p:cNvSpPr/>
              <p:nvPr/>
            </p:nvSpPr>
            <p:spPr>
              <a:xfrm>
                <a:off x="-3152265" y="332855"/>
                <a:ext cx="738749" cy="734459"/>
              </a:xfrm>
              <a:custGeom>
                <a:avLst/>
                <a:gdLst>
                  <a:gd name="connsiteX0" fmla="*/ 422514 w 738749"/>
                  <a:gd name="connsiteY0" fmla="*/ 0 h 734459"/>
                  <a:gd name="connsiteX1" fmla="*/ 736649 w 738749"/>
                  <a:gd name="connsiteY1" fmla="*/ 324993 h 734459"/>
                  <a:gd name="connsiteX2" fmla="*/ 1128 w 738749"/>
                  <a:gd name="connsiteY2" fmla="*/ 421291 h 734459"/>
                  <a:gd name="connsiteX3" fmla="*/ 1128 w 738749"/>
                  <a:gd name="connsiteY3" fmla="*/ 321374 h 734459"/>
                  <a:gd name="connsiteX4" fmla="*/ 242111 w 738749"/>
                  <a:gd name="connsiteY4" fmla="*/ 23146 h 734459"/>
                  <a:gd name="connsiteX5" fmla="*/ 322502 w 738749"/>
                  <a:gd name="connsiteY5" fmla="*/ 0 h 734459"/>
                  <a:gd name="connsiteX6" fmla="*/ 422514 w 738749"/>
                  <a:gd name="connsiteY6" fmla="*/ 0 h 73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8749" h="734459">
                    <a:moveTo>
                      <a:pt x="422514" y="0"/>
                    </a:moveTo>
                    <a:cubicBezTo>
                      <a:pt x="581867" y="28670"/>
                      <a:pt x="721313" y="159734"/>
                      <a:pt x="736649" y="324993"/>
                    </a:cubicBezTo>
                    <a:cubicBezTo>
                      <a:pt x="781702" y="811054"/>
                      <a:pt x="88187" y="890683"/>
                      <a:pt x="1128" y="421291"/>
                    </a:cubicBezTo>
                    <a:cubicBezTo>
                      <a:pt x="3700" y="389192"/>
                      <a:pt x="-2396" y="352711"/>
                      <a:pt x="1128" y="321374"/>
                    </a:cubicBezTo>
                    <a:cubicBezTo>
                      <a:pt x="15511" y="194501"/>
                      <a:pt x="122191" y="65151"/>
                      <a:pt x="242111" y="23146"/>
                    </a:cubicBezTo>
                    <a:lnTo>
                      <a:pt x="322502" y="0"/>
                    </a:lnTo>
                    <a:lnTo>
                      <a:pt x="422514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7" name="Forme libre : forme 106">
                <a:extLst>
                  <a:ext uri="{FF2B5EF4-FFF2-40B4-BE49-F238E27FC236}">
                    <a16:creationId xmlns:a16="http://schemas.microsoft.com/office/drawing/2014/main" id="{F28C6950-49BA-91D5-1388-1CF83E50E110}"/>
                  </a:ext>
                </a:extLst>
              </p:cNvPr>
              <p:cNvSpPr/>
              <p:nvPr/>
            </p:nvSpPr>
            <p:spPr>
              <a:xfrm>
                <a:off x="-1539441" y="1929581"/>
                <a:ext cx="518881" cy="525391"/>
              </a:xfrm>
              <a:custGeom>
                <a:avLst/>
                <a:gdLst>
                  <a:gd name="connsiteX0" fmla="*/ 207484 w 518881"/>
                  <a:gd name="connsiteY0" fmla="*/ 4330 h 525391"/>
                  <a:gd name="connsiteX1" fmla="*/ 303877 w 518881"/>
                  <a:gd name="connsiteY1" fmla="*/ 522014 h 525391"/>
                  <a:gd name="connsiteX2" fmla="*/ 207484 w 518881"/>
                  <a:gd name="connsiteY2" fmla="*/ 4330 h 52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8881" h="525391">
                    <a:moveTo>
                      <a:pt x="207484" y="4330"/>
                    </a:moveTo>
                    <a:cubicBezTo>
                      <a:pt x="575339" y="-53010"/>
                      <a:pt x="629727" y="477247"/>
                      <a:pt x="303877" y="522014"/>
                    </a:cubicBezTo>
                    <a:cubicBezTo>
                      <a:pt x="-59788" y="571925"/>
                      <a:pt x="-103412" y="52813"/>
                      <a:pt x="207484" y="433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576EE232-1AC7-D881-A0D2-6A86402FA300}"/>
              </a:ext>
            </a:extLst>
          </p:cNvPr>
          <p:cNvSpPr txBox="1">
            <a:spLocks/>
          </p:cNvSpPr>
          <p:nvPr/>
        </p:nvSpPr>
        <p:spPr>
          <a:xfrm>
            <a:off x="832414" y="3935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-GB" b="1">
                <a:solidFill>
                  <a:srgbClr val="0A4DA2"/>
                </a:solidFill>
                <a:latin typeface="Arial"/>
                <a:ea typeface="Calibri"/>
                <a:cs typeface="Arial"/>
              </a:rPr>
              <a:t>Focus areas of the EPBD recast</a:t>
            </a:r>
          </a:p>
        </p:txBody>
      </p:sp>
    </p:spTree>
    <p:extLst>
      <p:ext uri="{BB962C8B-B14F-4D97-AF65-F5344CB8AC3E}">
        <p14:creationId xmlns:p14="http://schemas.microsoft.com/office/powerpoint/2010/main" val="302170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719F6-2E7F-5B8D-DBCD-2E001E254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44C5F-E607-85D3-7A6B-5A2EB8136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>
                <a:solidFill>
                  <a:srgbClr val="22685C"/>
                </a:solidFill>
                <a:latin typeface="Arial"/>
                <a:cs typeface="Arial"/>
                <a:sym typeface="Arial"/>
              </a:rPr>
              <a:t>Energy Efficiency Directive recast </a:t>
            </a:r>
            <a:endParaRPr lang="fr-BE" sz="3600" b="1">
              <a:solidFill>
                <a:srgbClr val="22685C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97419-615D-BC16-5755-A79F594F492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0088" y="1355725"/>
            <a:ext cx="10117138" cy="2073275"/>
          </a:xfrm>
        </p:spPr>
        <p:txBody>
          <a:bodyPr>
            <a:normAutofit/>
          </a:bodyPr>
          <a:lstStyle/>
          <a:p>
            <a:pPr marL="336550" indent="-285750">
              <a:spcAft>
                <a:spcPts val="1200"/>
              </a:spcAft>
            </a:pPr>
            <a:r>
              <a:rPr lang="en-US" sz="1800" b="1" dirty="0">
                <a:solidFill>
                  <a:srgbClr val="22685C"/>
                </a:solidFill>
                <a:latin typeface="Arial"/>
                <a:cs typeface="Arial"/>
              </a:rPr>
              <a:t>Adoption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0A4DA2"/>
                </a:solidFill>
                <a:latin typeface="Arial"/>
                <a:cs typeface="Arial"/>
              </a:rPr>
              <a:t>of the final text on 13 September 2023: </a:t>
            </a:r>
            <a:r>
              <a:rPr lang="fr-BE" sz="1800" b="1" dirty="0">
                <a:solidFill>
                  <a:srgbClr val="FF0000"/>
                </a:solidFill>
                <a:latin typeface="Arial"/>
                <a:cs typeface="Arial"/>
              </a:rPr>
              <a:t>Directive (EU) 2023/1791</a:t>
            </a:r>
            <a:endParaRPr lang="en-US" sz="1800" dirty="0"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fr-BE" sz="1800" b="1" dirty="0">
                <a:solidFill>
                  <a:srgbClr val="22685C"/>
                </a:solidFill>
                <a:latin typeface="Arial"/>
                <a:cs typeface="Arial"/>
              </a:rPr>
              <a:t>Entry into force</a:t>
            </a:r>
            <a:r>
              <a:rPr lang="fr-BE" sz="1800" b="1" dirty="0">
                <a:solidFill>
                  <a:srgbClr val="00CC66"/>
                </a:solidFill>
                <a:latin typeface="Arial"/>
                <a:cs typeface="Arial"/>
              </a:rPr>
              <a:t> </a:t>
            </a:r>
            <a:r>
              <a:rPr lang="fr-BE" sz="1800" dirty="0">
                <a:solidFill>
                  <a:srgbClr val="0A4DA2"/>
                </a:solidFill>
                <a:latin typeface="Arial"/>
                <a:cs typeface="Arial"/>
              </a:rPr>
              <a:t>on 10 </a:t>
            </a:r>
            <a:r>
              <a:rPr lang="fr-BE" sz="1800" dirty="0" err="1">
                <a:solidFill>
                  <a:srgbClr val="0A4DA2"/>
                </a:solidFill>
                <a:latin typeface="Arial"/>
                <a:cs typeface="Arial"/>
              </a:rPr>
              <a:t>October</a:t>
            </a:r>
            <a:r>
              <a:rPr lang="fr-BE" sz="1800" dirty="0">
                <a:solidFill>
                  <a:srgbClr val="0A4DA2"/>
                </a:solidFill>
                <a:latin typeface="Arial"/>
                <a:cs typeface="Arial"/>
              </a:rPr>
              <a:t> 2023</a:t>
            </a:r>
          </a:p>
          <a:p>
            <a:pPr>
              <a:spcAft>
                <a:spcPts val="1200"/>
              </a:spcAft>
            </a:pPr>
            <a:r>
              <a:rPr lang="fr-BE" sz="1800" dirty="0">
                <a:solidFill>
                  <a:srgbClr val="0A4DA2"/>
                </a:solidFill>
                <a:latin typeface="Arial"/>
                <a:cs typeface="Arial"/>
              </a:rPr>
              <a:t>Transposition </a:t>
            </a:r>
            <a:r>
              <a:rPr lang="fr-BE" sz="1800" dirty="0" err="1">
                <a:solidFill>
                  <a:srgbClr val="0A4DA2"/>
                </a:solidFill>
                <a:latin typeface="Arial"/>
                <a:cs typeface="Arial"/>
              </a:rPr>
              <a:t>period</a:t>
            </a:r>
            <a:r>
              <a:rPr lang="fr-BE" sz="1800" dirty="0">
                <a:solidFill>
                  <a:srgbClr val="0A4DA2"/>
                </a:solidFill>
                <a:latin typeface="Arial"/>
                <a:cs typeface="Arial"/>
              </a:rPr>
              <a:t> of 2 </a:t>
            </a:r>
            <a:r>
              <a:rPr lang="fr-BE" sz="1800" dirty="0" err="1">
                <a:solidFill>
                  <a:srgbClr val="0A4DA2"/>
                </a:solidFill>
                <a:latin typeface="Arial"/>
                <a:cs typeface="Arial"/>
              </a:rPr>
              <a:t>years</a:t>
            </a:r>
            <a:endParaRPr lang="en-GB" sz="1800" dirty="0">
              <a:solidFill>
                <a:srgbClr val="0A4DA2"/>
              </a:solidFill>
              <a:latin typeface="Arial"/>
              <a:ea typeface="+mj-ea"/>
              <a:cs typeface="Arial"/>
            </a:endParaRPr>
          </a:p>
          <a:p>
            <a:pPr marL="571500" lvl="1" indent="-457200">
              <a:spcBef>
                <a:spcPct val="0"/>
              </a:spcBef>
              <a:spcAft>
                <a:spcPts val="600"/>
              </a:spcAft>
              <a:buClr>
                <a:srgbClr val="004494"/>
              </a:buClr>
              <a:buAutoNum type="arabicPeriod"/>
            </a:pPr>
            <a:endParaRPr lang="en-GB" sz="1800" dirty="0">
              <a:solidFill>
                <a:srgbClr val="000000"/>
              </a:solidFill>
              <a:latin typeface="EC Square Sans Cond Pro" panose="020B0506040000020004" pitchFamily="34" charset="0"/>
              <a:ea typeface="+mj-ea"/>
              <a:cs typeface="+mj-cs"/>
            </a:endParaRPr>
          </a:p>
          <a:p>
            <a:pPr>
              <a:spcAft>
                <a:spcPts val="600"/>
              </a:spcAft>
              <a:buClr>
                <a:srgbClr val="004494"/>
              </a:buClr>
              <a:buFont typeface="+mj-lt"/>
              <a:buChar char="•"/>
            </a:pPr>
            <a:endParaRPr lang="en-GB" sz="1800" b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004494"/>
              </a:buClr>
            </a:pPr>
            <a:endParaRPr lang="en-GB" sz="18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004494"/>
              </a:buClr>
            </a:pPr>
            <a:endParaRPr lang="en-GB" sz="18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004494"/>
              </a:buClr>
            </a:pPr>
            <a:endParaRPr lang="en-GB" sz="18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004494"/>
              </a:buClr>
            </a:pPr>
            <a:endParaRPr lang="en-GB" sz="18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004494"/>
              </a:buClr>
            </a:pPr>
            <a:endParaRPr lang="en-GB" sz="1800" dirty="0">
              <a:solidFill>
                <a:srgbClr val="0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F2E684-8A13-0E69-E574-6422C5FC9977}"/>
              </a:ext>
            </a:extLst>
          </p:cNvPr>
          <p:cNvSpPr txBox="1">
            <a:spLocks/>
          </p:cNvSpPr>
          <p:nvPr/>
        </p:nvSpPr>
        <p:spPr>
          <a:xfrm>
            <a:off x="970088" y="3219788"/>
            <a:ext cx="10972800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>
                <a:solidFill>
                  <a:srgbClr val="22685C"/>
                </a:solidFill>
                <a:latin typeface="Arial"/>
                <a:cs typeface="Arial"/>
              </a:rPr>
              <a:t>Energy Performance of Buildings</a:t>
            </a:r>
            <a:r>
              <a:rPr lang="en-US" sz="3600" b="1">
                <a:latin typeface="Roboto"/>
                <a:ea typeface="Roboto"/>
                <a:cs typeface="Roboto"/>
              </a:rPr>
              <a:t> </a:t>
            </a:r>
            <a:r>
              <a:rPr lang="en-US" sz="3600" b="1">
                <a:solidFill>
                  <a:srgbClr val="22685C"/>
                </a:solidFill>
                <a:latin typeface="Arial"/>
                <a:cs typeface="Arial"/>
              </a:rPr>
              <a:t>Directive recast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2A7FFE-8644-FDB8-BE0D-DFE2CFDA38D9}"/>
              </a:ext>
            </a:extLst>
          </p:cNvPr>
          <p:cNvSpPr txBox="1">
            <a:spLocks/>
          </p:cNvSpPr>
          <p:nvPr/>
        </p:nvSpPr>
        <p:spPr>
          <a:xfrm>
            <a:off x="1037431" y="4156413"/>
            <a:ext cx="10117138" cy="2074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36550" indent="-285750">
              <a:spcAft>
                <a:spcPts val="1200"/>
              </a:spcAft>
            </a:pPr>
            <a:r>
              <a:rPr lang="en-US" sz="1800" b="1" dirty="0">
                <a:solidFill>
                  <a:srgbClr val="22685C"/>
                </a:solidFill>
                <a:latin typeface="Arial"/>
                <a:cs typeface="Arial"/>
              </a:rPr>
              <a:t>Adoption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>
                <a:solidFill>
                  <a:srgbClr val="0A4DA2"/>
                </a:solidFill>
                <a:latin typeface="Arial"/>
                <a:cs typeface="Arial"/>
              </a:rPr>
              <a:t>of the final text on 15 December 2021: </a:t>
            </a:r>
            <a:r>
              <a:rPr lang="en-US" sz="1800" b="1" dirty="0">
                <a:solidFill>
                  <a:srgbClr val="FF0000"/>
                </a:solidFill>
                <a:latin typeface="Arial"/>
                <a:cs typeface="Arial"/>
              </a:rPr>
              <a:t>Directive (EU) 2024/1275</a:t>
            </a:r>
          </a:p>
          <a:p>
            <a:pPr>
              <a:spcAft>
                <a:spcPts val="1200"/>
              </a:spcAft>
            </a:pPr>
            <a:r>
              <a:rPr lang="fr-BE" sz="1800" b="1" dirty="0">
                <a:solidFill>
                  <a:srgbClr val="22685C"/>
                </a:solidFill>
                <a:latin typeface="Arial"/>
                <a:cs typeface="Arial"/>
              </a:rPr>
              <a:t>Entry into force</a:t>
            </a:r>
            <a:r>
              <a:rPr lang="fr-BE" sz="1800" b="1" dirty="0">
                <a:solidFill>
                  <a:srgbClr val="00CC66"/>
                </a:solidFill>
                <a:latin typeface="Arial"/>
                <a:cs typeface="Arial"/>
              </a:rPr>
              <a:t> </a:t>
            </a:r>
            <a:r>
              <a:rPr lang="fr-BE" sz="1800" dirty="0">
                <a:solidFill>
                  <a:srgbClr val="0A4DA2"/>
                </a:solidFill>
                <a:latin typeface="Arial"/>
                <a:cs typeface="Arial"/>
              </a:rPr>
              <a:t>on 28 May 2025</a:t>
            </a:r>
          </a:p>
          <a:p>
            <a:pPr>
              <a:spcAft>
                <a:spcPts val="1200"/>
              </a:spcAft>
            </a:pPr>
            <a:r>
              <a:rPr lang="fr-BE" sz="1800" dirty="0">
                <a:solidFill>
                  <a:srgbClr val="0A4DA2"/>
                </a:solidFill>
                <a:latin typeface="Arial"/>
                <a:cs typeface="Arial"/>
              </a:rPr>
              <a:t>Transposition </a:t>
            </a:r>
            <a:r>
              <a:rPr lang="fr-BE" sz="1800" dirty="0" err="1">
                <a:solidFill>
                  <a:srgbClr val="0A4DA2"/>
                </a:solidFill>
                <a:latin typeface="Arial"/>
                <a:cs typeface="Arial"/>
              </a:rPr>
              <a:t>period</a:t>
            </a:r>
            <a:r>
              <a:rPr lang="fr-BE" sz="1800" dirty="0">
                <a:solidFill>
                  <a:srgbClr val="0A4DA2"/>
                </a:solidFill>
                <a:latin typeface="Arial"/>
                <a:cs typeface="Arial"/>
              </a:rPr>
              <a:t> of 2 </a:t>
            </a:r>
            <a:r>
              <a:rPr lang="fr-BE" sz="1800" dirty="0" err="1">
                <a:solidFill>
                  <a:srgbClr val="0A4DA2"/>
                </a:solidFill>
                <a:latin typeface="Arial"/>
                <a:cs typeface="Arial"/>
              </a:rPr>
              <a:t>years</a:t>
            </a:r>
            <a:r>
              <a:rPr lang="fr-BE" sz="1800" dirty="0">
                <a:solidFill>
                  <a:srgbClr val="0A4DA2"/>
                </a:solidFill>
                <a:latin typeface="Arial"/>
                <a:cs typeface="Arial"/>
              </a:rPr>
              <a:t> (29 May 2026)</a:t>
            </a:r>
            <a:endParaRPr lang="en-GB" sz="1800" dirty="0">
              <a:solidFill>
                <a:srgbClr val="0A4DA2"/>
              </a:solidFill>
              <a:latin typeface="Arial"/>
              <a:ea typeface="+mj-ea"/>
              <a:cs typeface="Arial"/>
            </a:endParaRPr>
          </a:p>
          <a:p>
            <a:pPr marL="571500" lvl="1" indent="-457200">
              <a:spcBef>
                <a:spcPct val="0"/>
              </a:spcBef>
              <a:spcAft>
                <a:spcPts val="600"/>
              </a:spcAft>
              <a:buClr>
                <a:srgbClr val="004494"/>
              </a:buClr>
              <a:buFont typeface="Arial"/>
              <a:buAutoNum type="arabicPeriod"/>
            </a:pPr>
            <a:endParaRPr lang="en-GB" sz="1800" dirty="0">
              <a:latin typeface="EC Square Sans Cond Pro" panose="020B0506040000020004" pitchFamily="34" charset="0"/>
              <a:ea typeface="+mj-ea"/>
              <a:cs typeface="+mj-cs"/>
            </a:endParaRPr>
          </a:p>
          <a:p>
            <a:pPr>
              <a:spcAft>
                <a:spcPts val="600"/>
              </a:spcAft>
              <a:buClr>
                <a:srgbClr val="004494"/>
              </a:buClr>
              <a:buFont typeface="+mj-lt"/>
              <a:buChar char="•"/>
            </a:pPr>
            <a:endParaRPr lang="en-GB" sz="1800" b="1" dirty="0"/>
          </a:p>
          <a:p>
            <a:pPr>
              <a:spcAft>
                <a:spcPts val="600"/>
              </a:spcAft>
              <a:buClr>
                <a:srgbClr val="004494"/>
              </a:buClr>
            </a:pPr>
            <a:endParaRPr lang="en-GB" sz="1800" dirty="0"/>
          </a:p>
          <a:p>
            <a:pPr>
              <a:spcAft>
                <a:spcPts val="600"/>
              </a:spcAft>
              <a:buClr>
                <a:srgbClr val="004494"/>
              </a:buClr>
            </a:pPr>
            <a:endParaRPr lang="en-GB" sz="1800" dirty="0"/>
          </a:p>
          <a:p>
            <a:pPr>
              <a:spcAft>
                <a:spcPts val="600"/>
              </a:spcAft>
              <a:buClr>
                <a:srgbClr val="004494"/>
              </a:buClr>
            </a:pPr>
            <a:endParaRPr lang="en-GB" sz="1800" dirty="0"/>
          </a:p>
          <a:p>
            <a:pPr>
              <a:spcAft>
                <a:spcPts val="600"/>
              </a:spcAft>
              <a:buClr>
                <a:srgbClr val="004494"/>
              </a:buClr>
            </a:pPr>
            <a:endParaRPr lang="en-GB" sz="1800" dirty="0"/>
          </a:p>
          <a:p>
            <a:pPr>
              <a:spcAft>
                <a:spcPts val="600"/>
              </a:spcAft>
              <a:buClr>
                <a:srgbClr val="004494"/>
              </a:buClr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9544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CD57DD-A7E6-3CBD-2D1A-A57FFB253214}"/>
              </a:ext>
            </a:extLst>
          </p:cNvPr>
          <p:cNvSpPr txBox="1"/>
          <p:nvPr/>
        </p:nvSpPr>
        <p:spPr>
          <a:xfrm>
            <a:off x="787137" y="2590094"/>
            <a:ext cx="6502814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800" b="1">
                <a:solidFill>
                  <a:srgbClr val="184782"/>
                </a:solidFill>
              </a:rPr>
              <a:t>The Strategic Framework:</a:t>
            </a:r>
            <a:r>
              <a:rPr lang="en-US" sz="1800" b="1">
                <a:solidFill>
                  <a:srgbClr val="002060"/>
                </a:solidFill>
              </a:rPr>
              <a:t> </a:t>
            </a:r>
            <a:r>
              <a:rPr lang="en-US" sz="1800" b="1" i="1">
                <a:solidFill>
                  <a:srgbClr val="22685C"/>
                </a:solidFill>
              </a:rPr>
              <a:t>Clean Energy Investment Strategy (CEIS)</a:t>
            </a:r>
            <a:endParaRPr lang="en-US" sz="1800" i="1">
              <a:solidFill>
                <a:srgbClr val="22685C"/>
              </a:solidFill>
            </a:endParaRPr>
          </a:p>
          <a:p>
            <a:pPr marL="228600" indent="-228600" algn="just">
              <a:buFont typeface=""/>
              <a:buChar char="•"/>
            </a:pPr>
            <a:endParaRPr lang="en-US" sz="1800">
              <a:solidFill>
                <a:srgbClr val="184782"/>
              </a:solidFill>
            </a:endParaRPr>
          </a:p>
          <a:p>
            <a:pPr marL="228600" indent="-228600" algn="just">
              <a:buFont typeface=""/>
              <a:buChar char="•"/>
            </a:pPr>
            <a:r>
              <a:rPr lang="en-US" sz="1800" b="1" err="1">
                <a:solidFill>
                  <a:srgbClr val="184782"/>
                </a:solidFill>
              </a:rPr>
              <a:t>Mobilising</a:t>
            </a:r>
            <a:r>
              <a:rPr lang="en-US" sz="1800" b="1">
                <a:solidFill>
                  <a:srgbClr val="184782"/>
                </a:solidFill>
              </a:rPr>
              <a:t> Capital:</a:t>
            </a:r>
            <a:r>
              <a:rPr lang="en-US" sz="1800">
                <a:solidFill>
                  <a:srgbClr val="184782"/>
                </a:solidFill>
              </a:rPr>
              <a:t> Strategy launched </a:t>
            </a:r>
            <a:r>
              <a:rPr lang="en-US" sz="1800" b="1">
                <a:solidFill>
                  <a:srgbClr val="184782"/>
                </a:solidFill>
              </a:rPr>
              <a:t>March 10, 2026 (COM/2026/116)</a:t>
            </a:r>
            <a:r>
              <a:rPr lang="en-US" sz="1800">
                <a:solidFill>
                  <a:srgbClr val="184782"/>
                </a:solidFill>
              </a:rPr>
              <a:t> to drive private investment with </a:t>
            </a:r>
            <a:r>
              <a:rPr lang="en-US" sz="1800" b="1">
                <a:solidFill>
                  <a:srgbClr val="184782"/>
                </a:solidFill>
              </a:rPr>
              <a:t>€75 billion</a:t>
            </a:r>
            <a:r>
              <a:rPr lang="en-US" sz="1800">
                <a:solidFill>
                  <a:srgbClr val="184782"/>
                </a:solidFill>
              </a:rPr>
              <a:t> in EIB support over three years.</a:t>
            </a:r>
          </a:p>
          <a:p>
            <a:pPr marL="228600" indent="-228600" algn="just">
              <a:buFont typeface=""/>
              <a:buChar char="•"/>
            </a:pPr>
            <a:endParaRPr lang="en-US" sz="1800">
              <a:solidFill>
                <a:srgbClr val="184782"/>
              </a:solidFill>
            </a:endParaRPr>
          </a:p>
          <a:p>
            <a:pPr marL="228600" indent="-228600" algn="just">
              <a:buFont typeface=""/>
              <a:buChar char="•"/>
            </a:pPr>
            <a:r>
              <a:rPr lang="en-US" sz="1800" b="1">
                <a:solidFill>
                  <a:srgbClr val="184782"/>
                </a:solidFill>
              </a:rPr>
              <a:t>De-risking Innovation:</a:t>
            </a:r>
            <a:r>
              <a:rPr lang="en-US" sz="1800">
                <a:solidFill>
                  <a:srgbClr val="184782"/>
                </a:solidFill>
              </a:rPr>
              <a:t> Stepping up support for next-generation clean technologies and energy efficiency through </a:t>
            </a:r>
            <a:r>
              <a:rPr lang="en-US" sz="1800" b="1" err="1">
                <a:solidFill>
                  <a:srgbClr val="184782"/>
                </a:solidFill>
              </a:rPr>
              <a:t>InvestEU</a:t>
            </a:r>
            <a:r>
              <a:rPr lang="en-US" sz="1800">
                <a:solidFill>
                  <a:srgbClr val="184782"/>
                </a:solidFill>
              </a:rPr>
              <a:t>.</a:t>
            </a:r>
          </a:p>
          <a:p>
            <a:pPr marL="228600" indent="-228600" algn="just">
              <a:buFont typeface=""/>
              <a:buChar char="•"/>
            </a:pPr>
            <a:endParaRPr lang="en-US" sz="1800">
              <a:solidFill>
                <a:srgbClr val="184782"/>
              </a:solidFill>
            </a:endParaRPr>
          </a:p>
          <a:p>
            <a:pPr marL="228600" indent="-228600" algn="just">
              <a:buFont typeface=""/>
              <a:buChar char="•"/>
            </a:pPr>
            <a:r>
              <a:rPr lang="en-US" sz="1800" b="1">
                <a:solidFill>
                  <a:srgbClr val="184782"/>
                </a:solidFill>
              </a:rPr>
              <a:t>New Pilot Scheme:</a:t>
            </a:r>
            <a:r>
              <a:rPr lang="en-US" sz="1800">
                <a:solidFill>
                  <a:srgbClr val="184782"/>
                </a:solidFill>
              </a:rPr>
              <a:t> A </a:t>
            </a:r>
            <a:r>
              <a:rPr lang="en-US" sz="1800" b="1">
                <a:solidFill>
                  <a:srgbClr val="184782"/>
                </a:solidFill>
              </a:rPr>
              <a:t>€500 million</a:t>
            </a:r>
            <a:r>
              <a:rPr lang="en-US" sz="1800">
                <a:solidFill>
                  <a:srgbClr val="184782"/>
                </a:solidFill>
              </a:rPr>
              <a:t> initiative to accelerate the uptake of </a:t>
            </a:r>
            <a:r>
              <a:rPr lang="en-US" sz="1800" b="1">
                <a:solidFill>
                  <a:srgbClr val="184782"/>
                </a:solidFill>
              </a:rPr>
              <a:t>"Energy Efficiency as a Service"</a:t>
            </a:r>
            <a:r>
              <a:rPr lang="en-US" sz="1800">
                <a:solidFill>
                  <a:srgbClr val="184782"/>
                </a:solidFill>
              </a:rPr>
              <a:t> models</a:t>
            </a:r>
            <a:r>
              <a:rPr lang="en-US" sz="1800">
                <a:solidFill>
                  <a:srgbClr val="002060"/>
                </a:solidFill>
              </a:rPr>
              <a:t>.</a:t>
            </a:r>
          </a:p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90F571-5DB6-7D0F-2A7D-FE540B17140A}"/>
              </a:ext>
            </a:extLst>
          </p:cNvPr>
          <p:cNvSpPr txBox="1">
            <a:spLocks/>
          </p:cNvSpPr>
          <p:nvPr/>
        </p:nvSpPr>
        <p:spPr>
          <a:xfrm>
            <a:off x="909295" y="53019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22685C"/>
                </a:solidFill>
                <a:latin typeface="Arial"/>
                <a:ea typeface="Calibri"/>
                <a:cs typeface="Arial"/>
              </a:rPr>
              <a:t>Boosting Energy Efficiency Financing (March 2026 Package)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6892A2-FF70-0D6E-315E-B551A58337C6}"/>
              </a:ext>
            </a:extLst>
          </p:cNvPr>
          <p:cNvSpPr txBox="1"/>
          <p:nvPr/>
        </p:nvSpPr>
        <p:spPr>
          <a:xfrm>
            <a:off x="7796316" y="2461412"/>
            <a:ext cx="4140485" cy="32624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0A4DA2"/>
                </a:solidFill>
                <a:ea typeface="Google Sans Text"/>
              </a:rPr>
              <a:t>Expected Impact for Stakeholders:</a:t>
            </a:r>
          </a:p>
          <a:p>
            <a:endParaRPr lang="en-US" sz="1600" b="1">
              <a:solidFill>
                <a:schemeClr val="accent1"/>
              </a:solidFill>
              <a:ea typeface="Google Sans Text"/>
            </a:endParaRPr>
          </a:p>
          <a:p>
            <a:pPr algn="just"/>
            <a:r>
              <a:rPr lang="en-US" sz="1600" b="1">
                <a:solidFill>
                  <a:schemeClr val="accent2"/>
                </a:solidFill>
                <a:ea typeface="Google Sans Text"/>
              </a:rPr>
              <a:t>1) Scale</a:t>
            </a:r>
            <a:r>
              <a:rPr lang="en-US" sz="1600">
                <a:ea typeface="Google Sans Text"/>
              </a:rPr>
              <a:t>: Transition from grants to repayable financing and blended solutions.</a:t>
            </a:r>
          </a:p>
          <a:p>
            <a:pPr marL="228600" indent="-228600" algn="just">
              <a:buAutoNum type="arabicParenR"/>
            </a:pPr>
            <a:endParaRPr lang="en-US" sz="1600">
              <a:ea typeface="Google Sans Text"/>
            </a:endParaRPr>
          </a:p>
          <a:p>
            <a:pPr algn="just"/>
            <a:r>
              <a:rPr lang="en-US" sz="1600" b="1">
                <a:solidFill>
                  <a:schemeClr val="accent2"/>
                </a:solidFill>
                <a:ea typeface="Google Sans Text"/>
              </a:rPr>
              <a:t>2) Accessibility</a:t>
            </a:r>
            <a:r>
              <a:rPr lang="en-US" sz="1600">
                <a:ea typeface="Google Sans Text"/>
              </a:rPr>
              <a:t>: Deployment of project development assistance and investment aggregators.</a:t>
            </a:r>
          </a:p>
          <a:p>
            <a:pPr algn="just"/>
            <a:endParaRPr lang="en-US" sz="1600">
              <a:ea typeface="Google Sans Text"/>
            </a:endParaRPr>
          </a:p>
          <a:p>
            <a:pPr algn="just"/>
            <a:r>
              <a:rPr lang="en-US" sz="1600" b="1">
                <a:solidFill>
                  <a:schemeClr val="accent2"/>
                </a:solidFill>
                <a:ea typeface="Google Sans Text"/>
              </a:rPr>
              <a:t>3) Simplification</a:t>
            </a:r>
            <a:r>
              <a:rPr lang="en-US" sz="1600">
                <a:ea typeface="Google Sans Text"/>
              </a:rPr>
              <a:t>: Streamlined renovation journeys to raise awareness and stimulate market demand.</a:t>
            </a:r>
          </a:p>
          <a:p>
            <a:endParaRPr lang="en-I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2EAF19-5A7C-E93A-A912-208E238F6030}"/>
              </a:ext>
            </a:extLst>
          </p:cNvPr>
          <p:cNvSpPr txBox="1"/>
          <p:nvPr/>
        </p:nvSpPr>
        <p:spPr>
          <a:xfrm>
            <a:off x="909295" y="1711925"/>
            <a:ext cx="10822177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800">
                <a:solidFill>
                  <a:srgbClr val="184782"/>
                </a:solidFill>
              </a:rPr>
              <a:t>The </a:t>
            </a:r>
            <a:r>
              <a:rPr lang="en-US" sz="1800" b="1">
                <a:solidFill>
                  <a:srgbClr val="184782"/>
                </a:solidFill>
              </a:rPr>
              <a:t>Energy Efficiency investment gap</a:t>
            </a:r>
            <a:r>
              <a:rPr lang="en-US" sz="1800">
                <a:solidFill>
                  <a:srgbClr val="184782"/>
                </a:solidFill>
              </a:rPr>
              <a:t> to deliver on the 2030 energy efficiency targets amounts to </a:t>
            </a:r>
            <a:r>
              <a:rPr lang="en-US" sz="1800" b="1">
                <a:solidFill>
                  <a:srgbClr val="184782"/>
                </a:solidFill>
              </a:rPr>
              <a:t>EUR 170 billion per year</a:t>
            </a:r>
            <a:r>
              <a:rPr lang="en-US" sz="1800">
                <a:solidFill>
                  <a:srgbClr val="184782"/>
                </a:solidFill>
              </a:rPr>
              <a:t>.</a:t>
            </a:r>
            <a:endParaRPr lang="en-US" sz="1800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14913"/>
      </p:ext>
    </p:extLst>
  </p:cSld>
  <p:clrMapOvr>
    <a:masterClrMapping/>
  </p:clrMapOvr>
</p:sld>
</file>

<file path=ppt/theme/theme1.xml><?xml version="1.0" encoding="utf-8"?>
<a:theme xmlns:a="http://schemas.openxmlformats.org/drawingml/2006/main" name="colour palette new PPT">
  <a:themeElements>
    <a:clrScheme name="EC Colour Palette 2024">
      <a:dk1>
        <a:sysClr val="windowText" lastClr="000000"/>
      </a:dk1>
      <a:lt1>
        <a:sysClr val="window" lastClr="FFFFFF"/>
      </a:lt1>
      <a:dk2>
        <a:srgbClr val="003399"/>
      </a:dk2>
      <a:lt2>
        <a:srgbClr val="C6E5DF"/>
      </a:lt2>
      <a:accent1>
        <a:srgbClr val="44BA7E"/>
      </a:accent1>
      <a:accent2>
        <a:srgbClr val="000083"/>
      </a:accent2>
      <a:accent3>
        <a:srgbClr val="48038C"/>
      </a:accent3>
      <a:accent4>
        <a:srgbClr val="FF712C"/>
      </a:accent4>
      <a:accent5>
        <a:srgbClr val="FFD34E"/>
      </a:accent5>
      <a:accent6>
        <a:srgbClr val="DD0C86"/>
      </a:accent6>
      <a:hlink>
        <a:srgbClr val="003399"/>
      </a:hlink>
      <a:folHlink>
        <a:srgbClr val="003399"/>
      </a:folHlink>
    </a:clrScheme>
    <a:fontScheme name="EC reva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amp_VI_EC_Corporate_PPT_Template_2024 2.pptx" id="{82638BCC-62B9-435A-B3D4-91B8F41A0F82}" vid="{331CF50E-8039-4F5B-9C47-F59CDFBC17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d0b3de28a065e24e5a8294ca5754645e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cd7d6e0075fbc584d922ec4b353b6b08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7B6F83-6DDD-48D8-857B-BE72EE2D0B99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C578E49-555D-4D0C-B802-355039F0D8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1F27A5-F89D-4CED-8D7B-FCD750D643D4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6570</TotalTime>
  <Words>946</Words>
  <Application>Microsoft Office PowerPoint</Application>
  <PresentationFormat>Widescreen</PresentationFormat>
  <Paragraphs>136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Arial</vt:lpstr>
      <vt:lpstr>EC Square Sans Cond Pro</vt:lpstr>
      <vt:lpstr>Arial,Sans-Serif</vt:lpstr>
      <vt:lpstr>Google Sans Text</vt:lpstr>
      <vt:lpstr>Roboto</vt:lpstr>
      <vt:lpstr>EC Square Sans Pro Medium</vt:lpstr>
      <vt:lpstr>colour palette new PPT</vt:lpstr>
      <vt:lpstr>Implementing EU energy efficiency policies: priorities and opportunities for Croatia</vt:lpstr>
      <vt:lpstr>PowerPoint Presentation</vt:lpstr>
      <vt:lpstr>PowerPoint Presentation</vt:lpstr>
      <vt:lpstr>PowerPoint Presentation</vt:lpstr>
      <vt:lpstr>Energy Efficiency</vt:lpstr>
      <vt:lpstr>PowerPoint Presentation</vt:lpstr>
      <vt:lpstr>PowerPoint Presentation</vt:lpstr>
      <vt:lpstr>Energy Efficiency Directive recast 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DALOZE Mathieu (ENER)</dc:creator>
  <cp:lastModifiedBy>KRAWCZYK Louis (ENER)</cp:lastModifiedBy>
  <cp:revision>33</cp:revision>
  <dcterms:created xsi:type="dcterms:W3CDTF">2026-04-15T08:03:25Z</dcterms:created>
  <dcterms:modified xsi:type="dcterms:W3CDTF">2026-04-21T12:24:56Z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