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  <p:sldMasterId id="2147483685" r:id="rId6"/>
    <p:sldMasterId id="2147483704" r:id="rId7"/>
  </p:sldMasterIdLst>
  <p:notesMasterIdLst>
    <p:notesMasterId r:id="rId32"/>
  </p:notesMasterIdLst>
  <p:sldIdLst>
    <p:sldId id="4651" r:id="rId8"/>
    <p:sldId id="4622" r:id="rId9"/>
    <p:sldId id="4626" r:id="rId10"/>
    <p:sldId id="4627" r:id="rId11"/>
    <p:sldId id="4628" r:id="rId12"/>
    <p:sldId id="4629" r:id="rId13"/>
    <p:sldId id="4610" r:id="rId14"/>
    <p:sldId id="4608" r:id="rId15"/>
    <p:sldId id="4611" r:id="rId16"/>
    <p:sldId id="4537" r:id="rId17"/>
    <p:sldId id="4539" r:id="rId18"/>
    <p:sldId id="4552" r:id="rId19"/>
    <p:sldId id="4605" r:id="rId20"/>
    <p:sldId id="4619" r:id="rId21"/>
    <p:sldId id="4617" r:id="rId22"/>
    <p:sldId id="4623" r:id="rId23"/>
    <p:sldId id="4632" r:id="rId24"/>
    <p:sldId id="4633" r:id="rId25"/>
    <p:sldId id="4646" r:id="rId26"/>
    <p:sldId id="4645" r:id="rId27"/>
    <p:sldId id="4647" r:id="rId28"/>
    <p:sldId id="4648" r:id="rId29"/>
    <p:sldId id="915" r:id="rId30"/>
    <p:sldId id="4650" r:id="rId31"/>
  </p:sldIdLst>
  <p:sldSz cx="12192000" cy="6858000"/>
  <p:notesSz cx="6805613" cy="99441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14F6D4-0F9D-4EAC-9629-583B00E14E02}">
          <p14:sldIdLst>
            <p14:sldId id="4651"/>
            <p14:sldId id="4622"/>
            <p14:sldId id="4626"/>
            <p14:sldId id="4627"/>
            <p14:sldId id="4628"/>
            <p14:sldId id="4629"/>
            <p14:sldId id="4610"/>
            <p14:sldId id="4608"/>
            <p14:sldId id="4611"/>
            <p14:sldId id="4537"/>
            <p14:sldId id="4539"/>
            <p14:sldId id="4552"/>
            <p14:sldId id="4605"/>
            <p14:sldId id="4619"/>
            <p14:sldId id="4617"/>
            <p14:sldId id="4623"/>
            <p14:sldId id="4632"/>
            <p14:sldId id="4633"/>
            <p14:sldId id="4646"/>
            <p14:sldId id="4645"/>
            <p14:sldId id="4647"/>
            <p14:sldId id="4648"/>
            <p14:sldId id="915"/>
            <p14:sldId id="4650"/>
          </p14:sldIdLst>
        </p14:section>
        <p14:section name="Back-up (old)" id="{67C171E8-A8E3-4DAF-A832-49DDD24A95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5CCF61-3DB4-43C7-B595-463B6E43E73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6B220A-A9F7-4537-B05D-B0170460B1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8489-7DA6-D09E-F618-83ACAEAC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CF8F8F-3753-B2C3-4F80-D67CB913F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3CDCB0-3A2C-912B-1F07-2EF0B548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79F3B7-E72C-65ED-25E8-E124A0977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25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32BB4-335D-4427-9658-1EF32093408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5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933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184A-8BBC-2B23-E4E6-E465091E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3405D61-588B-6D49-096E-28B6DEF96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798513"/>
            <a:ext cx="7088188" cy="39878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7FA29F-4C84-F925-302F-90CA1B21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BF7556-9898-18A5-D467-17454FD5E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1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003CD-BD4D-8AD2-54D5-3EDCBF68F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7DC8B5-4431-F737-FE9E-44E8B1C39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798513"/>
            <a:ext cx="7088188" cy="39878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97E098-E33F-1A62-61BF-3DA35C40E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307AE0-95F3-6197-852A-E9FA39DFC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71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508F-3ED7-EF65-397C-6BAF6E43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2E0F40-25F4-9A17-CFC3-58FFC3DC1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798513"/>
            <a:ext cx="7088188" cy="39878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20CA03-AE01-1AE2-9F0D-AF69CBBE5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114FE-D012-78C2-310D-CF1431FF0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1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25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5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43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4950" y="801688"/>
            <a:ext cx="7080250" cy="398303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6" tIns="46617" rIns="93236" bIns="46617"/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B48AC5-30A8-4A9D-9430-FA13297B92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14/10/2020</a:t>
            </a:r>
          </a:p>
        </p:txBody>
      </p:sp>
    </p:spTree>
    <p:extLst>
      <p:ext uri="{BB962C8B-B14F-4D97-AF65-F5344CB8AC3E}">
        <p14:creationId xmlns:p14="http://schemas.microsoft.com/office/powerpoint/2010/main" val="239781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D2FA0-C4AA-1222-E395-AC00B656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9E3F0-5F62-062C-1A95-7FDA61D86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982D0-77BF-5B71-C236-8A3F3471E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B72B-8E03-35E5-099A-41DF05CF4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6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5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5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64282-68A4-6E47-0772-81BA7F9E1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491B84-121F-B2A6-7C2B-5C634B3F5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D75BBE-A2B5-9BE9-44C8-028132BA1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3988E-60AA-0999-7BF4-CDA8B328D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25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5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33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6FE0-DEF1-0918-30ED-40E5253B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C58FF-A875-AD5A-8038-3AACE68F3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568894-A9CF-8A78-9B33-EF3B49119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99F910-FA2E-3AA3-A5FC-41B1A390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6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C7C9-5470-8A60-2053-B9E4D50B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550063-187A-DFC7-5725-DE814F79E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ACAA99-DCA9-A217-6677-3071313E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FC7893-5A97-5E20-2D0C-D1280FD29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85C5-2A2A-3C9A-3300-F60792E0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A03F0B-7CFE-AA3D-F1B6-E84BFD0B6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798513"/>
            <a:ext cx="7088188" cy="39878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F1AD405-4C3D-82AD-DFFA-3EB4CB3BA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D208E-AA92-A955-819B-361FC1630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80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5675-8152-8F2D-14E4-43A0FDF9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906B8B-3FEE-2C40-635A-5448D5CED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798513"/>
            <a:ext cx="7088188" cy="39878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BD08CC-B440-4AA1-8453-6ED134900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65658-0CFE-B0BB-8AC7-F12F77E00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8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AA006-CF1F-508E-D8F9-53F18BF7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3751203-DD1D-651F-CE42-A88D698F3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39713" y="798513"/>
            <a:ext cx="7088188" cy="39878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B7DA08-3E0A-B534-9AC4-ACA4F4969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B96061-A928-92F9-5697-95DEBFED1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7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2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5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7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36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3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7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28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6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55888388"/>
              </p:ext>
            </p:extLst>
          </p:nvPr>
        </p:nvGraphicFramePr>
        <p:xfrm>
          <a:off x="9264354" y="6135830"/>
          <a:ext cx="2641268" cy="60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180320" imgH="1287360" progId="CorelDRAW.Graphic.13">
                  <p:embed/>
                </p:oleObj>
              </mc:Choice>
              <mc:Fallback>
                <p:oleObj name="CorelDRAW" r:id="rId2" imgW="4180320" imgH="1287360" progId="CorelDRAW.Graphic.1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354" y="6135830"/>
                        <a:ext cx="2641268" cy="60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 descr="Landeslogo OÖ 4cm ohne Ran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3" y="6224294"/>
            <a:ext cx="1223383" cy="481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75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49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8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655372"/>
            <a:ext cx="8844353" cy="684015"/>
          </a:xfrm>
          <a:noFill/>
        </p:spPr>
        <p:txBody>
          <a:bodyPr wrap="square" bIns="144000">
            <a:spAutoFit/>
          </a:bodyPr>
          <a:lstStyle>
            <a:lvl1pPr algn="l">
              <a:defRPr sz="3200" b="0" i="0" baseline="0">
                <a:latin typeface="Arial Regular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001" y="3008953"/>
            <a:ext cx="8844353" cy="3060339"/>
          </a:xfrm>
        </p:spPr>
        <p:txBody>
          <a:bodyPr>
            <a:normAutofit/>
          </a:bodyPr>
          <a:lstStyle>
            <a:lvl1pPr marL="0" indent="0">
              <a:buClr>
                <a:srgbClr val="023064"/>
              </a:buClr>
              <a:buFontTx/>
              <a:buNone/>
              <a:defRPr lang="de-DE" sz="2133" b="0" i="0" kern="1200" cap="none" spc="0" baseline="0" dirty="0">
                <a:solidFill>
                  <a:schemeClr val="bg2"/>
                </a:solidFill>
                <a:latin typeface="Arial Regular"/>
                <a:ea typeface="+mn-ea"/>
                <a:cs typeface="+mn-cs"/>
              </a:defRPr>
            </a:lvl1pPr>
            <a:lvl2pPr>
              <a:buClr>
                <a:srgbClr val="023064"/>
              </a:buClr>
              <a:defRPr lang="de-DE" sz="2667" b="0" i="0" kern="1200" baseline="0" dirty="0">
                <a:solidFill>
                  <a:schemeClr val="bg2"/>
                </a:solidFill>
                <a:latin typeface="Fibra One Light" pitchFamily="2" charset="77"/>
                <a:ea typeface="+mn-ea"/>
                <a:cs typeface="+mn-cs"/>
              </a:defRPr>
            </a:lvl2pPr>
            <a:lvl3pPr marL="1523962" indent="-304792">
              <a:buClr>
                <a:srgbClr val="023064"/>
              </a:buClr>
              <a:buFont typeface="Wingdings" panose="05000000000000000000" pitchFamily="2" charset="2"/>
              <a:buChar char="§"/>
              <a:defRPr sz="2133" b="0" i="0">
                <a:latin typeface="Fibra One" pitchFamily="2" charset="77"/>
                <a:cs typeface="Arial" pitchFamily="34" charset="0"/>
              </a:defRPr>
            </a:lvl3pPr>
            <a:lvl4pPr marL="2133547" indent="-304792">
              <a:buClr>
                <a:srgbClr val="023064"/>
              </a:buClr>
              <a:buFont typeface="Symbol" panose="05050102010706020507" pitchFamily="18" charset="2"/>
              <a:buChar char="-"/>
              <a:defRPr sz="2133" b="0" i="0">
                <a:latin typeface="Fibra One" pitchFamily="2" charset="77"/>
                <a:cs typeface="Arial" pitchFamily="34" charset="0"/>
              </a:defRPr>
            </a:lvl4pPr>
            <a:lvl5pPr>
              <a:buClr>
                <a:srgbClr val="023064"/>
              </a:buClr>
              <a:defRPr sz="2133" b="0" i="0">
                <a:latin typeface="Fibra One" pitchFamily="2" charset="77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E94-CC35-4A38-9A11-B3B09B240939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2F670232-FDD4-994D-9413-B470F71381E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0001" y="1857844"/>
            <a:ext cx="8844353" cy="502766"/>
          </a:xfrm>
        </p:spPr>
        <p:txBody>
          <a:bodyPr wrap="square">
            <a:spAutoFit/>
          </a:bodyPr>
          <a:lstStyle>
            <a:lvl1pPr marL="0" indent="0" algn="l">
              <a:buNone/>
              <a:defRPr sz="2667" kern="0" spc="0" baseline="0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54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0676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004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9FF94E7-6BA2-4A0B-8954-9AB12163882C}"/>
              </a:ext>
            </a:extLst>
          </p:cNvPr>
          <p:cNvSpPr/>
          <p:nvPr userDrawn="1"/>
        </p:nvSpPr>
        <p:spPr>
          <a:xfrm>
            <a:off x="0" y="5589240"/>
            <a:ext cx="12192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5104F82-7A7B-428B-A93D-3DE3DD056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5570465"/>
            <a:ext cx="1227147" cy="7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AB779B-8C34-4FAE-A0B9-7F6170E9C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301208"/>
            <a:ext cx="1296125" cy="12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2296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46400" y="2743200"/>
            <a:ext cx="4064000" cy="32766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213600" y="2743200"/>
            <a:ext cx="4064000" cy="32766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0395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37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66A250-13B3-4CF6-92E6-AC5132447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5999113"/>
            <a:ext cx="1102037" cy="6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9BE129B-BC0B-4760-B827-B6B1C2C05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23" y="5808000"/>
            <a:ext cx="107738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4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098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62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5909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7948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5970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94800" y="990600"/>
            <a:ext cx="2082800" cy="5029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46400" y="990600"/>
            <a:ext cx="6045200" cy="5029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113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170914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B51A876-9A28-4FD5-BCF9-CCA0FA1AC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5831131"/>
            <a:ext cx="1227147" cy="7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8DBA1E-0D43-474E-8107-B882FC893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75" y="5561875"/>
            <a:ext cx="1296125" cy="12961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0CDE8D-5377-49BE-0654-8B528460DC0B}"/>
              </a:ext>
            </a:extLst>
          </p:cNvPr>
          <p:cNvSpPr/>
          <p:nvPr userDrawn="1"/>
        </p:nvSpPr>
        <p:spPr>
          <a:xfrm>
            <a:off x="0" y="0"/>
            <a:ext cx="12192000" cy="10767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</p:spTree>
    <p:extLst>
      <p:ext uri="{BB962C8B-B14F-4D97-AF65-F5344CB8AC3E}">
        <p14:creationId xmlns:p14="http://schemas.microsoft.com/office/powerpoint/2010/main" val="3149711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89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6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4D4BBD-95EE-EC69-71D2-989AD1988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" y="6288461"/>
            <a:ext cx="1568231" cy="452144"/>
          </a:xfrm>
          <a:prstGeom prst="rect">
            <a:avLst/>
          </a:prstGeom>
        </p:spPr>
      </p:pic>
      <p:pic>
        <p:nvPicPr>
          <p:cNvPr id="3" name="Picture 91" descr="F:\Info\_Logos\ESV-neu\ESV_ohne_HG_kl.jpg">
            <a:extLst>
              <a:ext uri="{FF2B5EF4-FFF2-40B4-BE49-F238E27FC236}">
                <a16:creationId xmlns:a16="http://schemas.microsoft.com/office/drawing/2014/main" id="{797CACF6-BB1A-C4C9-B581-7B158C321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25" y="6246244"/>
            <a:ext cx="865475" cy="5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550A6-AB24-522B-7CFA-D55954B97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32967" y="6321652"/>
            <a:ext cx="544537" cy="38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1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eingeben"/>
          <p:cNvSpPr>
            <a:spLocks noGrp="1"/>
          </p:cNvSpPr>
          <p:nvPr>
            <p:ph type="ctrTitle" hasCustomPrompt="1"/>
          </p:nvPr>
        </p:nvSpPr>
        <p:spPr>
          <a:xfrm>
            <a:off x="480000" y="2821076"/>
            <a:ext cx="7536213" cy="734787"/>
          </a:xfrm>
          <a:noFill/>
          <a:ln>
            <a:noFill/>
          </a:ln>
        </p:spPr>
        <p:txBody>
          <a:bodyPr wrap="square" bIns="180000">
            <a:spAutoFit/>
          </a:bodyPr>
          <a:lstStyle>
            <a:lvl1pPr>
              <a:defRPr sz="3200" b="0" i="0" cap="none" spc="0" baseline="0">
                <a:latin typeface="Arial Regular"/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9998" y="4536598"/>
            <a:ext cx="7536215" cy="33855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kern="0" cap="none" spc="0" baseline="0">
                <a:solidFill>
                  <a:schemeClr val="tx1"/>
                </a:solidFill>
                <a:latin typeface="Arial Regul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7DD9D3A-7E52-A84D-895C-B83DA96A4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1" y="480001"/>
            <a:ext cx="1741593" cy="59419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029592-DD99-0846-897C-44FD5E73A4E0}"/>
              </a:ext>
            </a:extLst>
          </p:cNvPr>
          <p:cNvSpPr/>
          <p:nvPr userDrawn="1"/>
        </p:nvSpPr>
        <p:spPr>
          <a:xfrm>
            <a:off x="9648395" y="578425"/>
            <a:ext cx="2496277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de-DE" sz="2133" dirty="0">
              <a:latin typeface="Fibra One" pitchFamily="2" charset="77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5FECE7-5FB9-1741-A0A5-32809941B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431163"/>
            <a:ext cx="756455" cy="6495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0AD6217-FA81-EC49-A786-FE7423B35CB5}"/>
              </a:ext>
            </a:extLst>
          </p:cNvPr>
          <p:cNvSpPr/>
          <p:nvPr userDrawn="1"/>
        </p:nvSpPr>
        <p:spPr>
          <a:xfrm>
            <a:off x="0" y="3218718"/>
            <a:ext cx="12192000" cy="4205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de-DE" sz="2133" dirty="0">
              <a:latin typeface="Fibra One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1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361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43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740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85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732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708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60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67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2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36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80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E94-CC35-4A38-9A11-B3B09B24093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B49D3B-E4A7-9841-AEA3-A805018F7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602824"/>
            <a:ext cx="8832000" cy="497508"/>
          </a:xfrm>
          <a:noFill/>
        </p:spPr>
        <p:txBody>
          <a:bodyPr wrap="square" bIns="0">
            <a:spAutoFit/>
          </a:bodyPr>
          <a:lstStyle>
            <a:lvl1pPr algn="l">
              <a:defRPr sz="2933" b="0" i="0" baseline="0">
                <a:latin typeface="Arial Regular"/>
                <a:cs typeface="Arial" pitchFamily="34" charset="0"/>
              </a:defRPr>
            </a:lvl1pPr>
          </a:lstStyle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4AA20FE5-B118-F843-9C0D-AD3D0116F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8000" y="1392001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9C170C08-7A61-DF4D-86EF-F6880F85C1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331" y="1373527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E1879EB3-61CD-8942-ADAF-1472CC6AC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6000" y="1392001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40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F6A2E19-DFC2-4C01-A3B2-6FF4CD951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5999111"/>
            <a:ext cx="1102037" cy="6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3C8B0A-DF92-405A-AF3A-DC3AAE99D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23" y="5808000"/>
            <a:ext cx="107738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75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49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6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50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896-C737-4FA0-B18D-83F8D4BE6133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1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05.09.2025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DA2074-0E45-4931-A7E5-473C5BDB1B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797900"/>
            <a:ext cx="1369908" cy="8463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705028-E243-43AE-8291-3485BA7B018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8" y="5556747"/>
            <a:ext cx="1328637" cy="13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2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46400" y="990600"/>
            <a:ext cx="833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51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6400" y="2743200"/>
            <a:ext cx="8331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052C53AC-C103-DFE0-2224-0F7EDD4D129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79" y="5734197"/>
            <a:ext cx="1102367" cy="1102367"/>
          </a:xfrm>
          <a:prstGeom prst="rect">
            <a:avLst/>
          </a:prstGeom>
        </p:spPr>
      </p:pic>
      <p:pic>
        <p:nvPicPr>
          <p:cNvPr id="3" name="Grafik 2" descr="Ein Bild, das Kreis, Grafiken, Logo, Schrift enthält.&#10;&#10;Automatisch generierte Beschreibung">
            <a:extLst>
              <a:ext uri="{FF2B5EF4-FFF2-40B4-BE49-F238E27FC236}">
                <a16:creationId xmlns:a16="http://schemas.microsoft.com/office/drawing/2014/main" id="{66A00D26-FF90-1704-9239-B9977BAE99E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8" y="5943999"/>
            <a:ext cx="1109001" cy="6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3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defRPr sz="2667" b="1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defRPr sz="2667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defRPr sz="2667">
          <a:solidFill>
            <a:schemeClr val="tx1"/>
          </a:solidFill>
          <a:latin typeface="+mn-lt"/>
        </a:defRPr>
      </a:lvl3pPr>
      <a:lvl4pPr marL="2082748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641534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251119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860703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470288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079873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903A-22DC-440E-9494-5DB6BE452F95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20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5.jp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76F8-FA0D-2EDA-6F8A-91D7F040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draußen, Landschaft, Gebäude enthält.&#10;&#10;KI-generierte Inhalte können fehlerhaft sein.">
            <a:extLst>
              <a:ext uri="{FF2B5EF4-FFF2-40B4-BE49-F238E27FC236}">
                <a16:creationId xmlns:a16="http://schemas.microsoft.com/office/drawing/2014/main" id="{288674DD-4B2C-93FB-4B28-34B131E6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1" b="8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90EE4E5-C0E4-762B-38EC-F315DA2B7B35}"/>
              </a:ext>
            </a:extLst>
          </p:cNvPr>
          <p:cNvSpPr/>
          <p:nvPr/>
        </p:nvSpPr>
        <p:spPr>
          <a:xfrm>
            <a:off x="0" y="5135280"/>
            <a:ext cx="12192000" cy="172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Picture 91">
            <a:extLst>
              <a:ext uri="{FF2B5EF4-FFF2-40B4-BE49-F238E27FC236}">
                <a16:creationId xmlns:a16="http://schemas.microsoft.com/office/drawing/2014/main" id="{C78D6E2A-2F7F-98E5-EC30-468F8B11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09767" y="5758882"/>
            <a:ext cx="1222555" cy="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4FA5774-A58A-5787-C405-ED74BFA0EE27}"/>
              </a:ext>
            </a:extLst>
          </p:cNvPr>
          <p:cNvGrpSpPr/>
          <p:nvPr/>
        </p:nvGrpSpPr>
        <p:grpSpPr>
          <a:xfrm>
            <a:off x="2950613" y="5873081"/>
            <a:ext cx="6014260" cy="526899"/>
            <a:chOff x="309211" y="1015895"/>
            <a:chExt cx="6014260" cy="526899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4E9BD44E-A2B2-2AA0-5562-3CB70156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6776" y="1015895"/>
              <a:ext cx="526899" cy="5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7.jpeg">
              <a:extLst>
                <a:ext uri="{FF2B5EF4-FFF2-40B4-BE49-F238E27FC236}">
                  <a16:creationId xmlns:a16="http://schemas.microsoft.com/office/drawing/2014/main" id="{7A62B64E-9D53-4F8F-6C0D-9F075AFBA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211" y="1141293"/>
              <a:ext cx="1095856" cy="276102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C82F77F-45DC-7AB4-B25D-4B66345D06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90478" y="1066990"/>
              <a:ext cx="482529" cy="394708"/>
              <a:chOff x="6514724" y="5689058"/>
              <a:chExt cx="972000" cy="743286"/>
            </a:xfrm>
          </p:grpSpPr>
          <p:pic>
            <p:nvPicPr>
              <p:cNvPr id="16" name="Picture 6" descr="logo[1]">
                <a:extLst>
                  <a:ext uri="{FF2B5EF4-FFF2-40B4-BE49-F238E27FC236}">
                    <a16:creationId xmlns:a16="http://schemas.microsoft.com/office/drawing/2014/main" id="{91CA7351-50DC-49F9-555E-6BF58BEF6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9948" y="5689058"/>
                <a:ext cx="641552" cy="6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5.jpeg">
                <a:extLst>
                  <a:ext uri="{FF2B5EF4-FFF2-40B4-BE49-F238E27FC236}">
                    <a16:creationId xmlns:a16="http://schemas.microsoft.com/office/drawing/2014/main" id="{81620BE8-A030-E853-5861-A81195009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14724" y="6312921"/>
                <a:ext cx="972000" cy="119423"/>
              </a:xfrm>
              <a:prstGeom prst="rect">
                <a:avLst/>
              </a:prstGeom>
            </p:spPr>
          </p:pic>
        </p:grp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BFF13AA-F7A9-1493-93AB-1CDF88C9A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95" y="1193369"/>
              <a:ext cx="1618376" cy="171950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E8732511-0B03-07A7-24DB-575B0147B3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434328" y="5879355"/>
            <a:ext cx="726049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643AD8C6-DBC2-40B4-69A8-3E95777F21F0}"/>
              </a:ext>
            </a:extLst>
          </p:cNvPr>
          <p:cNvSpPr txBox="1">
            <a:spLocks/>
          </p:cNvSpPr>
          <p:nvPr/>
        </p:nvSpPr>
        <p:spPr bwMode="auto">
          <a:xfrm>
            <a:off x="-1" y="3393077"/>
            <a:ext cx="12192001" cy="1946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824" tIns="60912" rIns="121824" bIns="609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/>
            <a:r>
              <a:rPr lang="de-AT"/>
              <a:t>What’s </a:t>
            </a:r>
            <a:r>
              <a:rPr lang="de-AT" dirty="0" err="1"/>
              <a:t>the</a:t>
            </a:r>
            <a:r>
              <a:rPr lang="de-AT" dirty="0"/>
              <a:t> Story? Narratives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Clean </a:t>
            </a:r>
            <a:r>
              <a:rPr lang="de-AT"/>
              <a:t>Industrial Deal</a:t>
            </a:r>
            <a:br>
              <a:rPr lang="de-AT" dirty="0"/>
            </a:br>
            <a:r>
              <a:rPr lang="de-AT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Christiane Egger</a:t>
            </a:r>
          </a:p>
          <a:p>
            <a:pPr defTabSz="1219170"/>
            <a:r>
              <a:rPr lang="de-AT" sz="293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OÖ Energiesparverband, Austria</a:t>
            </a:r>
            <a:endParaRPr lang="de-AT" sz="29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de-A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christiane.egger@esv.or.at</a:t>
            </a:r>
            <a:endParaRPr lang="de-AT" sz="24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1416-AC99-6FF4-1BD1-051B1B96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7E60D6F-5F36-0E98-1C0E-A0BB397BCF38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>
                <a:solidFill>
                  <a:prstClr val="black"/>
                </a:solidFill>
              </a:rPr>
              <a:t>The images in people's minds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645DA967-FD0B-B107-CBF4-D120206ACF8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71398" y="4053070"/>
            <a:ext cx="1246231" cy="1256543"/>
            <a:chOff x="375743" y="2805430"/>
            <a:chExt cx="1280712" cy="129131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BEAB28E-D965-1E73-4326-F7E9FBD24B34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68E5B4C3-4CF1-BB63-80D1-AA7A8C502655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4" name="Grafik 46">
            <a:extLst>
              <a:ext uri="{FF2B5EF4-FFF2-40B4-BE49-F238E27FC236}">
                <a16:creationId xmlns:a16="http://schemas.microsoft.com/office/drawing/2014/main" id="{B064974E-D951-DEF2-BC78-D98339723684}"/>
              </a:ext>
            </a:extLst>
          </p:cNvPr>
          <p:cNvGrpSpPr>
            <a:grpSpLocks noChangeAspect="1"/>
          </p:cNvGrpSpPr>
          <p:nvPr/>
        </p:nvGrpSpPr>
        <p:grpSpPr>
          <a:xfrm>
            <a:off x="6841899" y="5146901"/>
            <a:ext cx="1133339" cy="1149059"/>
            <a:chOff x="6942876" y="3300412"/>
            <a:chExt cx="1274025" cy="1291697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FACF830-6AF0-E7F3-C4CD-026F11C8510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54CDB27-1F06-E211-2E35-B42CEB34134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7" name="Grafik 44">
            <a:extLst>
              <a:ext uri="{FF2B5EF4-FFF2-40B4-BE49-F238E27FC236}">
                <a16:creationId xmlns:a16="http://schemas.microsoft.com/office/drawing/2014/main" id="{3BE6494F-D2A3-E2AD-D8F6-B0D644A36AF3}"/>
              </a:ext>
            </a:extLst>
          </p:cNvPr>
          <p:cNvGrpSpPr>
            <a:grpSpLocks noChangeAspect="1"/>
          </p:cNvGrpSpPr>
          <p:nvPr/>
        </p:nvGrpSpPr>
        <p:grpSpPr>
          <a:xfrm>
            <a:off x="4965262" y="5146901"/>
            <a:ext cx="1102727" cy="1149059"/>
            <a:chOff x="3176344" y="3172479"/>
            <a:chExt cx="1317078" cy="137241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70406E9-C328-5D96-672D-73369AEDFD3A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472A32EC-5F81-CDFE-D14E-A603D0853E9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1E631E-4D23-0D80-EAB4-F545B348840B}"/>
              </a:ext>
            </a:extLst>
          </p:cNvPr>
          <p:cNvGrpSpPr/>
          <p:nvPr/>
        </p:nvGrpSpPr>
        <p:grpSpPr>
          <a:xfrm>
            <a:off x="8714108" y="5036784"/>
            <a:ext cx="1200801" cy="1259176"/>
            <a:chOff x="6535580" y="3777588"/>
            <a:chExt cx="900601" cy="944382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0EA8CD0-CEA4-AFFF-E257-8440873312E0}"/>
                </a:ext>
              </a:extLst>
            </p:cNvPr>
            <p:cNvSpPr/>
            <p:nvPr/>
          </p:nvSpPr>
          <p:spPr>
            <a:xfrm flipH="1">
              <a:off x="6552220" y="3777588"/>
              <a:ext cx="883961" cy="80920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70FBFDC-FACF-9699-7CD2-D0D0274742F2}"/>
                </a:ext>
              </a:extLst>
            </p:cNvPr>
            <p:cNvSpPr/>
            <p:nvPr/>
          </p:nvSpPr>
          <p:spPr>
            <a:xfrm flipH="1">
              <a:off x="6535580" y="3912768"/>
              <a:ext cx="883961" cy="80920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3" name="Denkblase: wolkenförmig 22">
            <a:extLst>
              <a:ext uri="{FF2B5EF4-FFF2-40B4-BE49-F238E27FC236}">
                <a16:creationId xmlns:a16="http://schemas.microsoft.com/office/drawing/2014/main" id="{33FBA48C-3E5A-14FA-1C99-068D69E3E2A9}"/>
              </a:ext>
            </a:extLst>
          </p:cNvPr>
          <p:cNvSpPr/>
          <p:nvPr/>
        </p:nvSpPr>
        <p:spPr>
          <a:xfrm>
            <a:off x="3582085" y="1615375"/>
            <a:ext cx="2604603" cy="1931936"/>
          </a:xfrm>
          <a:prstGeom prst="cloudCallout">
            <a:avLst>
              <a:gd name="adj1" fmla="val 20860"/>
              <a:gd name="adj2" fmla="val 11506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</p:txBody>
      </p:sp>
      <p:sp>
        <p:nvSpPr>
          <p:cNvPr id="24" name="Denkblase: wolkenförmig 23">
            <a:extLst>
              <a:ext uri="{FF2B5EF4-FFF2-40B4-BE49-F238E27FC236}">
                <a16:creationId xmlns:a16="http://schemas.microsoft.com/office/drawing/2014/main" id="{F4F8E7E6-B3BB-289F-3D93-3CF822C70A1C}"/>
              </a:ext>
            </a:extLst>
          </p:cNvPr>
          <p:cNvSpPr/>
          <p:nvPr/>
        </p:nvSpPr>
        <p:spPr>
          <a:xfrm>
            <a:off x="6288021" y="1204448"/>
            <a:ext cx="2769400" cy="2123945"/>
          </a:xfrm>
          <a:prstGeom prst="cloudCallout">
            <a:avLst>
              <a:gd name="adj1" fmla="val -3792"/>
              <a:gd name="adj2" fmla="val 1242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</p:txBody>
      </p:sp>
      <p:sp>
        <p:nvSpPr>
          <p:cNvPr id="25" name="Denkblase: wolkenförmig 24">
            <a:extLst>
              <a:ext uri="{FF2B5EF4-FFF2-40B4-BE49-F238E27FC236}">
                <a16:creationId xmlns:a16="http://schemas.microsoft.com/office/drawing/2014/main" id="{FD9D9496-0E0B-31A1-E598-6D62DB56DEA6}"/>
              </a:ext>
            </a:extLst>
          </p:cNvPr>
          <p:cNvSpPr/>
          <p:nvPr/>
        </p:nvSpPr>
        <p:spPr>
          <a:xfrm>
            <a:off x="8987616" y="1711099"/>
            <a:ext cx="2769400" cy="2032845"/>
          </a:xfrm>
          <a:prstGeom prst="cloudCallout">
            <a:avLst>
              <a:gd name="adj1" fmla="val -34973"/>
              <a:gd name="adj2" fmla="val 10483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oval 26">
            <a:extLst>
              <a:ext uri="{FF2B5EF4-FFF2-40B4-BE49-F238E27FC236}">
                <a16:creationId xmlns:a16="http://schemas.microsoft.com/office/drawing/2014/main" id="{9B676F44-A72B-CFD4-51C8-055ED15E048C}"/>
              </a:ext>
            </a:extLst>
          </p:cNvPr>
          <p:cNvSpPr/>
          <p:nvPr/>
        </p:nvSpPr>
        <p:spPr>
          <a:xfrm flipH="1">
            <a:off x="232332" y="1600004"/>
            <a:ext cx="2438400" cy="1437677"/>
          </a:xfrm>
          <a:prstGeom prst="wedgeEllipseCallout">
            <a:avLst>
              <a:gd name="adj1" fmla="val 7271"/>
              <a:gd name="adj2" fmla="val 102270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5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1B0B-C2E7-10A5-C275-7BFDCB67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B32747B-C9A8-7829-97AA-BBD263A25EEC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>
                <a:solidFill>
                  <a:prstClr val="black"/>
                </a:solidFill>
              </a:rPr>
              <a:t>Narratives: Gaining buy-in from wider groups in society</a:t>
            </a:r>
          </a:p>
        </p:txBody>
      </p:sp>
      <p:grpSp>
        <p:nvGrpSpPr>
          <p:cNvPr id="17" name="Grafik 46">
            <a:extLst>
              <a:ext uri="{FF2B5EF4-FFF2-40B4-BE49-F238E27FC236}">
                <a16:creationId xmlns:a16="http://schemas.microsoft.com/office/drawing/2014/main" id="{FE35082F-5577-D6EE-07F8-1A4AE13C4EBA}"/>
              </a:ext>
            </a:extLst>
          </p:cNvPr>
          <p:cNvGrpSpPr>
            <a:grpSpLocks noChangeAspect="1"/>
          </p:cNvGrpSpPr>
          <p:nvPr/>
        </p:nvGrpSpPr>
        <p:grpSpPr>
          <a:xfrm>
            <a:off x="7872197" y="5378773"/>
            <a:ext cx="904488" cy="917033"/>
            <a:chOff x="6942876" y="3300412"/>
            <a:chExt cx="1274025" cy="1291697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6EA3F-E087-945D-A07A-7E70A6FF3EAF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C0B3EB9-77E5-9559-FB34-393F92CEAD9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0" name="Grafik 44">
            <a:extLst>
              <a:ext uri="{FF2B5EF4-FFF2-40B4-BE49-F238E27FC236}">
                <a16:creationId xmlns:a16="http://schemas.microsoft.com/office/drawing/2014/main" id="{34EE15D5-3118-FAF7-9668-BF29F0F0685E}"/>
              </a:ext>
            </a:extLst>
          </p:cNvPr>
          <p:cNvGrpSpPr>
            <a:grpSpLocks noChangeAspect="1"/>
          </p:cNvGrpSpPr>
          <p:nvPr/>
        </p:nvGrpSpPr>
        <p:grpSpPr>
          <a:xfrm>
            <a:off x="5110415" y="5177741"/>
            <a:ext cx="1072984" cy="1118065"/>
            <a:chOff x="3176344" y="3172479"/>
            <a:chExt cx="1317078" cy="1372416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976619C-F2B1-3C02-BD08-79AC343A1A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0BE0D85-8F7F-8B42-3E6C-8CFBE70E19B5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3" name="Grafik 40">
            <a:extLst>
              <a:ext uri="{FF2B5EF4-FFF2-40B4-BE49-F238E27FC236}">
                <a16:creationId xmlns:a16="http://schemas.microsoft.com/office/drawing/2014/main" id="{15B7B014-1C22-D97D-665E-48BD4EB7894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474949" y="5313567"/>
            <a:ext cx="1072984" cy="982239"/>
            <a:chOff x="4991691" y="3161866"/>
            <a:chExt cx="1511362" cy="1383542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524663E-12A8-4DA8-CC5E-17CC2E1BFD54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1CC1C1-BC19-87C2-71E2-016F30704F76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6" name="Denkblase: wolkenförmig 25">
            <a:extLst>
              <a:ext uri="{FF2B5EF4-FFF2-40B4-BE49-F238E27FC236}">
                <a16:creationId xmlns:a16="http://schemas.microsoft.com/office/drawing/2014/main" id="{0DD11BED-A430-E56A-C62F-EAA4B6071511}"/>
              </a:ext>
            </a:extLst>
          </p:cNvPr>
          <p:cNvSpPr/>
          <p:nvPr/>
        </p:nvSpPr>
        <p:spPr>
          <a:xfrm>
            <a:off x="4028110" y="3445202"/>
            <a:ext cx="1630223" cy="1127565"/>
          </a:xfrm>
          <a:prstGeom prst="cloudCallout">
            <a:avLst>
              <a:gd name="adj1" fmla="val 38965"/>
              <a:gd name="adj2" fmla="val 95095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de-DE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Denkblase: wolkenförmig 26">
            <a:extLst>
              <a:ext uri="{FF2B5EF4-FFF2-40B4-BE49-F238E27FC236}">
                <a16:creationId xmlns:a16="http://schemas.microsoft.com/office/drawing/2014/main" id="{06BA8169-FC32-4A98-069D-1EBB28D4D926}"/>
              </a:ext>
            </a:extLst>
          </p:cNvPr>
          <p:cNvSpPr/>
          <p:nvPr/>
        </p:nvSpPr>
        <p:spPr>
          <a:xfrm>
            <a:off x="5763556" y="2780333"/>
            <a:ext cx="3272603" cy="1777891"/>
          </a:xfrm>
          <a:prstGeom prst="cloudCallout">
            <a:avLst>
              <a:gd name="adj1" fmla="val -7568"/>
              <a:gd name="adj2" fmla="val 8675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dependent from other countries</a:t>
            </a:r>
          </a:p>
        </p:txBody>
      </p:sp>
      <p:sp>
        <p:nvSpPr>
          <p:cNvPr id="28" name="Denkblase: wolkenförmig 27">
            <a:extLst>
              <a:ext uri="{FF2B5EF4-FFF2-40B4-BE49-F238E27FC236}">
                <a16:creationId xmlns:a16="http://schemas.microsoft.com/office/drawing/2014/main" id="{73E31C86-51FA-4CD5-7999-5E9D4F2E1D9D}"/>
              </a:ext>
            </a:extLst>
          </p:cNvPr>
          <p:cNvSpPr/>
          <p:nvPr/>
        </p:nvSpPr>
        <p:spPr>
          <a:xfrm>
            <a:off x="9086083" y="2909164"/>
            <a:ext cx="2312276" cy="1586181"/>
          </a:xfrm>
          <a:prstGeom prst="cloudCallout">
            <a:avLst>
              <a:gd name="adj1" fmla="val -64683"/>
              <a:gd name="adj2" fmla="val 95068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afik 46">
            <a:extLst>
              <a:ext uri="{FF2B5EF4-FFF2-40B4-BE49-F238E27FC236}">
                <a16:creationId xmlns:a16="http://schemas.microsoft.com/office/drawing/2014/main" id="{6DCE446F-83FF-B92D-EE25-D2CC3166EC9D}"/>
              </a:ext>
            </a:extLst>
          </p:cNvPr>
          <p:cNvGrpSpPr>
            <a:grpSpLocks noChangeAspect="1"/>
          </p:cNvGrpSpPr>
          <p:nvPr/>
        </p:nvGrpSpPr>
        <p:grpSpPr>
          <a:xfrm>
            <a:off x="5031015" y="2489603"/>
            <a:ext cx="507339" cy="514376"/>
            <a:chOff x="6942876" y="3300412"/>
            <a:chExt cx="1274025" cy="1291697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70B278D-EF16-8B6E-2DEF-31B9C0D2523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366137C-522D-A92C-A499-5D4A8DE6F84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3" name="Grafik 44">
            <a:extLst>
              <a:ext uri="{FF2B5EF4-FFF2-40B4-BE49-F238E27FC236}">
                <a16:creationId xmlns:a16="http://schemas.microsoft.com/office/drawing/2014/main" id="{9D9246B4-12B8-6B23-626A-E1088BBDD61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732814" y="2379404"/>
            <a:ext cx="601849" cy="627136"/>
            <a:chOff x="3176344" y="3172479"/>
            <a:chExt cx="1317078" cy="1372416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4354183-7890-6EEA-5A60-856757FE0B67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DF9D31E-0182-3B4C-CB54-4B400097C811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6" name="Grafik 40">
            <a:extLst>
              <a:ext uri="{FF2B5EF4-FFF2-40B4-BE49-F238E27FC236}">
                <a16:creationId xmlns:a16="http://schemas.microsoft.com/office/drawing/2014/main" id="{4B62E5A4-13A3-6BE7-E46C-C7CA40C2558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381678" y="2456824"/>
            <a:ext cx="601849" cy="550949"/>
            <a:chOff x="4991691" y="3161866"/>
            <a:chExt cx="1511362" cy="1383542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7B739341-4EBB-1624-FF95-5B48E5D487BD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A6930E5-634E-94D2-BFE3-67DED94CC76F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9" name="Grafik 46">
            <a:extLst>
              <a:ext uri="{FF2B5EF4-FFF2-40B4-BE49-F238E27FC236}">
                <a16:creationId xmlns:a16="http://schemas.microsoft.com/office/drawing/2014/main" id="{EBE47B1C-A99A-1EFA-7557-DB34B1159335}"/>
              </a:ext>
            </a:extLst>
          </p:cNvPr>
          <p:cNvGrpSpPr>
            <a:grpSpLocks noChangeAspect="1"/>
          </p:cNvGrpSpPr>
          <p:nvPr/>
        </p:nvGrpSpPr>
        <p:grpSpPr>
          <a:xfrm>
            <a:off x="8036396" y="1894432"/>
            <a:ext cx="507339" cy="514376"/>
            <a:chOff x="6942876" y="3300412"/>
            <a:chExt cx="1274025" cy="1291697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2CFED153-4730-B217-05B7-CB80F946E5C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EA75347-8B5F-695F-EC54-DF344A10391D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2" name="Grafik 44">
            <a:extLst>
              <a:ext uri="{FF2B5EF4-FFF2-40B4-BE49-F238E27FC236}">
                <a16:creationId xmlns:a16="http://schemas.microsoft.com/office/drawing/2014/main" id="{BEECC643-D865-4E32-3898-E341BE6EF5B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633041" y="1781672"/>
            <a:ext cx="601849" cy="627136"/>
            <a:chOff x="3176344" y="3172479"/>
            <a:chExt cx="1317078" cy="1372416"/>
          </a:xfrm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03E5BA7-69D8-0189-65DA-DCA3691F244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656CFF0-F0F6-D515-63B6-11371968621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5" name="Grafik 40">
            <a:extLst>
              <a:ext uri="{FF2B5EF4-FFF2-40B4-BE49-F238E27FC236}">
                <a16:creationId xmlns:a16="http://schemas.microsoft.com/office/drawing/2014/main" id="{AB844011-EB9B-1B81-316A-404DDDEA02E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361384" y="1857859"/>
            <a:ext cx="601849" cy="550949"/>
            <a:chOff x="4991691" y="3161866"/>
            <a:chExt cx="1511362" cy="1383542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C06A24BB-6834-B071-5604-889144EC3AA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6114391-0AF3-997F-AD86-58AE7211F9E2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8" name="Grafik 46">
            <a:extLst>
              <a:ext uri="{FF2B5EF4-FFF2-40B4-BE49-F238E27FC236}">
                <a16:creationId xmlns:a16="http://schemas.microsoft.com/office/drawing/2014/main" id="{3A0FA2B1-11EC-F6E4-76F4-2F754DD35148}"/>
              </a:ext>
            </a:extLst>
          </p:cNvPr>
          <p:cNvGrpSpPr>
            <a:grpSpLocks noChangeAspect="1"/>
          </p:cNvGrpSpPr>
          <p:nvPr/>
        </p:nvGrpSpPr>
        <p:grpSpPr>
          <a:xfrm>
            <a:off x="10930100" y="2151620"/>
            <a:ext cx="507339" cy="514376"/>
            <a:chOff x="6942876" y="3300412"/>
            <a:chExt cx="1274025" cy="1291697"/>
          </a:xfrm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1A2D80B-2B07-49A3-94EF-851CE0A4565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522F634-9A24-731D-5250-9600D95327E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1" name="Grafik 44">
            <a:extLst>
              <a:ext uri="{FF2B5EF4-FFF2-40B4-BE49-F238E27FC236}">
                <a16:creationId xmlns:a16="http://schemas.microsoft.com/office/drawing/2014/main" id="{1765D057-3972-9154-6D6E-5255AD0A3E2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9441" y="2045360"/>
            <a:ext cx="601849" cy="627136"/>
            <a:chOff x="3176344" y="3172479"/>
            <a:chExt cx="1317078" cy="1372416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65E58EA-B897-5BBC-4865-E5510A983C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37C504D-7552-98D7-8E4C-7AA413EC150F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afik 40">
            <a:extLst>
              <a:ext uri="{FF2B5EF4-FFF2-40B4-BE49-F238E27FC236}">
                <a16:creationId xmlns:a16="http://schemas.microsoft.com/office/drawing/2014/main" id="{0E4339FF-68C9-98E0-E38B-D241C81C5C1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239996" y="2121547"/>
            <a:ext cx="601849" cy="550949"/>
            <a:chOff x="4991691" y="3161866"/>
            <a:chExt cx="1511362" cy="1383542"/>
          </a:xfrm>
        </p:grpSpPr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9E09A31-196C-22D0-204D-434519A1E36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88CCF9CB-1199-B8DD-668E-636A59087CD0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7" name="Denkblase: wolkenförmig 56">
            <a:extLst>
              <a:ext uri="{FF2B5EF4-FFF2-40B4-BE49-F238E27FC236}">
                <a16:creationId xmlns:a16="http://schemas.microsoft.com/office/drawing/2014/main" id="{7EBA68F9-B0D5-C6A8-F828-6DFD0A8D1803}"/>
              </a:ext>
            </a:extLst>
          </p:cNvPr>
          <p:cNvSpPr/>
          <p:nvPr/>
        </p:nvSpPr>
        <p:spPr>
          <a:xfrm>
            <a:off x="3424648" y="1591917"/>
            <a:ext cx="713192" cy="423199"/>
          </a:xfrm>
          <a:prstGeom prst="cloudCallout">
            <a:avLst>
              <a:gd name="adj1" fmla="val 28735"/>
              <a:gd name="adj2" fmla="val 122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enkblase: wolkenförmig 57">
            <a:extLst>
              <a:ext uri="{FF2B5EF4-FFF2-40B4-BE49-F238E27FC236}">
                <a16:creationId xmlns:a16="http://schemas.microsoft.com/office/drawing/2014/main" id="{53C947C3-330D-672F-F83B-533A7466D8C4}"/>
              </a:ext>
            </a:extLst>
          </p:cNvPr>
          <p:cNvSpPr/>
          <p:nvPr/>
        </p:nvSpPr>
        <p:spPr>
          <a:xfrm>
            <a:off x="4247499" y="1468100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enkblase: wolkenförmig 58">
            <a:extLst>
              <a:ext uri="{FF2B5EF4-FFF2-40B4-BE49-F238E27FC236}">
                <a16:creationId xmlns:a16="http://schemas.microsoft.com/office/drawing/2014/main" id="{2A3E2840-6E42-06DD-6237-FC4FE2441815}"/>
              </a:ext>
            </a:extLst>
          </p:cNvPr>
          <p:cNvSpPr/>
          <p:nvPr/>
        </p:nvSpPr>
        <p:spPr>
          <a:xfrm>
            <a:off x="5364577" y="1581468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Denkblase: wolkenförmig 59">
            <a:extLst>
              <a:ext uri="{FF2B5EF4-FFF2-40B4-BE49-F238E27FC236}">
                <a16:creationId xmlns:a16="http://schemas.microsoft.com/office/drawing/2014/main" id="{9A9053A5-E0D6-DBCE-146A-F705E717FD27}"/>
              </a:ext>
            </a:extLst>
          </p:cNvPr>
          <p:cNvSpPr/>
          <p:nvPr/>
        </p:nvSpPr>
        <p:spPr>
          <a:xfrm>
            <a:off x="6334244" y="1020603"/>
            <a:ext cx="713192" cy="411735"/>
          </a:xfrm>
          <a:prstGeom prst="cloudCallout">
            <a:avLst>
              <a:gd name="adj1" fmla="val 27556"/>
              <a:gd name="adj2" fmla="val 119273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enkblase: wolkenförmig 60">
            <a:extLst>
              <a:ext uri="{FF2B5EF4-FFF2-40B4-BE49-F238E27FC236}">
                <a16:creationId xmlns:a16="http://schemas.microsoft.com/office/drawing/2014/main" id="{FF5DF73B-9002-1F7C-FB0C-4D59FEA11B7D}"/>
              </a:ext>
            </a:extLst>
          </p:cNvPr>
          <p:cNvSpPr/>
          <p:nvPr/>
        </p:nvSpPr>
        <p:spPr>
          <a:xfrm>
            <a:off x="7157095" y="885323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enkblase: wolkenförmig 61">
            <a:extLst>
              <a:ext uri="{FF2B5EF4-FFF2-40B4-BE49-F238E27FC236}">
                <a16:creationId xmlns:a16="http://schemas.microsoft.com/office/drawing/2014/main" id="{BA10590F-C2B4-D53B-8C2B-82B8CE8F8CC5}"/>
              </a:ext>
            </a:extLst>
          </p:cNvPr>
          <p:cNvSpPr/>
          <p:nvPr/>
        </p:nvSpPr>
        <p:spPr>
          <a:xfrm>
            <a:off x="8274173" y="998691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enkblase: wolkenförmig 62">
            <a:extLst>
              <a:ext uri="{FF2B5EF4-FFF2-40B4-BE49-F238E27FC236}">
                <a16:creationId xmlns:a16="http://schemas.microsoft.com/office/drawing/2014/main" id="{F365D554-7C6D-FC07-AE27-D12865369EA0}"/>
              </a:ext>
            </a:extLst>
          </p:cNvPr>
          <p:cNvSpPr/>
          <p:nvPr/>
        </p:nvSpPr>
        <p:spPr>
          <a:xfrm>
            <a:off x="9278481" y="1197557"/>
            <a:ext cx="713192" cy="440724"/>
          </a:xfrm>
          <a:prstGeom prst="cloudCallout">
            <a:avLst>
              <a:gd name="adj1" fmla="val 24609"/>
              <a:gd name="adj2" fmla="val 1294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enkblase: wolkenförmig 63">
            <a:extLst>
              <a:ext uri="{FF2B5EF4-FFF2-40B4-BE49-F238E27FC236}">
                <a16:creationId xmlns:a16="http://schemas.microsoft.com/office/drawing/2014/main" id="{90C21F28-2124-9EC3-27CF-D11515DA0D2B}"/>
              </a:ext>
            </a:extLst>
          </p:cNvPr>
          <p:cNvSpPr/>
          <p:nvPr/>
        </p:nvSpPr>
        <p:spPr>
          <a:xfrm>
            <a:off x="10101332" y="1091265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enkblase: wolkenförmig 64">
            <a:extLst>
              <a:ext uri="{FF2B5EF4-FFF2-40B4-BE49-F238E27FC236}">
                <a16:creationId xmlns:a16="http://schemas.microsoft.com/office/drawing/2014/main" id="{4F2584CF-6FA7-A04C-F470-E0F8CBFEFB1A}"/>
              </a:ext>
            </a:extLst>
          </p:cNvPr>
          <p:cNvSpPr/>
          <p:nvPr/>
        </p:nvSpPr>
        <p:spPr>
          <a:xfrm>
            <a:off x="11218411" y="1204633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prechblase: oval 67">
            <a:extLst>
              <a:ext uri="{FF2B5EF4-FFF2-40B4-BE49-F238E27FC236}">
                <a16:creationId xmlns:a16="http://schemas.microsoft.com/office/drawing/2014/main" id="{2C846089-FBB4-BB57-9B26-79FD79E69808}"/>
              </a:ext>
            </a:extLst>
          </p:cNvPr>
          <p:cNvSpPr/>
          <p:nvPr/>
        </p:nvSpPr>
        <p:spPr>
          <a:xfrm flipH="1">
            <a:off x="239737" y="1135417"/>
            <a:ext cx="2615835" cy="2076321"/>
          </a:xfrm>
          <a:prstGeom prst="wedgeEllipseCallout">
            <a:avLst>
              <a:gd name="adj1" fmla="val 13012"/>
              <a:gd name="adj2" fmla="val 77642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makes us stronger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C01E01E2-75D2-B8BD-ED17-0B9A3DB204B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31371" y="4149081"/>
            <a:ext cx="1246231" cy="1256543"/>
            <a:chOff x="375743" y="2805430"/>
            <a:chExt cx="1280712" cy="1291310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E1E17FF1-03C9-0E5D-F584-773A6E22A1AC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0F75799C-E48D-6A7D-672F-8BD6710D4ADA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74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9FD9-1795-5C8C-EFE3-912FE8C3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C16D79C-936A-EB46-3083-4C5E217881A7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 dirty="0">
                <a:solidFill>
                  <a:prstClr val="black"/>
                </a:solidFill>
              </a:rPr>
              <a:t>Narratives: We also need to overcome counter-narratives </a:t>
            </a:r>
            <a:br>
              <a:rPr lang="en-GB" sz="3000" dirty="0">
                <a:solidFill>
                  <a:prstClr val="black"/>
                </a:solidFill>
              </a:rPr>
            </a:br>
            <a:r>
              <a:rPr lang="en-GB" sz="3000" dirty="0">
                <a:solidFill>
                  <a:prstClr val="black"/>
                </a:solidFill>
              </a:rPr>
              <a:t>("</a:t>
            </a:r>
            <a:r>
              <a:rPr lang="en-GB" sz="3000" dirty="0">
                <a:solidFill>
                  <a:srgbClr val="FF0000"/>
                </a:solidFill>
              </a:rPr>
              <a:t>killer arguments</a:t>
            </a:r>
            <a:r>
              <a:rPr lang="en-GB" sz="3000" dirty="0">
                <a:solidFill>
                  <a:prstClr val="black"/>
                </a:solidFill>
              </a:rPr>
              <a:t>")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D12E1D-54CB-3AB8-C2B3-F3C6ADF8F1F5}"/>
              </a:ext>
            </a:extLst>
          </p:cNvPr>
          <p:cNvSpPr txBox="1"/>
          <p:nvPr/>
        </p:nvSpPr>
        <p:spPr>
          <a:xfrm>
            <a:off x="3345024" y="3429000"/>
            <a:ext cx="145341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/>
            <a:endParaRPr lang="en-GB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enkblase: wolkenförmig 20">
            <a:extLst>
              <a:ext uri="{FF2B5EF4-FFF2-40B4-BE49-F238E27FC236}">
                <a16:creationId xmlns:a16="http://schemas.microsoft.com/office/drawing/2014/main" id="{C26E3872-8358-226F-40D5-DEE62F7752D3}"/>
              </a:ext>
            </a:extLst>
          </p:cNvPr>
          <p:cNvSpPr/>
          <p:nvPr/>
        </p:nvSpPr>
        <p:spPr>
          <a:xfrm>
            <a:off x="5757970" y="1158127"/>
            <a:ext cx="3413593" cy="2383981"/>
          </a:xfrm>
          <a:prstGeom prst="cloudCallout">
            <a:avLst>
              <a:gd name="adj1" fmla="val 2799"/>
              <a:gd name="adj2" fmla="val 11477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have the technologies yet.</a:t>
            </a:r>
          </a:p>
        </p:txBody>
      </p:sp>
      <p:sp>
        <p:nvSpPr>
          <p:cNvPr id="22" name="Denkblase: wolkenförmig 21">
            <a:extLst>
              <a:ext uri="{FF2B5EF4-FFF2-40B4-BE49-F238E27FC236}">
                <a16:creationId xmlns:a16="http://schemas.microsoft.com/office/drawing/2014/main" id="{AD58B854-DA87-A6A2-0B51-4EBEB442314D}"/>
              </a:ext>
            </a:extLst>
          </p:cNvPr>
          <p:cNvSpPr/>
          <p:nvPr/>
        </p:nvSpPr>
        <p:spPr>
          <a:xfrm>
            <a:off x="8635850" y="1808435"/>
            <a:ext cx="3245479" cy="2693604"/>
          </a:xfrm>
          <a:prstGeom prst="cloudCallout">
            <a:avLst>
              <a:gd name="adj1" fmla="val -22522"/>
              <a:gd name="adj2" fmla="val 78359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and US don't do it, why should we? </a:t>
            </a: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AF38B791-ADBD-ACCA-6FD0-A3FC274B222D}"/>
              </a:ext>
            </a:extLst>
          </p:cNvPr>
          <p:cNvSpPr/>
          <p:nvPr/>
        </p:nvSpPr>
        <p:spPr>
          <a:xfrm flipH="1">
            <a:off x="284134" y="1055537"/>
            <a:ext cx="3032804" cy="2764776"/>
          </a:xfrm>
          <a:prstGeom prst="wedgeEllipseCallout">
            <a:avLst>
              <a:gd name="adj1" fmla="val 23860"/>
              <a:gd name="adj2" fmla="val 62826"/>
            </a:avLst>
          </a:prstGeom>
          <a:solidFill>
            <a:schemeClr val="bg1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get serious about the industrial energy transition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Denkblase: wolkenförmig 19">
            <a:extLst>
              <a:ext uri="{FF2B5EF4-FFF2-40B4-BE49-F238E27FC236}">
                <a16:creationId xmlns:a16="http://schemas.microsoft.com/office/drawing/2014/main" id="{163D8B81-841D-4C6C-E4CD-FD18E7D2AEF3}"/>
              </a:ext>
            </a:extLst>
          </p:cNvPr>
          <p:cNvSpPr/>
          <p:nvPr/>
        </p:nvSpPr>
        <p:spPr>
          <a:xfrm>
            <a:off x="3316938" y="2084851"/>
            <a:ext cx="3111295" cy="2448272"/>
          </a:xfrm>
          <a:prstGeom prst="cloudCallout">
            <a:avLst>
              <a:gd name="adj1" fmla="val 18033"/>
              <a:gd name="adj2" fmla="val 76941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investments are too high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279A8636-D90F-69F0-C6DE-1AE2E38E22F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05810" y="4389107"/>
            <a:ext cx="1246231" cy="1256543"/>
            <a:chOff x="375743" y="2805430"/>
            <a:chExt cx="1280712" cy="1291310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D73B487C-9208-F034-59A5-594337781568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36F26DB-8125-80D5-35E8-113EACBBE5A7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afik 46">
            <a:extLst>
              <a:ext uri="{FF2B5EF4-FFF2-40B4-BE49-F238E27FC236}">
                <a16:creationId xmlns:a16="http://schemas.microsoft.com/office/drawing/2014/main" id="{032076FE-89EE-C4CD-6509-3EF2366F0278}"/>
              </a:ext>
            </a:extLst>
          </p:cNvPr>
          <p:cNvGrpSpPr>
            <a:grpSpLocks noChangeAspect="1"/>
          </p:cNvGrpSpPr>
          <p:nvPr/>
        </p:nvGrpSpPr>
        <p:grpSpPr>
          <a:xfrm>
            <a:off x="7008101" y="5397219"/>
            <a:ext cx="1133339" cy="1149059"/>
            <a:chOff x="6942876" y="3300412"/>
            <a:chExt cx="1274025" cy="1291697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73A970A-D00C-25C7-7DF8-90C493F8AC8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143A34B-D83C-C6DD-EDF7-D914DB9152B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6" name="Grafik 44">
            <a:extLst>
              <a:ext uri="{FF2B5EF4-FFF2-40B4-BE49-F238E27FC236}">
                <a16:creationId xmlns:a16="http://schemas.microsoft.com/office/drawing/2014/main" id="{9294F066-2510-8061-BDFD-1B7FD2BE0E0E}"/>
              </a:ext>
            </a:extLst>
          </p:cNvPr>
          <p:cNvGrpSpPr>
            <a:grpSpLocks noChangeAspect="1"/>
          </p:cNvGrpSpPr>
          <p:nvPr/>
        </p:nvGrpSpPr>
        <p:grpSpPr>
          <a:xfrm>
            <a:off x="5131465" y="5397219"/>
            <a:ext cx="1102727" cy="1149059"/>
            <a:chOff x="3176344" y="3172479"/>
            <a:chExt cx="1317078" cy="1372416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CFA8A3E4-440D-08EA-5A10-10BB4C86B11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3E6F5CE-7559-0C43-57C1-69AFF7B96076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30D55DE-B911-3B37-4D8F-F8CCA59C4285}"/>
              </a:ext>
            </a:extLst>
          </p:cNvPr>
          <p:cNvSpPr/>
          <p:nvPr/>
        </p:nvSpPr>
        <p:spPr>
          <a:xfrm flipH="1">
            <a:off x="8880310" y="5467341"/>
            <a:ext cx="1178615" cy="1078936"/>
          </a:xfrm>
          <a:custGeom>
            <a:avLst/>
            <a:gdLst>
              <a:gd name="connsiteX0" fmla="*/ 1491653 w 1511362"/>
              <a:gd name="connsiteY0" fmla="*/ 1315553 h 1383542"/>
              <a:gd name="connsiteX1" fmla="*/ 1428864 w 1511362"/>
              <a:gd name="connsiteY1" fmla="*/ 1196643 h 1383542"/>
              <a:gd name="connsiteX2" fmla="*/ 1303725 w 1511362"/>
              <a:gd name="connsiteY2" fmla="*/ 1082972 h 1383542"/>
              <a:gd name="connsiteX3" fmla="*/ 1087888 w 1511362"/>
              <a:gd name="connsiteY3" fmla="*/ 966024 h 1383542"/>
              <a:gd name="connsiteX4" fmla="*/ 1059656 w 1511362"/>
              <a:gd name="connsiteY4" fmla="*/ 953527 h 1383542"/>
              <a:gd name="connsiteX5" fmla="*/ 1059656 w 1511362"/>
              <a:gd name="connsiteY5" fmla="*/ 953527 h 1383542"/>
              <a:gd name="connsiteX6" fmla="*/ 1014889 w 1511362"/>
              <a:gd name="connsiteY6" fmla="*/ 884490 h 1383542"/>
              <a:gd name="connsiteX7" fmla="*/ 990924 w 1511362"/>
              <a:gd name="connsiteY7" fmla="*/ 881861 h 1383542"/>
              <a:gd name="connsiteX8" fmla="*/ 975722 w 1511362"/>
              <a:gd name="connsiteY8" fmla="*/ 894777 h 1383542"/>
              <a:gd name="connsiteX9" fmla="*/ 975722 w 1511362"/>
              <a:gd name="connsiteY9" fmla="*/ 894777 h 1383542"/>
              <a:gd name="connsiteX10" fmla="*/ 957891 w 1511362"/>
              <a:gd name="connsiteY10" fmla="*/ 787754 h 1383542"/>
              <a:gd name="connsiteX11" fmla="*/ 985723 w 1511362"/>
              <a:gd name="connsiteY11" fmla="*/ 755121 h 1383542"/>
              <a:gd name="connsiteX12" fmla="*/ 986238 w 1511362"/>
              <a:gd name="connsiteY12" fmla="*/ 754512 h 1383542"/>
              <a:gd name="connsiteX13" fmla="*/ 1042035 w 1511362"/>
              <a:gd name="connsiteY13" fmla="*/ 614037 h 1383542"/>
              <a:gd name="connsiteX14" fmla="*/ 1043197 w 1511362"/>
              <a:gd name="connsiteY14" fmla="*/ 547781 h 1383542"/>
              <a:gd name="connsiteX15" fmla="*/ 1078135 w 1511362"/>
              <a:gd name="connsiteY15" fmla="*/ 475658 h 1383542"/>
              <a:gd name="connsiteX16" fmla="*/ 1062171 w 1511362"/>
              <a:gd name="connsiteY16" fmla="*/ 372312 h 1383542"/>
              <a:gd name="connsiteX17" fmla="*/ 1051808 w 1511362"/>
              <a:gd name="connsiteY17" fmla="*/ 371150 h 1383542"/>
              <a:gd name="connsiteX18" fmla="*/ 991743 w 1511362"/>
              <a:gd name="connsiteY18" fmla="*/ 147179 h 1383542"/>
              <a:gd name="connsiteX19" fmla="*/ 890797 w 1511362"/>
              <a:gd name="connsiteY19" fmla="*/ 29564 h 1383542"/>
              <a:gd name="connsiteX20" fmla="*/ 658978 w 1511362"/>
              <a:gd name="connsiteY20" fmla="*/ 32345 h 1383542"/>
              <a:gd name="connsiteX21" fmla="*/ 480727 w 1511362"/>
              <a:gd name="connsiteY21" fmla="*/ 152151 h 1383542"/>
              <a:gd name="connsiteX22" fmla="*/ 446970 w 1511362"/>
              <a:gd name="connsiteY22" fmla="*/ 425137 h 1383542"/>
              <a:gd name="connsiteX23" fmla="*/ 428511 w 1511362"/>
              <a:gd name="connsiteY23" fmla="*/ 440739 h 1383542"/>
              <a:gd name="connsiteX24" fmla="*/ 454666 w 1511362"/>
              <a:gd name="connsiteY24" fmla="*/ 546791 h 1383542"/>
              <a:gd name="connsiteX25" fmla="*/ 498272 w 1511362"/>
              <a:gd name="connsiteY25" fmla="*/ 590586 h 1383542"/>
              <a:gd name="connsiteX26" fmla="*/ 519760 w 1511362"/>
              <a:gd name="connsiteY26" fmla="*/ 684160 h 1383542"/>
              <a:gd name="connsiteX27" fmla="*/ 600323 w 1511362"/>
              <a:gd name="connsiteY27" fmla="*/ 801051 h 1383542"/>
              <a:gd name="connsiteX28" fmla="*/ 565118 w 1511362"/>
              <a:gd name="connsiteY28" fmla="*/ 865078 h 1383542"/>
              <a:gd name="connsiteX29" fmla="*/ 556908 w 1511362"/>
              <a:gd name="connsiteY29" fmla="*/ 855305 h 1383542"/>
              <a:gd name="connsiteX30" fmla="*/ 537286 w 1511362"/>
              <a:gd name="connsiteY30" fmla="*/ 855115 h 1383542"/>
              <a:gd name="connsiteX31" fmla="*/ 476574 w 1511362"/>
              <a:gd name="connsiteY31" fmla="*/ 928114 h 1383542"/>
              <a:gd name="connsiteX32" fmla="*/ 389934 w 1511362"/>
              <a:gd name="connsiteY32" fmla="*/ 972120 h 1383542"/>
              <a:gd name="connsiteX33" fmla="*/ 279292 w 1511362"/>
              <a:gd name="connsiteY33" fmla="*/ 1031213 h 1383542"/>
              <a:gd name="connsiteX34" fmla="*/ 231191 w 1511362"/>
              <a:gd name="connsiteY34" fmla="*/ 1056588 h 1383542"/>
              <a:gd name="connsiteX35" fmla="*/ 0 w 1511362"/>
              <a:gd name="connsiteY35" fmla="*/ 1379161 h 1383542"/>
              <a:gd name="connsiteX36" fmla="*/ 20403 w 1511362"/>
              <a:gd name="connsiteY36" fmla="*/ 1379161 h 1383542"/>
              <a:gd name="connsiteX37" fmla="*/ 19964 w 1511362"/>
              <a:gd name="connsiteY37" fmla="*/ 1381771 h 1383542"/>
              <a:gd name="connsiteX38" fmla="*/ 1489996 w 1511362"/>
              <a:gd name="connsiteY38" fmla="*/ 1383543 h 1383542"/>
              <a:gd name="connsiteX39" fmla="*/ 1489996 w 1511362"/>
              <a:gd name="connsiteY39" fmla="*/ 1380876 h 1383542"/>
              <a:gd name="connsiteX40" fmla="*/ 1511313 w 1511362"/>
              <a:gd name="connsiteY40" fmla="*/ 1380895 h 1383542"/>
              <a:gd name="connsiteX41" fmla="*/ 1491653 w 1511362"/>
              <a:gd name="connsiteY41" fmla="*/ 1315553 h 1383542"/>
              <a:gd name="connsiteX42" fmla="*/ 466954 w 1511362"/>
              <a:gd name="connsiteY42" fmla="*/ 537799 h 1383542"/>
              <a:gd name="connsiteX43" fmla="*/ 441446 w 1511362"/>
              <a:gd name="connsiteY43" fmla="*/ 448740 h 1383542"/>
              <a:gd name="connsiteX44" fmla="*/ 457733 w 1511362"/>
              <a:gd name="connsiteY44" fmla="*/ 438567 h 1383542"/>
              <a:gd name="connsiteX45" fmla="*/ 458153 w 1511362"/>
              <a:gd name="connsiteY45" fmla="*/ 438567 h 1383542"/>
              <a:gd name="connsiteX46" fmla="*/ 458572 w 1511362"/>
              <a:gd name="connsiteY46" fmla="*/ 438587 h 1383542"/>
              <a:gd name="connsiteX47" fmla="*/ 484137 w 1511362"/>
              <a:gd name="connsiteY47" fmla="*/ 456208 h 1383542"/>
              <a:gd name="connsiteX48" fmla="*/ 492385 w 1511362"/>
              <a:gd name="connsiteY48" fmla="*/ 473296 h 1383542"/>
              <a:gd name="connsiteX49" fmla="*/ 492919 w 1511362"/>
              <a:gd name="connsiteY49" fmla="*/ 474591 h 1383542"/>
              <a:gd name="connsiteX50" fmla="*/ 496157 w 1511362"/>
              <a:gd name="connsiteY50" fmla="*/ 536294 h 1383542"/>
              <a:gd name="connsiteX51" fmla="*/ 497015 w 1511362"/>
              <a:gd name="connsiteY51" fmla="*/ 570336 h 1383542"/>
              <a:gd name="connsiteX52" fmla="*/ 466954 w 1511362"/>
              <a:gd name="connsiteY52" fmla="*/ 537799 h 1383542"/>
              <a:gd name="connsiteX53" fmla="*/ 1043159 w 1511362"/>
              <a:gd name="connsiteY53" fmla="*/ 389628 h 1383542"/>
              <a:gd name="connsiteX54" fmla="*/ 1048017 w 1511362"/>
              <a:gd name="connsiteY54" fmla="*/ 387075 h 1383542"/>
              <a:gd name="connsiteX55" fmla="*/ 1058418 w 1511362"/>
              <a:gd name="connsiteY55" fmla="*/ 387094 h 1383542"/>
              <a:gd name="connsiteX56" fmla="*/ 1063142 w 1511362"/>
              <a:gd name="connsiteY56" fmla="*/ 472781 h 1383542"/>
              <a:gd name="connsiteX57" fmla="*/ 1041159 w 1511362"/>
              <a:gd name="connsiteY57" fmla="*/ 523873 h 1383542"/>
              <a:gd name="connsiteX58" fmla="*/ 1025747 w 1511362"/>
              <a:gd name="connsiteY58" fmla="*/ 438453 h 1383542"/>
              <a:gd name="connsiteX59" fmla="*/ 1025062 w 1511362"/>
              <a:gd name="connsiteY59" fmla="*/ 435653 h 1383542"/>
              <a:gd name="connsiteX60" fmla="*/ 1043159 w 1511362"/>
              <a:gd name="connsiteY60" fmla="*/ 389628 h 1383542"/>
              <a:gd name="connsiteX61" fmla="*/ 533838 w 1511362"/>
              <a:gd name="connsiteY61" fmla="*/ 678369 h 1383542"/>
              <a:gd name="connsiteX62" fmla="*/ 514502 w 1511362"/>
              <a:gd name="connsiteY62" fmla="*/ 600283 h 1383542"/>
              <a:gd name="connsiteX63" fmla="*/ 512921 w 1511362"/>
              <a:gd name="connsiteY63" fmla="*/ 582090 h 1383542"/>
              <a:gd name="connsiteX64" fmla="*/ 511397 w 1511362"/>
              <a:gd name="connsiteY64" fmla="*/ 537437 h 1383542"/>
              <a:gd name="connsiteX65" fmla="*/ 511378 w 1511362"/>
              <a:gd name="connsiteY65" fmla="*/ 536046 h 1383542"/>
              <a:gd name="connsiteX66" fmla="*/ 510350 w 1511362"/>
              <a:gd name="connsiteY66" fmla="*/ 499699 h 1383542"/>
              <a:gd name="connsiteX67" fmla="*/ 517703 w 1511362"/>
              <a:gd name="connsiteY67" fmla="*/ 510500 h 1383542"/>
              <a:gd name="connsiteX68" fmla="*/ 522027 w 1511362"/>
              <a:gd name="connsiteY68" fmla="*/ 513148 h 1383542"/>
              <a:gd name="connsiteX69" fmla="*/ 535762 w 1511362"/>
              <a:gd name="connsiteY69" fmla="*/ 502652 h 1383542"/>
              <a:gd name="connsiteX70" fmla="*/ 534829 w 1511362"/>
              <a:gd name="connsiteY70" fmla="*/ 352747 h 1383542"/>
              <a:gd name="connsiteX71" fmla="*/ 533838 w 1511362"/>
              <a:gd name="connsiteY71" fmla="*/ 281767 h 1383542"/>
              <a:gd name="connsiteX72" fmla="*/ 533838 w 1511362"/>
              <a:gd name="connsiteY72" fmla="*/ 281767 h 1383542"/>
              <a:gd name="connsiteX73" fmla="*/ 533914 w 1511362"/>
              <a:gd name="connsiteY73" fmla="*/ 281348 h 1383542"/>
              <a:gd name="connsiteX74" fmla="*/ 533972 w 1511362"/>
              <a:gd name="connsiteY74" fmla="*/ 281043 h 1383542"/>
              <a:gd name="connsiteX75" fmla="*/ 637604 w 1511362"/>
              <a:gd name="connsiteY75" fmla="*/ 214044 h 1383542"/>
              <a:gd name="connsiteX76" fmla="*/ 780364 w 1511362"/>
              <a:gd name="connsiteY76" fmla="*/ 223074 h 1383542"/>
              <a:gd name="connsiteX77" fmla="*/ 932059 w 1511362"/>
              <a:gd name="connsiteY77" fmla="*/ 207891 h 1383542"/>
              <a:gd name="connsiteX78" fmla="*/ 979494 w 1511362"/>
              <a:gd name="connsiteY78" fmla="*/ 268775 h 1383542"/>
              <a:gd name="connsiteX79" fmla="*/ 986771 w 1511362"/>
              <a:gd name="connsiteY79" fmla="*/ 291140 h 1383542"/>
              <a:gd name="connsiteX80" fmla="*/ 993229 w 1511362"/>
              <a:gd name="connsiteY80" fmla="*/ 340289 h 1383542"/>
              <a:gd name="connsiteX81" fmla="*/ 992124 w 1511362"/>
              <a:gd name="connsiteY81" fmla="*/ 372293 h 1383542"/>
              <a:gd name="connsiteX82" fmla="*/ 995134 w 1511362"/>
              <a:gd name="connsiteY82" fmla="*/ 466952 h 1383542"/>
              <a:gd name="connsiteX83" fmla="*/ 1009345 w 1511362"/>
              <a:gd name="connsiteY83" fmla="*/ 492555 h 1383542"/>
              <a:gd name="connsiteX84" fmla="*/ 1021975 w 1511362"/>
              <a:gd name="connsiteY84" fmla="*/ 494917 h 1383542"/>
              <a:gd name="connsiteX85" fmla="*/ 1028814 w 1511362"/>
              <a:gd name="connsiteY85" fmla="*/ 560564 h 1383542"/>
              <a:gd name="connsiteX86" fmla="*/ 974408 w 1511362"/>
              <a:gd name="connsiteY86" fmla="*/ 744853 h 1383542"/>
              <a:gd name="connsiteX87" fmla="*/ 973893 w 1511362"/>
              <a:gd name="connsiteY87" fmla="*/ 745482 h 1383542"/>
              <a:gd name="connsiteX88" fmla="*/ 959872 w 1511362"/>
              <a:gd name="connsiteY88" fmla="*/ 762437 h 1383542"/>
              <a:gd name="connsiteX89" fmla="*/ 943032 w 1511362"/>
              <a:gd name="connsiteY89" fmla="*/ 781296 h 1383542"/>
              <a:gd name="connsiteX90" fmla="*/ 821303 w 1511362"/>
              <a:gd name="connsiteY90" fmla="*/ 839418 h 1383542"/>
              <a:gd name="connsiteX91" fmla="*/ 617963 w 1511362"/>
              <a:gd name="connsiteY91" fmla="*/ 795812 h 1383542"/>
              <a:gd name="connsiteX92" fmla="*/ 604914 w 1511362"/>
              <a:gd name="connsiteY92" fmla="*/ 785068 h 1383542"/>
              <a:gd name="connsiteX93" fmla="*/ 533819 w 1511362"/>
              <a:gd name="connsiteY93" fmla="*/ 678369 h 1383542"/>
              <a:gd name="connsiteX94" fmla="*/ 915753 w 1511362"/>
              <a:gd name="connsiteY94" fmla="*/ 930286 h 1383542"/>
              <a:gd name="connsiteX95" fmla="*/ 847020 w 1511362"/>
              <a:gd name="connsiteY95" fmla="*/ 997456 h 1383542"/>
              <a:gd name="connsiteX96" fmla="*/ 848868 w 1511362"/>
              <a:gd name="connsiteY96" fmla="*/ 1069561 h 1383542"/>
              <a:gd name="connsiteX97" fmla="*/ 850830 w 1511362"/>
              <a:gd name="connsiteY97" fmla="*/ 1069561 h 1383542"/>
              <a:gd name="connsiteX98" fmla="*/ 775145 w 1511362"/>
              <a:gd name="connsiteY98" fmla="*/ 1257565 h 1383542"/>
              <a:gd name="connsiteX99" fmla="*/ 703574 w 1511362"/>
              <a:gd name="connsiteY99" fmla="*/ 1077219 h 1383542"/>
              <a:gd name="connsiteX100" fmla="*/ 705060 w 1511362"/>
              <a:gd name="connsiteY100" fmla="*/ 1076647 h 1383542"/>
              <a:gd name="connsiteX101" fmla="*/ 705174 w 1511362"/>
              <a:gd name="connsiteY101" fmla="*/ 982064 h 1383542"/>
              <a:gd name="connsiteX102" fmla="*/ 641471 w 1511362"/>
              <a:gd name="connsiteY102" fmla="*/ 924724 h 1383542"/>
              <a:gd name="connsiteX103" fmla="*/ 575577 w 1511362"/>
              <a:gd name="connsiteY103" fmla="*/ 876222 h 1383542"/>
              <a:gd name="connsiteX104" fmla="*/ 611600 w 1511362"/>
              <a:gd name="connsiteY104" fmla="*/ 815224 h 1383542"/>
              <a:gd name="connsiteX105" fmla="*/ 613143 w 1511362"/>
              <a:gd name="connsiteY105" fmla="*/ 810995 h 1383542"/>
              <a:gd name="connsiteX106" fmla="*/ 629260 w 1511362"/>
              <a:gd name="connsiteY106" fmla="*/ 821549 h 1383542"/>
              <a:gd name="connsiteX107" fmla="*/ 775145 w 1511362"/>
              <a:gd name="connsiteY107" fmla="*/ 857020 h 1383542"/>
              <a:gd name="connsiteX108" fmla="*/ 822789 w 1511362"/>
              <a:gd name="connsiteY108" fmla="*/ 854600 h 1383542"/>
              <a:gd name="connsiteX109" fmla="*/ 941661 w 1511362"/>
              <a:gd name="connsiteY109" fmla="*/ 803966 h 1383542"/>
              <a:gd name="connsiteX110" fmla="*/ 963816 w 1511362"/>
              <a:gd name="connsiteY110" fmla="*/ 904321 h 1383542"/>
              <a:gd name="connsiteX111" fmla="*/ 963816 w 1511362"/>
              <a:gd name="connsiteY111" fmla="*/ 904321 h 1383542"/>
              <a:gd name="connsiteX112" fmla="*/ 915734 w 1511362"/>
              <a:gd name="connsiteY112" fmla="*/ 930267 h 13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511362" h="1383542">
                <a:moveTo>
                  <a:pt x="1491653" y="1315553"/>
                </a:moveTo>
                <a:cubicBezTo>
                  <a:pt x="1475270" y="1273834"/>
                  <a:pt x="1454468" y="1233486"/>
                  <a:pt x="1428864" y="1196643"/>
                </a:cubicBezTo>
                <a:cubicBezTo>
                  <a:pt x="1398156" y="1152447"/>
                  <a:pt x="1352798" y="1114957"/>
                  <a:pt x="1303725" y="1082972"/>
                </a:cubicBezTo>
                <a:cubicBezTo>
                  <a:pt x="1249356" y="1042681"/>
                  <a:pt x="1178033" y="1004067"/>
                  <a:pt x="1087888" y="966024"/>
                </a:cubicBezTo>
                <a:cubicBezTo>
                  <a:pt x="1077754" y="961738"/>
                  <a:pt x="1068343" y="957604"/>
                  <a:pt x="1059656" y="953527"/>
                </a:cubicBezTo>
                <a:lnTo>
                  <a:pt x="1059656" y="953527"/>
                </a:lnTo>
                <a:cubicBezTo>
                  <a:pt x="1042949" y="922838"/>
                  <a:pt x="1027576" y="901178"/>
                  <a:pt x="1014889" y="884490"/>
                </a:cubicBezTo>
                <a:cubicBezTo>
                  <a:pt x="1009117" y="876908"/>
                  <a:pt x="998182" y="875708"/>
                  <a:pt x="990924" y="881861"/>
                </a:cubicBezTo>
                <a:cubicBezTo>
                  <a:pt x="985628" y="886357"/>
                  <a:pt x="980637" y="890662"/>
                  <a:pt x="975722" y="894777"/>
                </a:cubicBezTo>
                <a:lnTo>
                  <a:pt x="975722" y="894777"/>
                </a:lnTo>
                <a:cubicBezTo>
                  <a:pt x="956253" y="867897"/>
                  <a:pt x="954538" y="835912"/>
                  <a:pt x="957891" y="787754"/>
                </a:cubicBezTo>
                <a:cubicBezTo>
                  <a:pt x="967550" y="777334"/>
                  <a:pt x="976579" y="766304"/>
                  <a:pt x="985723" y="755121"/>
                </a:cubicBezTo>
                <a:lnTo>
                  <a:pt x="986238" y="754512"/>
                </a:lnTo>
                <a:cubicBezTo>
                  <a:pt x="1017422" y="716374"/>
                  <a:pt x="1036206" y="669130"/>
                  <a:pt x="1042035" y="614037"/>
                </a:cubicBezTo>
                <a:cubicBezTo>
                  <a:pt x="1044226" y="593292"/>
                  <a:pt x="1044607" y="571175"/>
                  <a:pt x="1043197" y="547781"/>
                </a:cubicBezTo>
                <a:cubicBezTo>
                  <a:pt x="1053408" y="533989"/>
                  <a:pt x="1072267" y="506195"/>
                  <a:pt x="1078135" y="475658"/>
                </a:cubicBezTo>
                <a:cubicBezTo>
                  <a:pt x="1086441" y="432452"/>
                  <a:pt x="1090403" y="379455"/>
                  <a:pt x="1062171" y="372312"/>
                </a:cubicBezTo>
                <a:cubicBezTo>
                  <a:pt x="1058628" y="371416"/>
                  <a:pt x="1055161" y="371035"/>
                  <a:pt x="1051808" y="371150"/>
                </a:cubicBezTo>
                <a:cubicBezTo>
                  <a:pt x="1068038" y="293368"/>
                  <a:pt x="1060285" y="182535"/>
                  <a:pt x="991743" y="147179"/>
                </a:cubicBezTo>
                <a:cubicBezTo>
                  <a:pt x="977494" y="101802"/>
                  <a:pt x="944880" y="56405"/>
                  <a:pt x="890797" y="29564"/>
                </a:cubicBezTo>
                <a:cubicBezTo>
                  <a:pt x="796290" y="-17356"/>
                  <a:pt x="711537" y="-2326"/>
                  <a:pt x="658978" y="32345"/>
                </a:cubicBezTo>
                <a:cubicBezTo>
                  <a:pt x="619887" y="58139"/>
                  <a:pt x="511264" y="58710"/>
                  <a:pt x="480727" y="152151"/>
                </a:cubicBezTo>
                <a:cubicBezTo>
                  <a:pt x="387439" y="190175"/>
                  <a:pt x="400812" y="360024"/>
                  <a:pt x="446970" y="425137"/>
                </a:cubicBezTo>
                <a:cubicBezTo>
                  <a:pt x="439636" y="427728"/>
                  <a:pt x="433273" y="433043"/>
                  <a:pt x="428511" y="440739"/>
                </a:cubicBezTo>
                <a:cubicBezTo>
                  <a:pt x="413899" y="464342"/>
                  <a:pt x="433902" y="518406"/>
                  <a:pt x="454666" y="546791"/>
                </a:cubicBezTo>
                <a:cubicBezTo>
                  <a:pt x="469087" y="566488"/>
                  <a:pt x="484956" y="581138"/>
                  <a:pt x="498272" y="590586"/>
                </a:cubicBezTo>
                <a:cubicBezTo>
                  <a:pt x="500672" y="620228"/>
                  <a:pt x="506178" y="651089"/>
                  <a:pt x="519760" y="684160"/>
                </a:cubicBezTo>
                <a:cubicBezTo>
                  <a:pt x="540487" y="734681"/>
                  <a:pt x="567023" y="773238"/>
                  <a:pt x="600323" y="801051"/>
                </a:cubicBezTo>
                <a:cubicBezTo>
                  <a:pt x="592493" y="824863"/>
                  <a:pt x="581196" y="846180"/>
                  <a:pt x="565118" y="865078"/>
                </a:cubicBezTo>
                <a:cubicBezTo>
                  <a:pt x="562204" y="861763"/>
                  <a:pt x="559460" y="858506"/>
                  <a:pt x="556908" y="855305"/>
                </a:cubicBezTo>
                <a:cubicBezTo>
                  <a:pt x="551917" y="849057"/>
                  <a:pt x="542468" y="849038"/>
                  <a:pt x="537286" y="855115"/>
                </a:cubicBezTo>
                <a:cubicBezTo>
                  <a:pt x="516331" y="879689"/>
                  <a:pt x="493243" y="900701"/>
                  <a:pt x="476574" y="928114"/>
                </a:cubicBezTo>
                <a:cubicBezTo>
                  <a:pt x="440036" y="947641"/>
                  <a:pt x="413728" y="960499"/>
                  <a:pt x="389934" y="972120"/>
                </a:cubicBezTo>
                <a:cubicBezTo>
                  <a:pt x="356216" y="988617"/>
                  <a:pt x="326460" y="1003152"/>
                  <a:pt x="279292" y="1031213"/>
                </a:cubicBezTo>
                <a:cubicBezTo>
                  <a:pt x="257137" y="1042338"/>
                  <a:pt x="239592" y="1051444"/>
                  <a:pt x="231191" y="1056588"/>
                </a:cubicBezTo>
                <a:cubicBezTo>
                  <a:pt x="102984" y="1135378"/>
                  <a:pt x="24194" y="1237353"/>
                  <a:pt x="0" y="1379161"/>
                </a:cubicBezTo>
                <a:lnTo>
                  <a:pt x="20403" y="1379161"/>
                </a:lnTo>
                <a:cubicBezTo>
                  <a:pt x="20403" y="1379161"/>
                  <a:pt x="19964" y="1381771"/>
                  <a:pt x="19964" y="1381771"/>
                </a:cubicBezTo>
                <a:lnTo>
                  <a:pt x="1489996" y="1383543"/>
                </a:lnTo>
                <a:lnTo>
                  <a:pt x="1489996" y="1380876"/>
                </a:lnTo>
                <a:cubicBezTo>
                  <a:pt x="1503293" y="1380876"/>
                  <a:pt x="1511313" y="1380895"/>
                  <a:pt x="1511313" y="1380895"/>
                </a:cubicBezTo>
                <a:cubicBezTo>
                  <a:pt x="1512475" y="1380895"/>
                  <a:pt x="1493063" y="1319154"/>
                  <a:pt x="1491653" y="1315553"/>
                </a:cubicBezTo>
                <a:close/>
                <a:moveTo>
                  <a:pt x="466954" y="537799"/>
                </a:moveTo>
                <a:cubicBezTo>
                  <a:pt x="445732" y="508786"/>
                  <a:pt x="432626" y="463028"/>
                  <a:pt x="441446" y="448740"/>
                </a:cubicBezTo>
                <a:cubicBezTo>
                  <a:pt x="445637" y="441996"/>
                  <a:pt x="451104" y="438567"/>
                  <a:pt x="457733" y="438567"/>
                </a:cubicBezTo>
                <a:lnTo>
                  <a:pt x="458153" y="438567"/>
                </a:lnTo>
                <a:cubicBezTo>
                  <a:pt x="458286" y="438567"/>
                  <a:pt x="458438" y="438567"/>
                  <a:pt x="458572" y="438587"/>
                </a:cubicBezTo>
                <a:cubicBezTo>
                  <a:pt x="468020" y="438987"/>
                  <a:pt x="478479" y="446168"/>
                  <a:pt x="484137" y="456208"/>
                </a:cubicBezTo>
                <a:cubicBezTo>
                  <a:pt x="487013" y="461332"/>
                  <a:pt x="489814" y="467219"/>
                  <a:pt x="492385" y="473296"/>
                </a:cubicBezTo>
                <a:cubicBezTo>
                  <a:pt x="492576" y="473715"/>
                  <a:pt x="492747" y="474153"/>
                  <a:pt x="492919" y="474591"/>
                </a:cubicBezTo>
                <a:cubicBezTo>
                  <a:pt x="495471" y="494517"/>
                  <a:pt x="495795" y="515072"/>
                  <a:pt x="496157" y="536294"/>
                </a:cubicBezTo>
                <a:cubicBezTo>
                  <a:pt x="496348" y="547534"/>
                  <a:pt x="496519" y="558849"/>
                  <a:pt x="497015" y="570336"/>
                </a:cubicBezTo>
                <a:cubicBezTo>
                  <a:pt x="487680" y="562431"/>
                  <a:pt x="477126" y="551705"/>
                  <a:pt x="466954" y="537799"/>
                </a:cubicBezTo>
                <a:close/>
                <a:moveTo>
                  <a:pt x="1043159" y="389628"/>
                </a:moveTo>
                <a:cubicBezTo>
                  <a:pt x="1044702" y="388485"/>
                  <a:pt x="1046321" y="387628"/>
                  <a:pt x="1048017" y="387075"/>
                </a:cubicBezTo>
                <a:cubicBezTo>
                  <a:pt x="1051122" y="386085"/>
                  <a:pt x="1054513" y="386104"/>
                  <a:pt x="1058418" y="387094"/>
                </a:cubicBezTo>
                <a:cubicBezTo>
                  <a:pt x="1068153" y="389552"/>
                  <a:pt x="1073791" y="417422"/>
                  <a:pt x="1063142" y="472781"/>
                </a:cubicBezTo>
                <a:cubicBezTo>
                  <a:pt x="1059466" y="491907"/>
                  <a:pt x="1049865" y="510195"/>
                  <a:pt x="1041159" y="523873"/>
                </a:cubicBezTo>
                <a:cubicBezTo>
                  <a:pt x="1038244" y="496918"/>
                  <a:pt x="1033101" y="468419"/>
                  <a:pt x="1025747" y="438453"/>
                </a:cubicBezTo>
                <a:lnTo>
                  <a:pt x="1025062" y="435653"/>
                </a:lnTo>
                <a:cubicBezTo>
                  <a:pt x="1027252" y="416584"/>
                  <a:pt x="1033196" y="397115"/>
                  <a:pt x="1043159" y="389628"/>
                </a:cubicBezTo>
                <a:close/>
                <a:moveTo>
                  <a:pt x="533838" y="678369"/>
                </a:moveTo>
                <a:cubicBezTo>
                  <a:pt x="522675" y="651185"/>
                  <a:pt x="517246" y="625315"/>
                  <a:pt x="514502" y="600283"/>
                </a:cubicBezTo>
                <a:cubicBezTo>
                  <a:pt x="513817" y="594168"/>
                  <a:pt x="513302" y="588110"/>
                  <a:pt x="512921" y="582090"/>
                </a:cubicBezTo>
                <a:cubicBezTo>
                  <a:pt x="511912" y="566964"/>
                  <a:pt x="511645" y="552125"/>
                  <a:pt x="511397" y="537437"/>
                </a:cubicBezTo>
                <a:cubicBezTo>
                  <a:pt x="511397" y="536980"/>
                  <a:pt x="511378" y="536504"/>
                  <a:pt x="511378" y="536046"/>
                </a:cubicBezTo>
                <a:cubicBezTo>
                  <a:pt x="511169" y="523721"/>
                  <a:pt x="510978" y="511624"/>
                  <a:pt x="510350" y="499699"/>
                </a:cubicBezTo>
                <a:lnTo>
                  <a:pt x="517703" y="510500"/>
                </a:lnTo>
                <a:cubicBezTo>
                  <a:pt x="517703" y="510500"/>
                  <a:pt x="519398" y="512405"/>
                  <a:pt x="522027" y="513148"/>
                </a:cubicBezTo>
                <a:cubicBezTo>
                  <a:pt x="525513" y="514082"/>
                  <a:pt x="530657" y="512977"/>
                  <a:pt x="535762" y="502652"/>
                </a:cubicBezTo>
                <a:cubicBezTo>
                  <a:pt x="550983" y="471886"/>
                  <a:pt x="545592" y="428719"/>
                  <a:pt x="534829" y="352747"/>
                </a:cubicBezTo>
                <a:cubicBezTo>
                  <a:pt x="530466" y="321924"/>
                  <a:pt x="531381" y="298474"/>
                  <a:pt x="533838" y="281767"/>
                </a:cubicBezTo>
                <a:lnTo>
                  <a:pt x="533838" y="281767"/>
                </a:lnTo>
                <a:cubicBezTo>
                  <a:pt x="533857" y="281634"/>
                  <a:pt x="533876" y="281481"/>
                  <a:pt x="533914" y="281348"/>
                </a:cubicBezTo>
                <a:cubicBezTo>
                  <a:pt x="533933" y="281253"/>
                  <a:pt x="533952" y="281138"/>
                  <a:pt x="533972" y="281043"/>
                </a:cubicBezTo>
                <a:cubicBezTo>
                  <a:pt x="535515" y="273861"/>
                  <a:pt x="550697" y="215797"/>
                  <a:pt x="637604" y="214044"/>
                </a:cubicBezTo>
                <a:cubicBezTo>
                  <a:pt x="666883" y="213454"/>
                  <a:pt x="728434" y="229265"/>
                  <a:pt x="780364" y="223074"/>
                </a:cubicBezTo>
                <a:cubicBezTo>
                  <a:pt x="845534" y="215282"/>
                  <a:pt x="878929" y="177525"/>
                  <a:pt x="932059" y="207891"/>
                </a:cubicBezTo>
                <a:cubicBezTo>
                  <a:pt x="951471" y="218997"/>
                  <a:pt x="967035" y="242391"/>
                  <a:pt x="979494" y="268775"/>
                </a:cubicBezTo>
                <a:cubicBezTo>
                  <a:pt x="982161" y="275633"/>
                  <a:pt x="984656" y="283100"/>
                  <a:pt x="986771" y="291140"/>
                </a:cubicBezTo>
                <a:cubicBezTo>
                  <a:pt x="990638" y="305789"/>
                  <a:pt x="993210" y="322305"/>
                  <a:pt x="993229" y="340289"/>
                </a:cubicBezTo>
                <a:cubicBezTo>
                  <a:pt x="993248" y="352233"/>
                  <a:pt x="992791" y="362768"/>
                  <a:pt x="992124" y="372293"/>
                </a:cubicBezTo>
                <a:cubicBezTo>
                  <a:pt x="989343" y="412374"/>
                  <a:pt x="983152" y="434434"/>
                  <a:pt x="995134" y="466952"/>
                </a:cubicBezTo>
                <a:cubicBezTo>
                  <a:pt x="1000677" y="481982"/>
                  <a:pt x="1005554" y="489221"/>
                  <a:pt x="1009345" y="492555"/>
                </a:cubicBezTo>
                <a:cubicBezTo>
                  <a:pt x="1014489" y="497089"/>
                  <a:pt x="1021766" y="494994"/>
                  <a:pt x="1021975" y="494917"/>
                </a:cubicBezTo>
                <a:cubicBezTo>
                  <a:pt x="1025804" y="517930"/>
                  <a:pt x="1028109" y="539799"/>
                  <a:pt x="1028814" y="560564"/>
                </a:cubicBezTo>
                <a:cubicBezTo>
                  <a:pt x="1031424" y="636345"/>
                  <a:pt x="1013327" y="697286"/>
                  <a:pt x="974408" y="744853"/>
                </a:cubicBezTo>
                <a:lnTo>
                  <a:pt x="973893" y="745482"/>
                </a:lnTo>
                <a:cubicBezTo>
                  <a:pt x="969169" y="751254"/>
                  <a:pt x="964540" y="756912"/>
                  <a:pt x="959872" y="762437"/>
                </a:cubicBezTo>
                <a:cubicBezTo>
                  <a:pt x="954367" y="768952"/>
                  <a:pt x="948804" y="775276"/>
                  <a:pt x="943032" y="781296"/>
                </a:cubicBezTo>
                <a:cubicBezTo>
                  <a:pt x="914667" y="810957"/>
                  <a:pt x="881120" y="833626"/>
                  <a:pt x="821303" y="839418"/>
                </a:cubicBezTo>
                <a:cubicBezTo>
                  <a:pt x="734720" y="847819"/>
                  <a:pt x="668388" y="834103"/>
                  <a:pt x="617963" y="795812"/>
                </a:cubicBezTo>
                <a:cubicBezTo>
                  <a:pt x="613486" y="792440"/>
                  <a:pt x="609143" y="788840"/>
                  <a:pt x="604914" y="785068"/>
                </a:cubicBezTo>
                <a:cubicBezTo>
                  <a:pt x="575748" y="758969"/>
                  <a:pt x="552374" y="723594"/>
                  <a:pt x="533819" y="678369"/>
                </a:cubicBezTo>
                <a:close/>
                <a:moveTo>
                  <a:pt x="915753" y="930286"/>
                </a:moveTo>
                <a:cubicBezTo>
                  <a:pt x="877843" y="943221"/>
                  <a:pt x="850449" y="950993"/>
                  <a:pt x="847020" y="997456"/>
                </a:cubicBezTo>
                <a:cubicBezTo>
                  <a:pt x="845687" y="1015668"/>
                  <a:pt x="848868" y="1069561"/>
                  <a:pt x="848868" y="1069561"/>
                </a:cubicBezTo>
                <a:cubicBezTo>
                  <a:pt x="849535" y="1069561"/>
                  <a:pt x="850182" y="1069561"/>
                  <a:pt x="850830" y="1069561"/>
                </a:cubicBezTo>
                <a:cubicBezTo>
                  <a:pt x="833914" y="1116519"/>
                  <a:pt x="804462" y="1254460"/>
                  <a:pt x="775145" y="1257565"/>
                </a:cubicBezTo>
                <a:cubicBezTo>
                  <a:pt x="753961" y="1259813"/>
                  <a:pt x="712584" y="1138484"/>
                  <a:pt x="703574" y="1077219"/>
                </a:cubicBezTo>
                <a:cubicBezTo>
                  <a:pt x="704183" y="1077047"/>
                  <a:pt x="704698" y="1076838"/>
                  <a:pt x="705060" y="1076647"/>
                </a:cubicBezTo>
                <a:cubicBezTo>
                  <a:pt x="705060" y="1076647"/>
                  <a:pt x="713499" y="1014430"/>
                  <a:pt x="705174" y="982064"/>
                </a:cubicBezTo>
                <a:cubicBezTo>
                  <a:pt x="698335" y="955508"/>
                  <a:pt x="680923" y="945679"/>
                  <a:pt x="641471" y="924724"/>
                </a:cubicBezTo>
                <a:cubicBezTo>
                  <a:pt x="613696" y="909979"/>
                  <a:pt x="592169" y="892872"/>
                  <a:pt x="575577" y="876222"/>
                </a:cubicBezTo>
                <a:cubicBezTo>
                  <a:pt x="590988" y="858429"/>
                  <a:pt x="602913" y="838179"/>
                  <a:pt x="611600" y="815224"/>
                </a:cubicBezTo>
                <a:cubicBezTo>
                  <a:pt x="612134" y="813814"/>
                  <a:pt x="612648" y="812405"/>
                  <a:pt x="613143" y="810995"/>
                </a:cubicBezTo>
                <a:cubicBezTo>
                  <a:pt x="618363" y="814748"/>
                  <a:pt x="623735" y="818272"/>
                  <a:pt x="629260" y="821549"/>
                </a:cubicBezTo>
                <a:cubicBezTo>
                  <a:pt x="669227" y="845304"/>
                  <a:pt x="717252" y="857020"/>
                  <a:pt x="775145" y="857020"/>
                </a:cubicBezTo>
                <a:cubicBezTo>
                  <a:pt x="790327" y="857020"/>
                  <a:pt x="806215" y="856201"/>
                  <a:pt x="822789" y="854600"/>
                </a:cubicBezTo>
                <a:cubicBezTo>
                  <a:pt x="878777" y="849171"/>
                  <a:pt x="913809" y="829531"/>
                  <a:pt x="941661" y="803966"/>
                </a:cubicBezTo>
                <a:cubicBezTo>
                  <a:pt x="939794" y="846466"/>
                  <a:pt x="943642" y="877384"/>
                  <a:pt x="963816" y="904321"/>
                </a:cubicBezTo>
                <a:cubicBezTo>
                  <a:pt x="963816" y="904321"/>
                  <a:pt x="963816" y="904321"/>
                  <a:pt x="963816" y="904321"/>
                </a:cubicBezTo>
                <a:cubicBezTo>
                  <a:pt x="950290" y="914627"/>
                  <a:pt x="935850" y="923409"/>
                  <a:pt x="915734" y="930267"/>
                </a:cubicBezTo>
                <a:close/>
              </a:path>
            </a:pathLst>
          </a:custGeom>
          <a:solidFill>
            <a:srgbClr val="F7931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0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80AD-E938-8CF0-6B8F-D93B7889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0AF26-12FF-3F60-C5F1-4DD039AC6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999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999" b="1">
                <a:solidFill>
                  <a:srgbClr val="FF0000"/>
                </a:solidFill>
              </a:rPr>
              <a:t>WHY </a:t>
            </a:r>
            <a:r>
              <a:rPr lang="de-AT" altLang="de-DE" sz="6400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is climate neutrality </a:t>
            </a:r>
          </a:p>
          <a:p>
            <a:pPr marL="0" indent="0" algn="ctr">
              <a:buNone/>
            </a:pPr>
            <a:r>
              <a:rPr lang="de-AT" altLang="de-DE" sz="6400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a good deal </a:t>
            </a:r>
          </a:p>
          <a:p>
            <a:pPr marL="0" indent="0" algn="ctr">
              <a:buNone/>
            </a:pPr>
            <a:r>
              <a:rPr lang="de-AT" altLang="de-DE" sz="6400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for businesses and for countries</a:t>
            </a:r>
            <a:r>
              <a:rPr lang="en-GB" sz="5999" b="1">
                <a:solidFill>
                  <a:srgbClr val="FF0000"/>
                </a:solidFill>
              </a:rPr>
              <a:t>? </a:t>
            </a:r>
          </a:p>
          <a:p>
            <a:pPr marL="0" indent="0" algn="ctr">
              <a:buNone/>
            </a:pP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6ABEA-937E-4662-4CA6-5DE43F0B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1C039E-C888-646E-71A9-753EE48E7CE0}"/>
              </a:ext>
            </a:extLst>
          </p:cNvPr>
          <p:cNvSpPr/>
          <p:nvPr/>
        </p:nvSpPr>
        <p:spPr>
          <a:xfrm>
            <a:off x="479376" y="1177056"/>
            <a:ext cx="5472608" cy="1680187"/>
          </a:xfrm>
          <a:prstGeom prst="rect">
            <a:avLst/>
          </a:prstGeom>
          <a:solidFill>
            <a:srgbClr val="558ED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Energy security, lower risks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768087-744B-B95B-A3F2-DBDFB0533913}"/>
              </a:ext>
            </a:extLst>
          </p:cNvPr>
          <p:cNvSpPr/>
          <p:nvPr/>
        </p:nvSpPr>
        <p:spPr>
          <a:xfrm>
            <a:off x="6288021" y="1174903"/>
            <a:ext cx="5472608" cy="1680187"/>
          </a:xfrm>
          <a:prstGeom prst="rect">
            <a:avLst/>
          </a:prstGeom>
          <a:solidFill>
            <a:srgbClr val="00BCB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Stable energy costs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FF524E-C149-E5E6-E657-25FFD758A7AD}"/>
              </a:ext>
            </a:extLst>
          </p:cNvPr>
          <p:cNvSpPr/>
          <p:nvPr/>
        </p:nvSpPr>
        <p:spPr>
          <a:xfrm>
            <a:off x="479376" y="3049264"/>
            <a:ext cx="5472608" cy="1680187"/>
          </a:xfrm>
          <a:prstGeom prst="rect">
            <a:avLst/>
          </a:prstGeom>
          <a:solidFill>
            <a:srgbClr val="EE901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Cleantech innovation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5E8B70-E3BB-0DEA-7E8F-AAD052889611}"/>
              </a:ext>
            </a:extLst>
          </p:cNvPr>
          <p:cNvSpPr/>
          <p:nvPr/>
        </p:nvSpPr>
        <p:spPr>
          <a:xfrm>
            <a:off x="6288021" y="3047111"/>
            <a:ext cx="5472608" cy="1680187"/>
          </a:xfrm>
          <a:prstGeom prst="rect">
            <a:avLst/>
          </a:prstGeom>
          <a:solidFill>
            <a:srgbClr val="8F74F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Investments and jobs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87AD8C-4AA8-DC8B-78AE-0BCA9110FC6F}"/>
              </a:ext>
            </a:extLst>
          </p:cNvPr>
          <p:cNvSpPr/>
          <p:nvPr/>
        </p:nvSpPr>
        <p:spPr>
          <a:xfrm>
            <a:off x="479376" y="4919319"/>
            <a:ext cx="5472608" cy="1680187"/>
          </a:xfrm>
          <a:prstGeom prst="rect">
            <a:avLst/>
          </a:prstGeom>
          <a:solidFill>
            <a:srgbClr val="47B98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Modernisation and productivity increase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40396-D469-531A-9AEB-51D17F12B25C}"/>
              </a:ext>
            </a:extLst>
          </p:cNvPr>
          <p:cNvSpPr/>
          <p:nvPr/>
        </p:nvSpPr>
        <p:spPr>
          <a:xfrm>
            <a:off x="6288021" y="4917165"/>
            <a:ext cx="5472608" cy="1680187"/>
          </a:xfrm>
          <a:prstGeom prst="rect">
            <a:avLst/>
          </a:prstGeom>
          <a:solidFill>
            <a:srgbClr val="FFCC2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2933" b="1">
                <a:solidFill>
                  <a:prstClr val="black"/>
                </a:solidFill>
                <a:latin typeface="Arial"/>
              </a:rPr>
              <a:t>Climate protection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F137ACBD-76ED-EAE5-88E0-53E798EFE086}"/>
              </a:ext>
            </a:extLst>
          </p:cNvPr>
          <p:cNvSpPr txBox="1">
            <a:spLocks/>
          </p:cNvSpPr>
          <p:nvPr/>
        </p:nvSpPr>
        <p:spPr bwMode="auto">
          <a:xfrm>
            <a:off x="3308" y="116632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de-AT" altLang="de-DE" sz="3467">
                <a:solidFill>
                  <a:srgbClr val="FF0000"/>
                </a:solidFill>
                <a:latin typeface="Arial" charset="0"/>
                <a:cs typeface="Arial" charset="0"/>
              </a:rPr>
              <a:t>Why industry decarbonisarion for competitiveness?</a:t>
            </a:r>
            <a:endParaRPr lang="de-AT" altLang="de-DE" sz="3467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4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92E36-83C2-541B-21D9-42000A6C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D2A10B-C306-6D80-FD0F-40854AFAC0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999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spcAft>
                <a:spcPts val="3200"/>
              </a:spcAft>
              <a:buNone/>
            </a:pPr>
            <a:r>
              <a:rPr lang="en-GB" sz="5999" b="1">
                <a:solidFill>
                  <a:srgbClr val="FF0000"/>
                </a:solidFill>
              </a:rPr>
              <a:t>IS THIS "NICE TO HAVE" OR </a:t>
            </a:r>
            <a:br>
              <a:rPr lang="en-GB" sz="5999" b="1">
                <a:solidFill>
                  <a:srgbClr val="FF0000"/>
                </a:solidFill>
              </a:rPr>
            </a:br>
            <a:r>
              <a:rPr lang="en-GB" sz="5999" b="1">
                <a:solidFill>
                  <a:srgbClr val="FF0000"/>
                </a:solidFill>
              </a:rPr>
              <a:t>A "MUST HAVE"?</a:t>
            </a: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4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F8041-79F8-7295-9AA9-5E261748B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A3641-CA14-7443-FB51-04AD0DB69F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999" b="1" dirty="0">
                <a:solidFill>
                  <a:schemeClr val="bg1"/>
                </a:solidFill>
              </a:rPr>
              <a:t>DO WE REALLY HAVE A CHOICE?</a:t>
            </a:r>
          </a:p>
          <a:p>
            <a:pPr marL="533387" lvl="1" indent="0">
              <a:spcBef>
                <a:spcPts val="80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Will yesterday's world come back (soon)?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Ukraine war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Chinese manufacturing boom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Trump</a:t>
            </a:r>
          </a:p>
          <a:p>
            <a:pPr marL="533387" lvl="1" indent="0">
              <a:spcBef>
                <a:spcPts val="160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The critical question is the speed of the transition.</a:t>
            </a:r>
          </a:p>
        </p:txBody>
      </p:sp>
    </p:spTree>
    <p:extLst>
      <p:ext uri="{BB962C8B-B14F-4D97-AF65-F5344CB8AC3E}">
        <p14:creationId xmlns:p14="http://schemas.microsoft.com/office/powerpoint/2010/main" val="62342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4181A-6551-488F-CED1-D0F01590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46CDA7-B4CF-DF1C-96B7-2258B117FD15}"/>
              </a:ext>
            </a:extLst>
          </p:cNvPr>
          <p:cNvSpPr txBox="1">
            <a:spLocks/>
          </p:cNvSpPr>
          <p:nvPr/>
        </p:nvSpPr>
        <p:spPr bwMode="auto">
          <a:xfrm>
            <a:off x="6616" y="548680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en-US" altLang="de-DE" sz="4000">
                <a:solidFill>
                  <a:srgbClr val="FF0000"/>
                </a:solidFill>
                <a:latin typeface="Arial" charset="0"/>
                <a:cs typeface="Arial" charset="0"/>
              </a:rPr>
              <a:t>Can we afford it? </a:t>
            </a:r>
            <a:br>
              <a:rPr lang="en-US" altLang="de-DE" sz="400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de-AT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Example </a:t>
            </a:r>
            <a:r>
              <a:rPr lang="en-US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Germany </a:t>
            </a:r>
            <a:r>
              <a:rPr lang="de-AT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2023 - 2045 </a:t>
            </a:r>
            <a:r>
              <a:rPr lang="en-US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defTabSz="1219170">
              <a:defRPr/>
            </a:pPr>
            <a:r>
              <a:rPr lang="en-US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I</a:t>
            </a:r>
            <a:r>
              <a:rPr lang="de-AT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nvestments in the energy transition and energy costs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C01AB1B-B20F-4433-8B0B-70CB736876AC}"/>
              </a:ext>
            </a:extLst>
          </p:cNvPr>
          <p:cNvSpPr/>
          <p:nvPr/>
        </p:nvSpPr>
        <p:spPr>
          <a:xfrm>
            <a:off x="0" y="2276872"/>
            <a:ext cx="6097837" cy="3360373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2400">
              <a:solidFill>
                <a:srgbClr val="F29200"/>
              </a:solidFill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BCC849-E7C0-329E-DAFC-20E4ECD7E31F}"/>
              </a:ext>
            </a:extLst>
          </p:cNvPr>
          <p:cNvSpPr txBox="1"/>
          <p:nvPr/>
        </p:nvSpPr>
        <p:spPr>
          <a:xfrm>
            <a:off x="3119669" y="6142086"/>
            <a:ext cx="6142963" cy="28731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PwC</a:t>
            </a:r>
            <a:endParaRPr lang="de-AT" sz="10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C16DE94F-A73C-A75B-5E47-175457BBED7D}"/>
              </a:ext>
            </a:extLst>
          </p:cNvPr>
          <p:cNvSpPr txBox="1">
            <a:spLocks/>
          </p:cNvSpPr>
          <p:nvPr/>
        </p:nvSpPr>
        <p:spPr bwMode="auto">
          <a:xfrm>
            <a:off x="239350" y="2588907"/>
            <a:ext cx="565666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Business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as</a:t>
            </a: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usual</a:t>
            </a: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scenario</a:t>
            </a:r>
            <a:endParaRPr lang="de-AT" altLang="de-DE" sz="2667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13,300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billion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Euro total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costs</a:t>
            </a:r>
            <a:endParaRPr lang="de-AT" altLang="de-DE" sz="2667" b="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l" defTabSz="1219170">
              <a:lnSpc>
                <a:spcPct val="95000"/>
              </a:lnSpc>
              <a:spcAft>
                <a:spcPts val="0"/>
              </a:spcAft>
              <a:defRPr/>
            </a:pP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20%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investment</a:t>
            </a: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costs</a:t>
            </a:r>
            <a:endParaRPr lang="de-AT" altLang="de-DE" sz="3467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l" defTabSz="1219170">
              <a:lnSpc>
                <a:spcPct val="95000"/>
              </a:lnSpc>
              <a:spcAft>
                <a:spcPts val="400"/>
              </a:spcAft>
              <a:defRPr/>
            </a:pP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80%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energy</a:t>
            </a: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costs</a:t>
            </a:r>
            <a:endParaRPr lang="de-AT" altLang="de-DE" sz="3467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plus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further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investments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required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after 2045</a:t>
            </a:r>
          </a:p>
        </p:txBody>
      </p:sp>
    </p:spTree>
    <p:extLst>
      <p:ext uri="{BB962C8B-B14F-4D97-AF65-F5344CB8AC3E}">
        <p14:creationId xmlns:p14="http://schemas.microsoft.com/office/powerpoint/2010/main" val="424555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E8F9-AE24-7161-E61C-E4A849AA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B094978-3B20-588B-A9DA-9BD35E962111}"/>
              </a:ext>
            </a:extLst>
          </p:cNvPr>
          <p:cNvSpPr/>
          <p:nvPr/>
        </p:nvSpPr>
        <p:spPr>
          <a:xfrm>
            <a:off x="0" y="2276872"/>
            <a:ext cx="6097837" cy="3360373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2400">
              <a:solidFill>
                <a:srgbClr val="F29200"/>
              </a:solidFill>
              <a:latin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D210A3-5879-373A-515C-1CD9DB690514}"/>
              </a:ext>
            </a:extLst>
          </p:cNvPr>
          <p:cNvSpPr txBox="1">
            <a:spLocks/>
          </p:cNvSpPr>
          <p:nvPr/>
        </p:nvSpPr>
        <p:spPr bwMode="auto">
          <a:xfrm>
            <a:off x="6616" y="548680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en-US" altLang="de-DE" sz="4000">
                <a:solidFill>
                  <a:srgbClr val="FF0000"/>
                </a:solidFill>
                <a:latin typeface="Arial" charset="0"/>
                <a:cs typeface="Arial" charset="0"/>
              </a:rPr>
              <a:t>Can we afford it? </a:t>
            </a:r>
            <a:br>
              <a:rPr lang="en-US" altLang="de-DE" sz="400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de-AT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Example </a:t>
            </a:r>
            <a:r>
              <a:rPr lang="en-US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Germany </a:t>
            </a:r>
            <a:r>
              <a:rPr lang="de-AT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2023 - 2045 </a:t>
            </a:r>
            <a:r>
              <a:rPr lang="en-US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defTabSz="1219170">
              <a:defRPr/>
            </a:pPr>
            <a:r>
              <a:rPr lang="en-US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I</a:t>
            </a:r>
            <a:r>
              <a:rPr lang="de-AT" altLang="de-DE" sz="2933" dirty="0" err="1">
                <a:solidFill>
                  <a:prstClr val="black"/>
                </a:solidFill>
                <a:latin typeface="Arial" charset="0"/>
                <a:cs typeface="Arial" charset="0"/>
              </a:rPr>
              <a:t>nvestments</a:t>
            </a:r>
            <a:r>
              <a:rPr lang="de-AT" altLang="de-DE" sz="2933" dirty="0">
                <a:solidFill>
                  <a:prstClr val="black"/>
                </a:solidFill>
                <a:latin typeface="Arial" charset="0"/>
                <a:cs typeface="Arial" charset="0"/>
              </a:rPr>
              <a:t> in </a:t>
            </a:r>
            <a:r>
              <a:rPr lang="de-AT" altLang="de-DE" sz="2933" dirty="0" err="1">
                <a:solidFill>
                  <a:prstClr val="black"/>
                </a:solidFill>
                <a:latin typeface="Arial" charset="0"/>
                <a:cs typeface="Arial" charset="0"/>
              </a:rPr>
              <a:t>the</a:t>
            </a:r>
            <a:r>
              <a:rPr lang="de-AT" altLang="de-DE" sz="2933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933" dirty="0" err="1">
                <a:solidFill>
                  <a:prstClr val="black"/>
                </a:solidFill>
                <a:latin typeface="Arial" charset="0"/>
                <a:cs typeface="Arial" charset="0"/>
              </a:rPr>
              <a:t>energy</a:t>
            </a:r>
            <a:r>
              <a:rPr lang="de-AT" altLang="de-DE" sz="2933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933" dirty="0" err="1">
                <a:solidFill>
                  <a:prstClr val="black"/>
                </a:solidFill>
                <a:latin typeface="Arial" charset="0"/>
                <a:cs typeface="Arial" charset="0"/>
              </a:rPr>
              <a:t>transition</a:t>
            </a:r>
            <a:r>
              <a:rPr lang="de-AT" altLang="de-DE" sz="2933" dirty="0">
                <a:solidFill>
                  <a:prstClr val="black"/>
                </a:solidFill>
                <a:latin typeface="Arial" charset="0"/>
                <a:cs typeface="Arial" charset="0"/>
              </a:rPr>
              <a:t> and </a:t>
            </a:r>
            <a:r>
              <a:rPr lang="de-AT" altLang="de-DE" sz="2933" err="1">
                <a:solidFill>
                  <a:prstClr val="black"/>
                </a:solidFill>
                <a:latin typeface="Arial" charset="0"/>
                <a:cs typeface="Arial" charset="0"/>
              </a:rPr>
              <a:t>energy</a:t>
            </a:r>
            <a:r>
              <a:rPr lang="de-AT" altLang="de-DE" sz="2933">
                <a:solidFill>
                  <a:prstClr val="black"/>
                </a:solidFill>
                <a:latin typeface="Arial" charset="0"/>
                <a:cs typeface="Arial" charset="0"/>
              </a:rPr>
              <a:t> costs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03FB1A-AB6D-8824-D91D-EEB4C96AB186}"/>
              </a:ext>
            </a:extLst>
          </p:cNvPr>
          <p:cNvSpPr/>
          <p:nvPr/>
        </p:nvSpPr>
        <p:spPr>
          <a:xfrm>
            <a:off x="6094163" y="2276872"/>
            <a:ext cx="6097837" cy="3360373"/>
          </a:xfrm>
          <a:prstGeom prst="rect">
            <a:avLst/>
          </a:prstGeom>
          <a:solidFill>
            <a:srgbClr val="2338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6FC66FFF-5314-F639-F9D0-F37F71DB7A74}"/>
              </a:ext>
            </a:extLst>
          </p:cNvPr>
          <p:cNvSpPr txBox="1">
            <a:spLocks/>
          </p:cNvSpPr>
          <p:nvPr/>
        </p:nvSpPr>
        <p:spPr bwMode="auto">
          <a:xfrm>
            <a:off x="6271677" y="3056959"/>
            <a:ext cx="54889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 defTabSz="1219170">
              <a:lnSpc>
                <a:spcPct val="95000"/>
              </a:lnSpc>
              <a:spcAft>
                <a:spcPts val="800"/>
              </a:spcAft>
              <a:defRPr/>
            </a:pP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Accelerated</a:t>
            </a: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transition</a:t>
            </a: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scenario</a:t>
            </a:r>
            <a:endParaRPr lang="de-AT" altLang="de-DE" sz="2667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13,200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billion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Euro total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costs</a:t>
            </a:r>
            <a:endParaRPr lang="de-AT" altLang="de-DE" sz="2667" b="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l" defTabSz="1219170">
              <a:lnSpc>
                <a:spcPct val="95000"/>
              </a:lnSpc>
              <a:spcAft>
                <a:spcPts val="400"/>
              </a:spcAft>
              <a:defRPr/>
            </a:pPr>
            <a:r>
              <a:rPr lang="de-AT" altLang="de-DE" sz="3467" dirty="0">
                <a:solidFill>
                  <a:srgbClr val="F29200"/>
                </a:solidFill>
                <a:latin typeface="Arial" charset="0"/>
                <a:cs typeface="Arial" charset="0"/>
              </a:rPr>
              <a:t>40% </a:t>
            </a:r>
            <a:r>
              <a:rPr lang="de-AT" altLang="de-DE" sz="3467" dirty="0" err="1">
                <a:solidFill>
                  <a:srgbClr val="F29200"/>
                </a:solidFill>
                <a:latin typeface="Arial" charset="0"/>
                <a:cs typeface="Arial" charset="0"/>
              </a:rPr>
              <a:t>investment</a:t>
            </a:r>
            <a:r>
              <a:rPr lang="de-AT" altLang="de-DE" sz="3467" dirty="0">
                <a:solidFill>
                  <a:srgbClr val="F29200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3467" dirty="0" err="1">
                <a:solidFill>
                  <a:srgbClr val="F29200"/>
                </a:solidFill>
                <a:latin typeface="Arial" charset="0"/>
                <a:cs typeface="Arial" charset="0"/>
              </a:rPr>
              <a:t>costs</a:t>
            </a:r>
            <a:endParaRPr lang="de-AT" altLang="de-DE" sz="3467" dirty="0">
              <a:solidFill>
                <a:srgbClr val="F29200"/>
              </a:solidFill>
              <a:latin typeface="Arial" charset="0"/>
              <a:cs typeface="Arial" charset="0"/>
            </a:endParaRPr>
          </a:p>
          <a:p>
            <a:pPr algn="l" defTabSz="1219170">
              <a:lnSpc>
                <a:spcPct val="95000"/>
              </a:lnSpc>
              <a:spcAft>
                <a:spcPts val="400"/>
              </a:spcAft>
              <a:defRPr/>
            </a:pPr>
            <a:r>
              <a:rPr lang="de-AT" altLang="de-DE" sz="3467" dirty="0">
                <a:solidFill>
                  <a:srgbClr val="F29200"/>
                </a:solidFill>
                <a:latin typeface="Arial" charset="0"/>
                <a:cs typeface="Arial" charset="0"/>
              </a:rPr>
              <a:t>60% </a:t>
            </a:r>
            <a:r>
              <a:rPr lang="de-AT" altLang="de-DE" sz="3467" dirty="0" err="1">
                <a:solidFill>
                  <a:srgbClr val="F29200"/>
                </a:solidFill>
                <a:latin typeface="Arial" charset="0"/>
                <a:cs typeface="Arial" charset="0"/>
              </a:rPr>
              <a:t>energy</a:t>
            </a:r>
            <a:r>
              <a:rPr lang="de-AT" altLang="de-DE" sz="3467" dirty="0">
                <a:solidFill>
                  <a:srgbClr val="F29200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3467" dirty="0" err="1">
                <a:solidFill>
                  <a:srgbClr val="F29200"/>
                </a:solidFill>
                <a:latin typeface="Arial" charset="0"/>
                <a:cs typeface="Arial" charset="0"/>
              </a:rPr>
              <a:t>costs</a:t>
            </a:r>
            <a:endParaRPr lang="de-AT" altLang="de-DE" sz="3467" dirty="0">
              <a:solidFill>
                <a:srgbClr val="F29200"/>
              </a:solidFill>
              <a:latin typeface="Arial" charset="0"/>
              <a:cs typeface="Arial" charset="0"/>
            </a:endParaRPr>
          </a:p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no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f</a:t>
            </a:r>
            <a:r>
              <a:rPr lang="en-US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urther</a:t>
            </a:r>
            <a:r>
              <a:rPr lang="en-US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investments required after 2045</a:t>
            </a:r>
            <a:endParaRPr lang="de-AT" altLang="de-DE" sz="2667" b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DD8E7C-687A-3DB7-7798-A8014F63E76B}"/>
              </a:ext>
            </a:extLst>
          </p:cNvPr>
          <p:cNvSpPr txBox="1"/>
          <p:nvPr/>
        </p:nvSpPr>
        <p:spPr>
          <a:xfrm>
            <a:off x="3119669" y="6142086"/>
            <a:ext cx="6142963" cy="28731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PwC</a:t>
            </a:r>
            <a:endParaRPr lang="de-AT" sz="10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C8F71F90-9843-4E9D-BBC1-FD294FFAE957}"/>
              </a:ext>
            </a:extLst>
          </p:cNvPr>
          <p:cNvSpPr txBox="1">
            <a:spLocks/>
          </p:cNvSpPr>
          <p:nvPr/>
        </p:nvSpPr>
        <p:spPr bwMode="auto">
          <a:xfrm>
            <a:off x="239350" y="2588907"/>
            <a:ext cx="565666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Business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as</a:t>
            </a: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usual</a:t>
            </a:r>
            <a:r>
              <a:rPr lang="de-AT" altLang="de-DE" sz="2667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white"/>
                </a:solidFill>
                <a:latin typeface="Arial" charset="0"/>
                <a:cs typeface="Arial" charset="0"/>
              </a:rPr>
              <a:t>scenario</a:t>
            </a:r>
            <a:endParaRPr lang="de-AT" altLang="de-DE" sz="2667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13,300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billion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Euro total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costs</a:t>
            </a:r>
            <a:endParaRPr lang="de-AT" altLang="de-DE" sz="2667" b="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l" defTabSz="1219170">
              <a:lnSpc>
                <a:spcPct val="95000"/>
              </a:lnSpc>
              <a:spcAft>
                <a:spcPts val="0"/>
              </a:spcAft>
              <a:defRPr/>
            </a:pP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20%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investment</a:t>
            </a: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costs</a:t>
            </a:r>
            <a:endParaRPr lang="de-AT" altLang="de-DE" sz="3467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l" defTabSz="1219170">
              <a:lnSpc>
                <a:spcPct val="95000"/>
              </a:lnSpc>
              <a:spcAft>
                <a:spcPts val="400"/>
              </a:spcAft>
              <a:defRPr/>
            </a:pP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80%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energy</a:t>
            </a:r>
            <a:r>
              <a:rPr lang="de-AT" altLang="de-DE" sz="3467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3467" dirty="0" err="1">
                <a:solidFill>
                  <a:srgbClr val="002060"/>
                </a:solidFill>
                <a:latin typeface="Arial" charset="0"/>
                <a:cs typeface="Arial" charset="0"/>
              </a:rPr>
              <a:t>costs</a:t>
            </a:r>
            <a:endParaRPr lang="de-AT" altLang="de-DE" sz="3467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l" defTabSz="1219170">
              <a:spcAft>
                <a:spcPts val="800"/>
              </a:spcAft>
              <a:defRPr/>
            </a:pP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plus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further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investments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b="0" dirty="0" err="1">
                <a:solidFill>
                  <a:prstClr val="white"/>
                </a:solidFill>
                <a:latin typeface="Arial" charset="0"/>
                <a:cs typeface="Arial" charset="0"/>
              </a:rPr>
              <a:t>required</a:t>
            </a:r>
            <a:r>
              <a:rPr lang="de-AT" altLang="de-DE" sz="2667" b="0" dirty="0">
                <a:solidFill>
                  <a:prstClr val="white"/>
                </a:solidFill>
                <a:latin typeface="Arial" charset="0"/>
                <a:cs typeface="Arial" charset="0"/>
              </a:rPr>
              <a:t> after 2045</a:t>
            </a:r>
          </a:p>
        </p:txBody>
      </p:sp>
    </p:spTree>
    <p:extLst>
      <p:ext uri="{BB962C8B-B14F-4D97-AF65-F5344CB8AC3E}">
        <p14:creationId xmlns:p14="http://schemas.microsoft.com/office/powerpoint/2010/main" val="392721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52F-E9E6-C2B6-7D5C-ABDDB91CB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D6D594-4696-E6D7-81F9-C8D713ABDEE7}"/>
              </a:ext>
            </a:extLst>
          </p:cNvPr>
          <p:cNvSpPr txBox="1">
            <a:spLocks/>
          </p:cNvSpPr>
          <p:nvPr/>
        </p:nvSpPr>
        <p:spPr bwMode="auto">
          <a:xfrm>
            <a:off x="0" y="428601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  <a:t>How develop successful narratives? </a:t>
            </a:r>
            <a:b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AT" altLang="de-DE" sz="4000">
                <a:solidFill>
                  <a:srgbClr val="FF0000"/>
                </a:solidFill>
                <a:latin typeface="Arial" charset="0"/>
                <a:cs typeface="Arial" charset="0"/>
              </a:rPr>
              <a:t>Language matters!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49AA53B-B063-FC86-17D1-B7A804ED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5" y="1661582"/>
            <a:ext cx="1055138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"Change" is often not positively connotated in the public - preceived as risky, destablisation, loss of economic and social status</a:t>
            </a:r>
            <a:br>
              <a:rPr lang="de-AT" sz="2400">
                <a:solidFill>
                  <a:srgbClr val="000000"/>
                </a:solidFill>
              </a:rPr>
            </a:br>
            <a:endParaRPr lang="de-AT" sz="2400">
              <a:solidFill>
                <a:srgbClr val="000000"/>
              </a:solidFill>
            </a:endParaRPr>
          </a:p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-&gt; Creating trust - positive examples</a:t>
            </a:r>
          </a:p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-&gt; By not acting, we may lose control, let's use our strengths</a:t>
            </a:r>
          </a:p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-&gt; Perserving competitiveness, prosperity, stability </a:t>
            </a:r>
          </a:p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-&gt; Avoid technocratic terminoloy (except when speaking to technocrats</a:t>
            </a:r>
            <a:r>
              <a:rPr lang="en-GB">
                <a:sym typeface="Wingdings" panose="05000000000000000000" pitchFamily="2" charset="2"/>
              </a:rPr>
              <a:t>)</a:t>
            </a:r>
          </a:p>
          <a:p>
            <a:pPr marL="0" indent="0">
              <a:spcBef>
                <a:spcPts val="400"/>
              </a:spcBef>
              <a:defRPr/>
            </a:pPr>
            <a:br>
              <a:rPr lang="de-AT" sz="2400">
                <a:solidFill>
                  <a:srgbClr val="000000"/>
                </a:solidFill>
              </a:rPr>
            </a:br>
            <a:endParaRPr lang="de-AT" sz="240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defRPr/>
            </a:pPr>
            <a:endParaRPr lang="de-AT" sz="2400" b="1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defRPr/>
            </a:pPr>
            <a:endParaRPr lang="de-AT" sz="2400" b="1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defRPr/>
            </a:pPr>
            <a:endParaRPr lang="de-AT" b="1" dirty="0">
              <a:solidFill>
                <a:srgbClr val="000000"/>
              </a:solidFill>
            </a:endParaRPr>
          </a:p>
          <a:p>
            <a:pPr marL="342892" indent="-342892">
              <a:spcBef>
                <a:spcPts val="4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BF181-D0A3-C352-E599-8D3AFE7B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27A314-FFFD-A55E-FC89-C89C08DEF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52585" b="27830"/>
          <a:stretch/>
        </p:blipFill>
        <p:spPr bwMode="auto">
          <a:xfrm>
            <a:off x="6135786" y="1028734"/>
            <a:ext cx="5765116" cy="16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0BD8B6-69A1-101F-C6D8-F8395A987F27}"/>
              </a:ext>
            </a:extLst>
          </p:cNvPr>
          <p:cNvSpPr/>
          <p:nvPr/>
        </p:nvSpPr>
        <p:spPr>
          <a:xfrm>
            <a:off x="636175" y="1028734"/>
            <a:ext cx="5405384" cy="16707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485400-968F-A608-ED70-8B83C6968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1" b="38028"/>
          <a:stretch/>
        </p:blipFill>
        <p:spPr bwMode="auto">
          <a:xfrm>
            <a:off x="282879" y="1028734"/>
            <a:ext cx="5765116" cy="1670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6269D7-768B-5E2D-9BEB-8F7971DB92B0}"/>
              </a:ext>
            </a:extLst>
          </p:cNvPr>
          <p:cNvSpPr/>
          <p:nvPr/>
        </p:nvSpPr>
        <p:spPr>
          <a:xfrm>
            <a:off x="282879" y="2697367"/>
            <a:ext cx="5765116" cy="910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96000" rIns="91452" bIns="96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Capital:	Linz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1.5 million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DCF91-1406-B6E0-DF70-A962A04413FF}"/>
              </a:ext>
            </a:extLst>
          </p:cNvPr>
          <p:cNvSpPr/>
          <p:nvPr/>
        </p:nvSpPr>
        <p:spPr>
          <a:xfrm>
            <a:off x="6135786" y="2697367"/>
            <a:ext cx="5765116" cy="9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400" b="1" kern="0" dirty="0">
                <a:solidFill>
                  <a:prstClr val="white"/>
                </a:solidFill>
                <a:latin typeface="Calibri Light" panose="020F0302020204030204" pitchFamily="34" charset="0"/>
                <a:cs typeface="Arial" pitchFamily="34" charset="0"/>
              </a:rPr>
            </a:br>
            <a:endParaRPr lang="en-US" sz="2400" b="1" kern="0" dirty="0">
              <a:solidFill>
                <a:prstClr val="white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heartland </a:t>
            </a:r>
            <a:r>
              <a:rPr lang="en-US" sz="24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Austria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67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&gt;25 % of Austrian exports</a:t>
            </a:r>
            <a:endParaRPr lang="en-GB" sz="2267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267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DD60348-2BBD-4813-E9E1-BE29827C8460}"/>
              </a:ext>
            </a:extLst>
          </p:cNvPr>
          <p:cNvSpPr/>
          <p:nvPr/>
        </p:nvSpPr>
        <p:spPr>
          <a:xfrm>
            <a:off x="282879" y="5397219"/>
            <a:ext cx="5765116" cy="1345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00" tIns="96000" rIns="96000" bIns="96000" numCol="1" spcCol="360000" rtlCol="0" anchor="ctr"/>
          <a:lstStyle/>
          <a:p>
            <a:pPr marL="479988" indent="-1247969" defTabSz="100797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9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89 % 	</a:t>
            </a:r>
            <a:r>
              <a:rPr lang="fr-FR" sz="2133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fr-FR" sz="21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33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fr-FR" sz="2133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9988" indent="-1247969" defTabSz="100797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33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9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33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US" sz="21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from renewables</a:t>
            </a:r>
            <a:endParaRPr lang="en-US" sz="2133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9988" indent="-1247969" defTabSz="100797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33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sz="2933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133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 in industry</a:t>
            </a:r>
            <a:endParaRPr lang="en-US" sz="21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CB43950-4530-A49C-A1A2-99542193B809}"/>
              </a:ext>
            </a:extLst>
          </p:cNvPr>
          <p:cNvSpPr/>
          <p:nvPr/>
        </p:nvSpPr>
        <p:spPr>
          <a:xfrm>
            <a:off x="6135786" y="5397219"/>
            <a:ext cx="5765113" cy="1345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96000" rIns="91452" bIns="96000" numCol="1" spcCol="360000" rtlCol="0" anchor="ctr"/>
          <a:lstStyle/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67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billion Euro </a:t>
            </a:r>
            <a:br>
              <a:rPr lang="en-US" sz="3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investments</a:t>
            </a: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energy transition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47806B2-203E-C698-CB0E-DE03FEF727DE}"/>
              </a:ext>
            </a:extLst>
          </p:cNvPr>
          <p:cNvSpPr txBox="1"/>
          <p:nvPr/>
        </p:nvSpPr>
        <p:spPr>
          <a:xfrm>
            <a:off x="0" y="228964"/>
            <a:ext cx="12192000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DE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Upper Austria</a:t>
            </a:r>
            <a:b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0232DED-5D96-C224-0F6A-C58935B28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-350" r="143" b="56808"/>
          <a:stretch/>
        </p:blipFill>
        <p:spPr bwMode="auto">
          <a:xfrm>
            <a:off x="282879" y="3724764"/>
            <a:ext cx="5765116" cy="16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8972B11-B9D0-9F3B-4C96-337560EA9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b="41885"/>
          <a:stretch/>
        </p:blipFill>
        <p:spPr bwMode="auto">
          <a:xfrm>
            <a:off x="6135786" y="3724764"/>
            <a:ext cx="5765116" cy="16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9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E379F-730A-2CAE-6E2D-72AF9DBF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BD0FC0-1F4C-FB09-E712-CBC80CD2DB73}"/>
              </a:ext>
            </a:extLst>
          </p:cNvPr>
          <p:cNvSpPr txBox="1">
            <a:spLocks/>
          </p:cNvSpPr>
          <p:nvPr/>
        </p:nvSpPr>
        <p:spPr bwMode="auto">
          <a:xfrm>
            <a:off x="0" y="428601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  <a:t>How develop successful narratives? </a:t>
            </a:r>
            <a:b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AT" altLang="de-DE" sz="4000">
                <a:solidFill>
                  <a:srgbClr val="FF0000"/>
                </a:solidFill>
                <a:latin typeface="Arial" charset="0"/>
                <a:cs typeface="Arial" charset="0"/>
              </a:rPr>
              <a:t>It is the economy!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3B63AAE-7803-7C1D-90C7-C9B545E8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5" y="1661582"/>
            <a:ext cx="11349244" cy="4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Economic arguments foster societal acceptance - beyond </a:t>
            </a:r>
          </a:p>
          <a:p>
            <a:pPr marL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simplistic pay-back times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/>
              <a:t>maintain economic stability and increase security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/>
              <a:t>provide resilience against price shocks and control of energy cost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/>
              <a:t>maintain and create jobs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/>
              <a:t>stay internationally competitive by using our innovation potential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preserve the value of buildings through ensuring good energy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/>
          </a:p>
          <a:p>
            <a:pPr marL="0" indent="0"/>
            <a:r>
              <a:rPr lang="en-GB" sz="2200"/>
              <a:t>-&gt; quantify </a:t>
            </a:r>
            <a:r>
              <a:rPr lang="en-GB" sz="2200" b="1"/>
              <a:t>benefits of action</a:t>
            </a:r>
            <a:br>
              <a:rPr lang="en-GB" sz="2200" b="1"/>
            </a:br>
            <a:r>
              <a:rPr lang="en-GB" sz="2200"/>
              <a:t>-&gt; show </a:t>
            </a:r>
            <a:r>
              <a:rPr lang="en-GB" sz="2200" b="1"/>
              <a:t>impacts of inaction</a:t>
            </a:r>
            <a:r>
              <a:rPr lang="en-GB" sz="2200"/>
              <a:t>, compared to costs of transformation  </a:t>
            </a:r>
          </a:p>
          <a:p>
            <a:pPr marL="0" indent="0"/>
            <a:r>
              <a:rPr lang="en-GB" sz="2200"/>
              <a:t>-&gt; consider experience with transformation as economic asset</a:t>
            </a:r>
          </a:p>
          <a:p>
            <a:pPr marL="0" indent="0"/>
            <a:r>
              <a:rPr lang="en-GB" sz="2200"/>
              <a:t>-&gt; illustrate by </a:t>
            </a:r>
            <a:r>
              <a:rPr lang="en-GB" sz="2200" b="1"/>
              <a:t>economic data</a:t>
            </a:r>
            <a:endParaRPr lang="de-AT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E6E6-C30A-54AE-24EE-E2FFB0370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5C17165-A684-E1F1-8D25-CD5D1462996A}"/>
              </a:ext>
            </a:extLst>
          </p:cNvPr>
          <p:cNvSpPr txBox="1">
            <a:spLocks/>
          </p:cNvSpPr>
          <p:nvPr/>
        </p:nvSpPr>
        <p:spPr bwMode="auto">
          <a:xfrm>
            <a:off x="0" y="428601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  <a:t>How develop successful narratives? </a:t>
            </a:r>
            <a:b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AT" altLang="de-DE" sz="4000">
                <a:solidFill>
                  <a:srgbClr val="FF0000"/>
                </a:solidFill>
                <a:latin typeface="Arial" charset="0"/>
                <a:cs typeface="Arial" charset="0"/>
              </a:rPr>
              <a:t>Know your target groups to create buy-in!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D29125C-1079-146B-64A0-2BD41825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5" y="1661582"/>
            <a:ext cx="105513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A successful energy transition needs a multitude stakeholders and all society groups!</a:t>
            </a:r>
            <a:br>
              <a:rPr lang="de-AT" sz="2400">
                <a:solidFill>
                  <a:srgbClr val="000000"/>
                </a:solidFill>
              </a:rPr>
            </a:br>
            <a:endParaRPr lang="de-AT" sz="2400">
              <a:solidFill>
                <a:srgbClr val="000000"/>
              </a:solidFill>
            </a:endParaRPr>
          </a:p>
          <a:p>
            <a:pPr lvl="0"/>
            <a:r>
              <a:rPr lang="de-AT" sz="2400">
                <a:solidFill>
                  <a:srgbClr val="000000"/>
                </a:solidFill>
              </a:rPr>
              <a:t>-&gt; </a:t>
            </a:r>
            <a:r>
              <a:rPr lang="en-GB" sz="2400">
                <a:solidFill>
                  <a:srgbClr val="000000"/>
                </a:solidFill>
              </a:rPr>
              <a:t>"</a:t>
            </a:r>
            <a:r>
              <a:rPr lang="en-GB" sz="2400"/>
              <a:t>the </a:t>
            </a:r>
            <a:r>
              <a:rPr lang="en-US" sz="2400"/>
              <a:t>bait must please the fish, not to the fisher!"</a:t>
            </a:r>
          </a:p>
          <a:p>
            <a:pPr lvl="0"/>
            <a:r>
              <a:rPr lang="en-US" sz="2400"/>
              <a:t>-&gt; listen to what is important to different groups </a:t>
            </a:r>
          </a:p>
          <a:p>
            <a:r>
              <a:rPr lang="en-US" sz="2400"/>
              <a:t>-&gt; putting people at the center</a:t>
            </a:r>
          </a:p>
          <a:p>
            <a:pPr lvl="0"/>
            <a:r>
              <a:rPr lang="en-US" sz="2400"/>
              <a:t>-&gt; who can be good messengers</a:t>
            </a:r>
          </a:p>
          <a:p>
            <a:pPr lvl="0"/>
            <a:r>
              <a:rPr lang="en-US" sz="2400"/>
              <a:t>-&gt; people have short term questions, long-term answers will not work</a:t>
            </a:r>
          </a:p>
          <a:p>
            <a:pPr lvl="0"/>
            <a:r>
              <a:rPr lang="en-US" sz="2400"/>
              <a:t>-&gt; yesterday’s narratives don’t work today </a:t>
            </a:r>
          </a:p>
          <a:p>
            <a:pPr lvl="0"/>
            <a:endParaRPr lang="de-AT" sz="2400"/>
          </a:p>
          <a:p>
            <a:pPr>
              <a:spcBef>
                <a:spcPts val="400"/>
              </a:spcBef>
              <a:defRPr/>
            </a:pPr>
            <a:endParaRPr lang="de-AT" sz="2400"/>
          </a:p>
          <a:p>
            <a:pPr>
              <a:spcBef>
                <a:spcPts val="400"/>
              </a:spcBef>
              <a:defRPr/>
            </a:pPr>
            <a:endParaRPr lang="de-AT" b="1" dirty="0">
              <a:solidFill>
                <a:srgbClr val="000000"/>
              </a:solidFill>
            </a:endParaRPr>
          </a:p>
          <a:p>
            <a:pPr marL="342892" indent="-342892">
              <a:spcBef>
                <a:spcPts val="4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7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4900D-1D4E-0C06-4792-6922974C4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373041-A612-58D2-6E18-66D2AF066CFE}"/>
              </a:ext>
            </a:extLst>
          </p:cNvPr>
          <p:cNvSpPr txBox="1">
            <a:spLocks/>
          </p:cNvSpPr>
          <p:nvPr/>
        </p:nvSpPr>
        <p:spPr bwMode="auto">
          <a:xfrm>
            <a:off x="0" y="428601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  <a:t>How develop successful narratives? </a:t>
            </a:r>
            <a:br>
              <a:rPr lang="en-US" altLang="de-DE" sz="30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AT" altLang="de-DE" sz="4000">
                <a:solidFill>
                  <a:srgbClr val="FF0000"/>
                </a:solidFill>
                <a:latin typeface="Arial" charset="0"/>
                <a:cs typeface="Arial" charset="0"/>
              </a:rPr>
              <a:t>Take a strategic approach!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A59F063-A978-1C9A-2990-FC3FDE47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5" y="1661582"/>
            <a:ext cx="11385103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de-AT" sz="2400">
                <a:solidFill>
                  <a:srgbClr val="000000"/>
                </a:solidFill>
              </a:rPr>
              <a:t>Accompany new policies with a communication strategy (beyond a press release!)</a:t>
            </a:r>
          </a:p>
          <a:p>
            <a:pPr marL="0" indent="0">
              <a:spcBef>
                <a:spcPts val="400"/>
              </a:spcBef>
              <a:defRPr/>
            </a:pPr>
            <a:endParaRPr lang="de-AT" sz="2400">
              <a:solidFill>
                <a:srgbClr val="000000"/>
              </a:solidFill>
            </a:endParaRPr>
          </a:p>
          <a:p>
            <a:pPr marL="0" lvl="0" indent="0"/>
            <a:r>
              <a:rPr lang="en-GB" sz="2200"/>
              <a:t>-&gt; aim at upfront positive connotation </a:t>
            </a:r>
            <a:br>
              <a:rPr lang="en-GB" sz="2200"/>
            </a:br>
            <a:r>
              <a:rPr lang="en-GB" sz="2200"/>
              <a:t>-&gt; start with quantified benefits for your audience, put risks into perspective and</a:t>
            </a:r>
            <a:br>
              <a:rPr lang="en-GB" sz="2200"/>
            </a:br>
            <a:r>
              <a:rPr lang="en-GB" sz="2200"/>
              <a:t>    manage expectations</a:t>
            </a:r>
            <a:br>
              <a:rPr lang="en-GB" sz="2200"/>
            </a:br>
            <a:r>
              <a:rPr lang="en-GB" sz="2200"/>
              <a:t>-&gt; explain intention of measures (why transformation is the better alternative?)</a:t>
            </a:r>
            <a:br>
              <a:rPr lang="en-GB" sz="2200"/>
            </a:br>
            <a:r>
              <a:rPr lang="en-GB" sz="2200"/>
              <a:t>-&gt; build positive and clear narratives, illustrated by data</a:t>
            </a:r>
            <a:br>
              <a:rPr lang="en-GB" sz="2200"/>
            </a:br>
            <a:r>
              <a:rPr lang="en-GB" sz="2200"/>
              <a:t>	- preserving stability and increasing resilience</a:t>
            </a:r>
            <a:br>
              <a:rPr lang="en-GB" sz="2200"/>
            </a:br>
            <a:r>
              <a:rPr lang="en-GB" sz="2200"/>
              <a:t>	- maintaining and fostering competitiveness</a:t>
            </a:r>
            <a:br>
              <a:rPr lang="en-GB" sz="2200"/>
            </a:br>
            <a:r>
              <a:rPr lang="en-GB" sz="2200"/>
              <a:t>	- providing security and freedom</a:t>
            </a:r>
            <a:br>
              <a:rPr lang="en-GB" sz="2200"/>
            </a:br>
            <a:r>
              <a:rPr lang="en-GB" sz="2200"/>
              <a:t>	- enabling growth and innovation</a:t>
            </a:r>
            <a:br>
              <a:rPr lang="en-GB" sz="2200"/>
            </a:br>
            <a:r>
              <a:rPr lang="en-GB" sz="2200"/>
              <a:t>	- using economic assets smartly</a:t>
            </a:r>
            <a:br>
              <a:rPr lang="en-GB" sz="2200"/>
            </a:br>
            <a:r>
              <a:rPr lang="en-GB" sz="2200"/>
              <a:t>	- putting people’s interests in the focus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52286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5708170-4702-1F75-1D5E-B54CE99F2EEA}"/>
              </a:ext>
            </a:extLst>
          </p:cNvPr>
          <p:cNvSpPr/>
          <p:nvPr/>
        </p:nvSpPr>
        <p:spPr>
          <a:xfrm>
            <a:off x="-6928" y="3092964"/>
            <a:ext cx="12212143" cy="764032"/>
          </a:xfrm>
          <a:prstGeom prst="rect">
            <a:avLst/>
          </a:prstGeom>
          <a:solidFill>
            <a:srgbClr val="00B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F99F562-6EAC-8783-4D33-7539602A46D0}"/>
              </a:ext>
            </a:extLst>
          </p:cNvPr>
          <p:cNvSpPr/>
          <p:nvPr/>
        </p:nvSpPr>
        <p:spPr>
          <a:xfrm>
            <a:off x="-3464" y="4069263"/>
            <a:ext cx="12192000" cy="76403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6928" y="3268101"/>
            <a:ext cx="12059165" cy="34887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267" b="1">
                <a:solidFill>
                  <a:prstClr val="black"/>
                </a:solidFill>
                <a:latin typeface="Arial" charset="0"/>
              </a:rPr>
              <a:t>Cleantech</a:t>
            </a:r>
            <a:r>
              <a:rPr lang="en-GB" sz="2267">
                <a:solidFill>
                  <a:prstClr val="black"/>
                </a:solidFill>
                <a:latin typeface="Arial" charset="0"/>
              </a:rPr>
              <a:t>: Support for developing products </a:t>
            </a:r>
            <a:r>
              <a:rPr lang="en-GB" sz="2267" dirty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en-GB" sz="2267">
                <a:solidFill>
                  <a:prstClr val="black"/>
                </a:solidFill>
                <a:latin typeface="Arial" charset="0"/>
              </a:rPr>
              <a:t>services for </a:t>
            </a:r>
            <a:r>
              <a:rPr lang="en-GB" sz="2267" dirty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GB" sz="2267">
                <a:solidFill>
                  <a:prstClr val="black"/>
                </a:solidFill>
                <a:latin typeface="Arial" charset="0"/>
              </a:rPr>
              <a:t>world markets (CTC)</a:t>
            </a:r>
            <a:endParaRPr lang="en-GB" sz="2267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5" y="-39647"/>
            <a:ext cx="12191996" cy="12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5" rIns="121909" bIns="6095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/>
            <a:r>
              <a:rPr lang="de-AT" altLang="de-DE" err="1">
                <a:solidFill>
                  <a:prstClr val="black"/>
                </a:solidFill>
                <a:latin typeface="Arial" charset="0"/>
                <a:cs typeface="Arial" charset="0"/>
              </a:rPr>
              <a:t>Our</a:t>
            </a:r>
            <a:r>
              <a:rPr lang="de-AT" altLang="de-DE">
                <a:solidFill>
                  <a:prstClr val="black"/>
                </a:solidFill>
                <a:latin typeface="Arial" charset="0"/>
                <a:cs typeface="Arial" charset="0"/>
              </a:rPr>
              <a:t> goal in Upper Austria: </a:t>
            </a:r>
            <a:br>
              <a:rPr lang="de-AT" altLang="de-DE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de-AT" altLang="de-DE">
                <a:solidFill>
                  <a:prstClr val="black"/>
                </a:solidFill>
                <a:latin typeface="Arial" charset="0"/>
                <a:cs typeface="Arial" charset="0"/>
              </a:rPr>
              <a:t>Industrial </a:t>
            </a:r>
            <a:r>
              <a:rPr lang="de-AT" altLang="de-DE" dirty="0">
                <a:solidFill>
                  <a:prstClr val="black"/>
                </a:solidFill>
                <a:latin typeface="Arial" charset="0"/>
                <a:cs typeface="Arial" charset="0"/>
              </a:rPr>
              <a:t>Energy </a:t>
            </a:r>
            <a:r>
              <a:rPr lang="de-AT" altLang="de-DE">
                <a:solidFill>
                  <a:prstClr val="black"/>
                </a:solidFill>
                <a:latin typeface="Arial" charset="0"/>
                <a:cs typeface="Arial" charset="0"/>
              </a:rPr>
              <a:t>Transition Leader</a:t>
            </a:r>
            <a:endParaRPr lang="de-AT" alt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975A87E-9071-563F-F865-8910634CC301}"/>
              </a:ext>
            </a:extLst>
          </p:cNvPr>
          <p:cNvSpPr/>
          <p:nvPr/>
        </p:nvSpPr>
        <p:spPr>
          <a:xfrm>
            <a:off x="-3" y="1229640"/>
            <a:ext cx="12192000" cy="764032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355" y="5147208"/>
            <a:ext cx="12192000" cy="98856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191983" tIns="144000" rIns="121909" bIns="144000" rtlCol="0">
            <a:spAutoFit/>
          </a:bodyPr>
          <a:lstStyle/>
          <a:p>
            <a:pPr algn="ctr" defTabSz="1215790"/>
            <a:r>
              <a:rPr lang="en-GB" sz="2267" dirty="0">
                <a:solidFill>
                  <a:prstClr val="white"/>
                </a:solidFill>
                <a:latin typeface="Arial" charset="0"/>
              </a:rPr>
              <a:t>We show how companies are becoming climate-neutral and thereby increase their </a:t>
            </a:r>
            <a:r>
              <a:rPr lang="en-GB" sz="2267" b="1" dirty="0">
                <a:solidFill>
                  <a:prstClr val="white"/>
                </a:solidFill>
                <a:latin typeface="Arial" charset="0"/>
              </a:rPr>
              <a:t>competitiveness and profits.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E75D0BB-6EF9-C595-7BAF-8E3027BCA9AA}"/>
              </a:ext>
            </a:extLst>
          </p:cNvPr>
          <p:cNvSpPr/>
          <p:nvPr/>
        </p:nvSpPr>
        <p:spPr>
          <a:xfrm>
            <a:off x="-6927" y="2188652"/>
            <a:ext cx="12212147" cy="764032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C8F3DF-C9C5-6415-6CB5-9A41FC211C63}"/>
              </a:ext>
            </a:extLst>
          </p:cNvPr>
          <p:cNvSpPr txBox="1"/>
          <p:nvPr/>
        </p:nvSpPr>
        <p:spPr>
          <a:xfrm>
            <a:off x="49795" y="1411817"/>
            <a:ext cx="11959576" cy="670703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191983" tIns="0" rIns="121909" bIns="0" rtlCol="0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267" b="1">
                <a:solidFill>
                  <a:prstClr val="black"/>
                </a:solidFill>
                <a:latin typeface="Arial" charset="0"/>
              </a:rPr>
              <a:t>Innovation Ecosystem</a:t>
            </a:r>
            <a:r>
              <a:rPr lang="en-US" sz="2267">
                <a:solidFill>
                  <a:prstClr val="black"/>
                </a:solidFill>
                <a:latin typeface="Arial" charset="0"/>
              </a:rPr>
              <a:t>: industry, researchers and public bodies work together (NEFI)</a:t>
            </a:r>
            <a:endParaRPr lang="en-US" sz="2267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6B219E-D70C-0018-63B1-BD44082A5A46}"/>
              </a:ext>
            </a:extLst>
          </p:cNvPr>
          <p:cNvSpPr/>
          <p:nvPr/>
        </p:nvSpPr>
        <p:spPr>
          <a:xfrm>
            <a:off x="0" y="5123543"/>
            <a:ext cx="12192000" cy="764032"/>
          </a:xfrm>
          <a:prstGeom prst="rect">
            <a:avLst/>
          </a:prstGeom>
          <a:solidFill>
            <a:srgbClr val="47B9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9AE0E0-7DDE-A22D-0337-4B5F0CB7EAB3}"/>
              </a:ext>
            </a:extLst>
          </p:cNvPr>
          <p:cNvSpPr txBox="1"/>
          <p:nvPr/>
        </p:nvSpPr>
        <p:spPr>
          <a:xfrm>
            <a:off x="107743" y="4232159"/>
            <a:ext cx="10402399" cy="34887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191983" tIns="0" rIns="121909" bIns="0" rtlCol="0">
            <a:spAutoFit/>
          </a:bodyPr>
          <a:lstStyle/>
          <a:p>
            <a:pPr algn="ctr" defTabSz="1215790"/>
            <a:r>
              <a:rPr lang="en-US" sz="2267" b="1">
                <a:solidFill>
                  <a:prstClr val="white"/>
                </a:solidFill>
                <a:latin typeface="Arial" charset="0"/>
              </a:rPr>
              <a:t>Skills:</a:t>
            </a:r>
            <a:r>
              <a:rPr lang="en-US" sz="2267">
                <a:solidFill>
                  <a:prstClr val="white"/>
                </a:solidFill>
                <a:latin typeface="Arial" charset="0"/>
              </a:rPr>
              <a:t> Dedicated university and school programmes</a:t>
            </a:r>
            <a:endParaRPr lang="en-US" sz="2267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0236BD-34C5-A6B4-2E31-81A327CFF3E2}"/>
              </a:ext>
            </a:extLst>
          </p:cNvPr>
          <p:cNvSpPr txBox="1"/>
          <p:nvPr/>
        </p:nvSpPr>
        <p:spPr>
          <a:xfrm>
            <a:off x="171535" y="2356062"/>
            <a:ext cx="12013872" cy="348878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267" b="1">
                <a:solidFill>
                  <a:prstClr val="black"/>
                </a:solidFill>
                <a:latin typeface="Arial" charset="0"/>
              </a:rPr>
              <a:t>Funding: 3 billion Euro </a:t>
            </a:r>
            <a:r>
              <a:rPr lang="en-GB" sz="2267">
                <a:solidFill>
                  <a:prstClr val="black"/>
                </a:solidFill>
                <a:latin typeface="Arial" charset="0"/>
              </a:rPr>
              <a:t>from the federal government for the industrial energy transition</a:t>
            </a:r>
            <a:endParaRPr lang="en-GB" sz="2267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104CA78-131B-945A-E8F5-19EA3C6184B4}"/>
              </a:ext>
            </a:extLst>
          </p:cNvPr>
          <p:cNvSpPr/>
          <p:nvPr/>
        </p:nvSpPr>
        <p:spPr>
          <a:xfrm>
            <a:off x="9093985" y="4069263"/>
            <a:ext cx="2832315" cy="26402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itel 3">
            <a:extLst>
              <a:ext uri="{FF2B5EF4-FFF2-40B4-BE49-F238E27FC236}">
                <a16:creationId xmlns:a16="http://schemas.microsoft.com/office/drawing/2014/main" id="{2F5C0609-90C9-0052-7963-2DCFEDA410C4}"/>
              </a:ext>
            </a:extLst>
          </p:cNvPr>
          <p:cNvSpPr txBox="1">
            <a:spLocks/>
          </p:cNvSpPr>
          <p:nvPr/>
        </p:nvSpPr>
        <p:spPr bwMode="auto">
          <a:xfrm>
            <a:off x="9093985" y="4631759"/>
            <a:ext cx="2832316" cy="151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0" rIns="121813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de-AT" altLang="de-DE" sz="2667" dirty="0">
                <a:solidFill>
                  <a:prstClr val="black"/>
                </a:solidFill>
                <a:latin typeface="Arial" charset="0"/>
                <a:cs typeface="Arial" charset="0"/>
              </a:rPr>
              <a:t>41 % </a:t>
            </a:r>
            <a:r>
              <a:rPr lang="de-AT" altLang="de-DE" sz="2667" dirty="0" err="1">
                <a:solidFill>
                  <a:prstClr val="black"/>
                </a:solidFill>
                <a:latin typeface="Arial" charset="0"/>
                <a:cs typeface="Arial" charset="0"/>
              </a:rPr>
              <a:t>renewables</a:t>
            </a:r>
            <a:r>
              <a:rPr lang="de-AT" altLang="de-DE" sz="2667" dirty="0">
                <a:solidFill>
                  <a:prstClr val="black"/>
                </a:solidFill>
                <a:latin typeface="Arial" charset="0"/>
                <a:cs typeface="Arial" charset="0"/>
              </a:rPr>
              <a:t> in </a:t>
            </a:r>
            <a:r>
              <a:rPr lang="de-AT" altLang="de-DE" sz="2667" dirty="0" err="1">
                <a:solidFill>
                  <a:prstClr val="black"/>
                </a:solidFill>
                <a:latin typeface="Arial" charset="0"/>
                <a:cs typeface="Arial" charset="0"/>
              </a:rPr>
              <a:t>industry</a:t>
            </a:r>
            <a:r>
              <a:rPr lang="de-AT" altLang="de-DE" sz="2667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black"/>
                </a:solidFill>
                <a:latin typeface="Arial" charset="0"/>
                <a:cs typeface="Arial" charset="0"/>
              </a:rPr>
              <a:t>energy</a:t>
            </a:r>
            <a:r>
              <a:rPr lang="de-AT" altLang="de-DE" sz="2667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AT" altLang="de-DE" sz="2667" dirty="0" err="1">
                <a:solidFill>
                  <a:prstClr val="black"/>
                </a:solidFill>
                <a:latin typeface="Arial" charset="0"/>
                <a:cs typeface="Arial" charset="0"/>
              </a:rPr>
              <a:t>consumption</a:t>
            </a:r>
            <a:endParaRPr lang="de-AT" altLang="de-DE" sz="2667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915AE9-8FAF-89FD-35AA-BF2C8477E546}"/>
              </a:ext>
            </a:extLst>
          </p:cNvPr>
          <p:cNvSpPr txBox="1"/>
          <p:nvPr/>
        </p:nvSpPr>
        <p:spPr>
          <a:xfrm>
            <a:off x="-1" y="5139911"/>
            <a:ext cx="9360364" cy="69775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 defTabSz="1215790"/>
            <a:r>
              <a:rPr lang="en-GB" sz="2267" b="1">
                <a:solidFill>
                  <a:prstClr val="white"/>
                </a:solidFill>
                <a:latin typeface="Arial" charset="0"/>
              </a:rPr>
              <a:t>Narrative: </a:t>
            </a:r>
            <a:r>
              <a:rPr lang="en-GB" sz="2267">
                <a:solidFill>
                  <a:prstClr val="white"/>
                </a:solidFill>
                <a:latin typeface="Arial" charset="0"/>
              </a:rPr>
              <a:t> We </a:t>
            </a:r>
            <a:r>
              <a:rPr lang="en-GB" sz="2267" dirty="0">
                <a:solidFill>
                  <a:prstClr val="white"/>
                </a:solidFill>
                <a:latin typeface="Arial" charset="0"/>
              </a:rPr>
              <a:t>show how companies are </a:t>
            </a:r>
            <a:r>
              <a:rPr lang="en-GB" sz="2267">
                <a:solidFill>
                  <a:prstClr val="white"/>
                </a:solidFill>
                <a:latin typeface="Arial" charset="0"/>
              </a:rPr>
              <a:t>becoming climate-neutral </a:t>
            </a:r>
            <a:br>
              <a:rPr lang="en-GB" sz="2267">
                <a:solidFill>
                  <a:prstClr val="white"/>
                </a:solidFill>
                <a:latin typeface="Arial" charset="0"/>
              </a:rPr>
            </a:br>
            <a:r>
              <a:rPr lang="en-GB" sz="2267">
                <a:solidFill>
                  <a:prstClr val="white"/>
                </a:solidFill>
                <a:latin typeface="Arial" charset="0"/>
              </a:rPr>
              <a:t>and thereby increase </a:t>
            </a:r>
            <a:r>
              <a:rPr lang="en-GB" sz="2267" dirty="0">
                <a:solidFill>
                  <a:prstClr val="white"/>
                </a:solidFill>
                <a:latin typeface="Arial" charset="0"/>
              </a:rPr>
              <a:t>their </a:t>
            </a:r>
            <a:r>
              <a:rPr lang="en-GB" sz="2267" b="1" dirty="0">
                <a:solidFill>
                  <a:prstClr val="white"/>
                </a:solidFill>
                <a:latin typeface="Arial" charset="0"/>
              </a:rPr>
              <a:t>competitiveness </a:t>
            </a:r>
            <a:r>
              <a:rPr lang="en-GB" sz="2267" b="1">
                <a:solidFill>
                  <a:prstClr val="white"/>
                </a:solidFill>
                <a:latin typeface="Arial" charset="0"/>
              </a:rPr>
              <a:t>and profits</a:t>
            </a:r>
            <a:endParaRPr lang="en-GB" sz="2267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9DA2EFF-3872-FACD-F3CF-EF6EDD86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7" y="6026975"/>
            <a:ext cx="1102875" cy="6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90BD2B-BC07-7C59-BEFB-A911BDDE3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5879969"/>
            <a:ext cx="1084364" cy="10843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232622-F15A-3248-4497-98085BBE40E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8414"/>
          <a:stretch/>
        </p:blipFill>
        <p:spPr>
          <a:xfrm>
            <a:off x="2379831" y="6224184"/>
            <a:ext cx="1178432" cy="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1AA3C65-50C3-7059-267E-1ABEC828F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3"/>
          <a:stretch>
            <a:fillRect/>
          </a:stretch>
        </p:blipFill>
        <p:spPr>
          <a:xfrm rot="16200000">
            <a:off x="2656742" y="-2647502"/>
            <a:ext cx="6891868" cy="12186868"/>
          </a:xfrm>
          <a:prstGeom prst="rect">
            <a:avLst/>
          </a:prstGeom>
        </p:spPr>
      </p:pic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76004" y="433420"/>
            <a:ext cx="12187593" cy="7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287" tIns="58139" rIns="116287" bIns="58139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999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World Sustainable Energy Days 2026: 24 – 27 February 2026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304318" y="5908553"/>
            <a:ext cx="3512639" cy="7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287" tIns="58139" rIns="116287" bIns="58139" anchor="ctr" anchorCtr="0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99" b="1" dirty="0">
                <a:solidFill>
                  <a:prstClr val="white"/>
                </a:solidFill>
                <a:cs typeface="Arial" charset="0"/>
              </a:rPr>
              <a:t>www.wsed.at</a:t>
            </a:r>
            <a:endParaRPr lang="en-GB" sz="1500" b="1" dirty="0">
              <a:solidFill>
                <a:prstClr val="whit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0664" name="Text Box 11"/>
          <p:cNvSpPr txBox="1">
            <a:spLocks noChangeArrowheads="1"/>
          </p:cNvSpPr>
          <p:nvPr/>
        </p:nvSpPr>
        <p:spPr bwMode="auto">
          <a:xfrm>
            <a:off x="304317" y="1237545"/>
            <a:ext cx="9752680" cy="389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287" tIns="58139" rIns="116287" bIns="58139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fontAlgn="base" hangingPunct="1">
              <a:spcBef>
                <a:spcPts val="800"/>
              </a:spcBef>
              <a:spcAft>
                <a:spcPts val="80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conference on the energy transition and </a:t>
            </a:r>
            <a:b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climate neutrality with 600+ participants from over </a:t>
            </a:r>
            <a:b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countries in Wels/Austria</a:t>
            </a:r>
          </a:p>
          <a:p>
            <a:pPr marL="436041" indent="-436041" defTabSz="1219170" eaLnBrk="1" fontAlgn="base" hangingPunct="1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European Energy Efficiency Conference</a:t>
            </a:r>
          </a:p>
          <a:p>
            <a:pPr marL="436041" indent="-436041" defTabSz="1219170" eaLnBrk="1" fontAlgn="base" hangingPunct="1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European Pellet Conference </a:t>
            </a:r>
          </a:p>
          <a:p>
            <a:pPr marL="436041" indent="-436041" defTabSz="1219170" eaLnBrk="1" fontAlgn="base" hangingPunct="1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Young Energy </a:t>
            </a:r>
            <a:r>
              <a:rPr lang="en-GB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Researchers Conference</a:t>
            </a:r>
          </a:p>
          <a:p>
            <a:pPr marL="436041" indent="-436041" defTabSz="1219170" eaLnBrk="1" fontAlgn="base" hangingPunct="1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GB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Workshop Energy Communities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6041" indent="-436041" defTabSz="1219170" eaLnBrk="1" fontAlgn="base" hangingPunct="1">
              <a:spcBef>
                <a:spcPts val="80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Large tradeshow on sustainable energy</a:t>
            </a:r>
          </a:p>
        </p:txBody>
      </p:sp>
      <p:pic>
        <p:nvPicPr>
          <p:cNvPr id="19" name="Picture 2" descr="F:\Info\_Logos\IEE Logo\NEU 2014\iee_co-funded-ve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2" t="9412" r="30203" b="40599"/>
          <a:stretch/>
        </p:blipFill>
        <p:spPr bwMode="auto">
          <a:xfrm>
            <a:off x="10211851" y="6137978"/>
            <a:ext cx="517109" cy="3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E00AB49D-5437-4685-B544-F14EF8B7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28" y="6077581"/>
            <a:ext cx="720000" cy="4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559C59-A25D-45C6-8DC3-6ADA7B404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04" y="5939836"/>
            <a:ext cx="720000" cy="720000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90BB83EA-A49F-4EEF-6606-6D186C63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18" y="5308521"/>
            <a:ext cx="831646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287" tIns="58139" rIns="116287" bIns="58139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cs typeface="Arial" charset="0"/>
              </a:rPr>
              <a:t>Call for Papers: 10 October 2025</a:t>
            </a:r>
            <a:endParaRPr lang="en-GB" sz="26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1CEEC2-E961-590F-1028-6B700E4A9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6" y="1482004"/>
            <a:ext cx="4361783" cy="41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1">
            <a:extLst>
              <a:ext uri="{FF2B5EF4-FFF2-40B4-BE49-F238E27FC236}">
                <a16:creationId xmlns:a16="http://schemas.microsoft.com/office/drawing/2014/main" id="{2BCB17AE-8C00-4C41-8298-0ABC195D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1754" y="5341015"/>
            <a:ext cx="1627221" cy="10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CBC4E1-B284-4121-8538-51538DEB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255" y="6525196"/>
            <a:ext cx="68932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1000" i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 </a:t>
            </a:r>
            <a:r>
              <a:rPr lang="en-GB" altLang="de-DE" sz="1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project has received funding from the European Union’s LIFE Programme under Grant Agreement No</a:t>
            </a:r>
            <a:r>
              <a:rPr lang="en-GB" altLang="de-DE" sz="1000" i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101076918</a:t>
            </a:r>
            <a:endParaRPr lang="en-GB" altLang="de-DE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2B2034-3C95-3648-A4F9-F65CA0296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119920" y="3396055"/>
            <a:ext cx="1414865" cy="1002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2935730-39E5-D512-94DF-13375659E8A7}"/>
              </a:ext>
            </a:extLst>
          </p:cNvPr>
          <p:cNvGrpSpPr/>
          <p:nvPr/>
        </p:nvGrpSpPr>
        <p:grpSpPr>
          <a:xfrm>
            <a:off x="399868" y="5458195"/>
            <a:ext cx="9746787" cy="906751"/>
            <a:chOff x="458276" y="1015895"/>
            <a:chExt cx="5663707" cy="526899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A1F8378-4031-4A51-AC7E-93AD9744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6776" y="1015895"/>
              <a:ext cx="526899" cy="5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7.jpeg">
              <a:extLst>
                <a:ext uri="{FF2B5EF4-FFF2-40B4-BE49-F238E27FC236}">
                  <a16:creationId xmlns:a16="http://schemas.microsoft.com/office/drawing/2014/main" id="{B4B32E52-24BB-6DE5-FFB6-25B98D478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76" y="1168238"/>
              <a:ext cx="996232" cy="251003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E5DF96E-1829-C836-9B3E-FE9D9675C1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32352" y="1109994"/>
              <a:ext cx="398784" cy="346211"/>
              <a:chOff x="6599072" y="5770023"/>
              <a:chExt cx="803305" cy="651958"/>
            </a:xfrm>
          </p:grpSpPr>
          <p:pic>
            <p:nvPicPr>
              <p:cNvPr id="5" name="Picture 6" descr="logo[1]">
                <a:extLst>
                  <a:ext uri="{FF2B5EF4-FFF2-40B4-BE49-F238E27FC236}">
                    <a16:creationId xmlns:a16="http://schemas.microsoft.com/office/drawing/2014/main" id="{093633DF-E37D-48ED-85D7-83D9C2445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9721" y="5770023"/>
                <a:ext cx="482007" cy="489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5.jpeg">
                <a:extLst>
                  <a:ext uri="{FF2B5EF4-FFF2-40B4-BE49-F238E27FC236}">
                    <a16:creationId xmlns:a16="http://schemas.microsoft.com/office/drawing/2014/main" id="{1F94BABA-28DD-43D9-5C7D-BC1129FA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99072" y="6323285"/>
                <a:ext cx="803305" cy="98696"/>
              </a:xfrm>
              <a:prstGeom prst="rect">
                <a:avLst/>
              </a:prstGeom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4820CC-3916-D555-703C-AC842779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607" y="1193369"/>
              <a:ext cx="1618376" cy="171950"/>
            </a:xfrm>
            <a:prstGeom prst="rect">
              <a:avLst/>
            </a:prstGeom>
          </p:spPr>
        </p:pic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1C590BE-21A9-58F8-2279-44CACF03F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14" y="1269238"/>
            <a:ext cx="10422473" cy="11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02F5B-3A42-924B-34FF-9A2BB864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1BAC1-6B2A-1ECD-0956-32E6DF7387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spcBef>
                <a:spcPts val="3200"/>
              </a:spcBef>
              <a:spcAft>
                <a:spcPts val="3200"/>
              </a:spcAft>
              <a:buNone/>
            </a:pPr>
            <a:r>
              <a:rPr lang="de-AT" altLang="de-DE" sz="5867" b="1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Investment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Know-how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Mindset barriers</a:t>
            </a:r>
          </a:p>
        </p:txBody>
      </p:sp>
    </p:spTree>
    <p:extLst>
      <p:ext uri="{BB962C8B-B14F-4D97-AF65-F5344CB8AC3E}">
        <p14:creationId xmlns:p14="http://schemas.microsoft.com/office/powerpoint/2010/main" val="222659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994D-7683-C93B-477F-9DA427AA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0EE83-9F97-0A34-D941-07C7A6CD3A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spcBef>
                <a:spcPts val="3200"/>
              </a:spcBef>
              <a:spcAft>
                <a:spcPts val="3200"/>
              </a:spcAft>
              <a:buNone/>
            </a:pPr>
            <a:r>
              <a:rPr lang="de-AT" altLang="de-DE" sz="5867" b="1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Investment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Know-how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Mindset barriers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E6D2039-9356-6A7F-C1AA-4652A409A9C9}"/>
              </a:ext>
            </a:extLst>
          </p:cNvPr>
          <p:cNvSpPr/>
          <p:nvPr/>
        </p:nvSpPr>
        <p:spPr>
          <a:xfrm>
            <a:off x="2495600" y="4389107"/>
            <a:ext cx="7008779" cy="16801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60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03E2-17D6-504A-9DD4-CCD0EDB2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D09D7-1D61-B54F-60BC-08AC934BDF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AT" altLang="de-DE" sz="4667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Climate neutrality = </a:t>
            </a:r>
          </a:p>
          <a:p>
            <a:pPr marL="0" indent="0" algn="ctr">
              <a:buNone/>
            </a:pPr>
            <a:r>
              <a:rPr lang="de-AT" altLang="de-DE" sz="4667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transformation of industry and society </a:t>
            </a:r>
            <a:br>
              <a:rPr lang="de-AT" altLang="de-DE" sz="4667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</a:br>
            <a:r>
              <a:rPr lang="de-AT" altLang="de-DE" sz="4667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at times where a lot of change is already happening </a:t>
            </a:r>
          </a:p>
          <a:p>
            <a:pPr marL="0" indent="0" algn="ctr">
              <a:buNone/>
            </a:pPr>
            <a:br>
              <a:rPr lang="de-AT" sz="4667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</a:br>
            <a:r>
              <a:rPr lang="de-AT" sz="4667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Status quo (=fossil-fuel based) perceived to be "safe" (as it worked well in the past)</a:t>
            </a:r>
            <a:endParaRPr lang="en-GB" sz="4667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7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9058-F32D-4ED0-167E-481CA76F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AFAB4-ED35-E72D-5817-3E44C23C8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/>
              <a:t>"Decarbonisation is a </a:t>
            </a:r>
            <a:br>
              <a:rPr lang="en-US" sz="5867"/>
            </a:br>
            <a:r>
              <a:rPr lang="en-US" sz="5867" b="1"/>
              <a:t>powerful driver of growth</a:t>
            </a:r>
            <a:r>
              <a:rPr lang="en-US" sz="5867"/>
              <a:t>"</a:t>
            </a:r>
            <a:r>
              <a:rPr lang="en-US" sz="5867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37D8-184D-3D45-A0F2-3D457230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30E375-E16C-73BD-C692-1EC912AB9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/>
              <a:t>"Decarbonisation is a </a:t>
            </a:r>
            <a:br>
              <a:rPr lang="en-US" sz="5867"/>
            </a:br>
            <a:r>
              <a:rPr lang="en-US" sz="5867" b="1"/>
              <a:t>powerful driver of growth</a:t>
            </a:r>
            <a:r>
              <a:rPr lang="en-US" sz="5867"/>
              <a:t>" </a:t>
            </a:r>
            <a:br>
              <a:rPr lang="en-US" sz="5867"/>
            </a:br>
            <a:r>
              <a:rPr lang="en-US" sz="5867">
                <a:solidFill>
                  <a:srgbClr val="FF0000"/>
                </a:solidFill>
              </a:rPr>
              <a:t>Are enough people truly convinced of this?</a:t>
            </a:r>
          </a:p>
          <a:p>
            <a:pPr marL="0" indent="0" algn="ctr">
              <a:buNone/>
            </a:pPr>
            <a:r>
              <a:rPr lang="en-US" sz="5867">
                <a:solidFill>
                  <a:srgbClr val="FF0000"/>
                </a:solidFill>
              </a:rPr>
              <a:t>Are you truly convinced?</a:t>
            </a:r>
          </a:p>
          <a:p>
            <a:pPr marL="0" indent="0" algn="ctr">
              <a:buNone/>
            </a:pPr>
            <a:endParaRPr lang="en-GB" sz="5867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AB06-E253-8C16-119C-A2452394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A6B9E-3B3D-305F-BBA6-302B0D500A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 dirty="0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 dirty="0"/>
              <a:t>"</a:t>
            </a:r>
            <a:r>
              <a:rPr lang="en-US" sz="5867" dirty="0" err="1"/>
              <a:t>Decarbonisation</a:t>
            </a:r>
            <a:r>
              <a:rPr lang="en-US" sz="5867" dirty="0"/>
              <a:t> is </a:t>
            </a:r>
            <a:r>
              <a:rPr lang="en-US" sz="5867" b="1" dirty="0"/>
              <a:t>a powerful driver </a:t>
            </a:r>
            <a:r>
              <a:rPr lang="en-US" sz="5867" dirty="0"/>
              <a:t>of growth" </a:t>
            </a:r>
            <a:br>
              <a:rPr lang="en-US" sz="5867" dirty="0"/>
            </a:br>
            <a:endParaRPr lang="en-US" sz="5867" dirty="0"/>
          </a:p>
          <a:p>
            <a:pPr marL="0" indent="0" algn="ctr">
              <a:buNone/>
            </a:pPr>
            <a:r>
              <a:rPr lang="en-US" sz="5867" b="1" dirty="0"/>
              <a:t>New narratives are needed!</a:t>
            </a:r>
          </a:p>
          <a:p>
            <a:pPr marL="0" indent="0" algn="ctr">
              <a:buNone/>
            </a:pPr>
            <a:endParaRPr lang="en-GB" sz="58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eer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eere 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ere 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f555a3-b848-4bea-9c8d-34a4da0e4343">
      <UserInfo>
        <DisplayName>Arnold Bruhin</DisplayName>
        <AccountId>1100</AccountId>
        <AccountType/>
      </UserInfo>
      <UserInfo>
        <DisplayName>Daniel Becker</DisplayName>
        <AccountId>69</AccountId>
        <AccountType/>
      </UserInfo>
      <UserInfo>
        <DisplayName>Henrik Schult</DisplayName>
        <AccountId>1842</AccountId>
        <AccountType/>
      </UserInfo>
      <UserInfo>
        <DisplayName>Katja Dinges</DisplayName>
        <AccountId>394</AccountId>
        <AccountType/>
      </UserInfo>
      <UserInfo>
        <DisplayName>Malte Gephart</DisplayName>
        <AccountId>454</AccountId>
        <AccountType/>
      </UserInfo>
    </SharedWithUsers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669C3-0DDF-4F08-9473-592C2436B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29E4A-88FA-479D-8EE2-4B476D687DC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57ae4465-147e-4ee9-804c-4d1df3b382e6"/>
    <ds:schemaRef ds:uri="1b0863b8-7ccb-4ca1-a20e-1ffdd48e7fd9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11C491-3EE2-44B3-9C44-4F68BC85891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Breitbild</PresentationFormat>
  <Paragraphs>164</Paragraphs>
  <Slides>24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8" baseType="lpstr">
      <vt:lpstr>Arial</vt:lpstr>
      <vt:lpstr>Arial Narrow</vt:lpstr>
      <vt:lpstr>Arial Regular</vt:lpstr>
      <vt:lpstr>Calibri</vt:lpstr>
      <vt:lpstr>Calibri Light</vt:lpstr>
      <vt:lpstr>Fibra One</vt:lpstr>
      <vt:lpstr>Fibra One Light</vt:lpstr>
      <vt:lpstr>Symbol</vt:lpstr>
      <vt:lpstr>Wingdings</vt:lpstr>
      <vt:lpstr>Larissa</vt:lpstr>
      <vt:lpstr>1_Larissa</vt:lpstr>
      <vt:lpstr>3_Leere Präsentation</vt:lpstr>
      <vt:lpstr>Benutzerdefiniertes Design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WATCH 4</dc:title>
  <dc:creator>Drilona Shtjefni</dc:creator>
  <cp:lastModifiedBy>Christiane Egger</cp:lastModifiedBy>
  <cp:revision>97</cp:revision>
  <cp:lastPrinted>2025-09-05T06:55:26Z</cp:lastPrinted>
  <dcterms:created xsi:type="dcterms:W3CDTF">2019-06-18T13:43:28Z</dcterms:created>
  <dcterms:modified xsi:type="dcterms:W3CDTF">2025-09-05T12:36:58Z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Order">
    <vt:r8>9600</vt:r8>
  </property>
  <property fmtid="{D5CDD505-2E9C-101B-9397-08002B2CF9AE}" pid="4" name="GUID">
    <vt:lpwstr>1a738bec-2cfe-47c4-9277-7131865815ca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