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3"/>
  </p:sldMasterIdLst>
  <p:notesMasterIdLst>
    <p:notesMasterId r:id="rId21"/>
  </p:notesMasterIdLst>
  <p:handoutMasterIdLst>
    <p:handoutMasterId r:id="rId22"/>
  </p:handoutMasterIdLst>
  <p:sldIdLst>
    <p:sldId id="265" r:id="rId14"/>
    <p:sldId id="2147479273" r:id="rId15"/>
    <p:sldId id="2147377194" r:id="rId16"/>
    <p:sldId id="2147479253" r:id="rId17"/>
    <p:sldId id="2147479276" r:id="rId18"/>
    <p:sldId id="2147479275" r:id="rId19"/>
    <p:sldId id="2147479274" r:id="rId20"/>
  </p:sldIdLst>
  <p:sldSz cx="12192000" cy="6858000"/>
  <p:notesSz cx="6858000" cy="9144000"/>
  <p:embeddedFontLst>
    <p:embeddedFont>
      <p:font typeface="ABBvoice" panose="020D0603020503020204" pitchFamily="34" charset="0"/>
      <p:regular r:id="rId23"/>
      <p:bold r:id="rId24"/>
    </p:embeddedFont>
    <p:embeddedFont>
      <p:font typeface="ABBvoice Display SemiBold" panose="020D0704020603060204" pitchFamily="34" charset="0"/>
      <p:bold r:id="rId25"/>
    </p:embeddedFont>
    <p:embeddedFont>
      <p:font typeface="ABBvoice Light" panose="020D040302050302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D653D602-C987-C871-147E-52579F7D0858}" name="sadaf.hussain@ch.abb.com" initials="sa" userId="S::urn:spo:guest#sadaf.hussain@ch.abb.com::" providerId="AD"/>
  <p188:author id="{5779591A-C26D-FBE0-FA7B-D3AE646DD49B}" name="Eike Christian Meuter" initials="EM" userId="S::eikechristian.meuter@ch.abb.com::05a87a8d-91fb-41a4-910f-a7ac6bb04a97" providerId="AD"/>
  <p188:author id="{8E2FE72C-305D-E91D-ED10-F8EDD5A3FE03}" name="Magdalena Hutny" initials="MH" userId="S::magdalena.hutny@admindagency.com::730faab3-0af3-4b14-bae4-334333961f9b" providerId="AD"/>
  <p188:author id="{2A707961-A30A-41B5-0F87-A5275F97F8BE}" name="Guest User" initials="GU" userId="S::urn:spo:anon#fbacf3d3a50d836182d79238b7c8c68f149ac657d3dd0040f29c3be9241f007c::" providerId="AD"/>
  <p188:author id="{08960E69-6C23-96A6-6C66-424B1E276807}" name="Laura Villaescusa Sotorrios" initials="LV" userId="S::laura.villaescusa@ch.abb.com::ccee8f2f-24ec-4028-8870-aecf424a7224" providerId="AD"/>
  <p188:author id="{350CE3BB-8747-2A3F-2D9D-5E371EABF9AA}" name="Sadaf Hussain" initials="SH" userId="S::sadaf.hussain@ch.abb.com::7a3495d0-4b43-4376-8038-d6516120d2ed" providerId="AD"/>
  <p188:author id="{643B06D1-20A1-4762-4B8C-7E64CA574AE4}" name="Guest User" initials="GU" userId="S::urn:spo:anon#52ede639c7d6c21b57c6ab31734d7ea9157381c696f8b0ea9c878d44516a50c4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A"/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2.fntdata"/><Relationship Id="rId32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9/10/2025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commentaries/a-global-target-to-double-efficiency-progress-is-essential-to-keep-net-zero-on-the-tabl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  <a:defRPr/>
            </a:pPr>
            <a:r>
              <a:rPr lang="en-US"/>
              <a:t>The increasing focus on a net-zero future, reducing energy costs and improving security, means there is a greater need for energy efficiency, renewables, and a more resilient grid.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The International Energy Agency (IEA) has highlighted the need to double energy efficiency improvements by 2030 to reach net-zero by 2050.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The world also needs to triple integration of renewables by 2030 (</a:t>
            </a:r>
            <a:r>
              <a:rPr lang="en-US" sz="1200" kern="1200">
                <a:solidFill>
                  <a:schemeClr val="tx1"/>
                </a:solidFill>
              </a:rPr>
              <a:t>Source </a:t>
            </a:r>
            <a:r>
              <a:rPr lang="en-US" sz="1200" kern="1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</a:t>
            </a:r>
            <a:r>
              <a:rPr lang="en-US" sz="1200" kern="1200">
                <a:solidFill>
                  <a:schemeClr val="tx1"/>
                </a:solidFill>
              </a:rPr>
              <a:t> October </a:t>
            </a:r>
            <a:r>
              <a:rPr lang="en-US"/>
              <a:t>2023). 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In the same timescales, electricity will grow &gt;10x faster than other energy sources. 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More than 50% of decarbonization will be driven by electrification. 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Growing electrification demand will require ~50% higher average annual investment in electricity grids by 2030.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7E878-BFF5-8740-849F-66488C154E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322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4C6A12-446E-830A-BA30-9221B3AB9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3904"/>
            <a:ext cx="12192000" cy="305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1106215"/>
            <a:ext cx="8613648" cy="2505456"/>
          </a:xfrm>
        </p:spPr>
        <p:txBody>
          <a:bodyPr anchor="b"/>
          <a:lstStyle>
            <a:lvl1pPr>
              <a:defRPr sz="4400" b="1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208201"/>
            <a:ext cx="8613648" cy="486000"/>
          </a:xfrm>
        </p:spPr>
        <p:txBody>
          <a:bodyPr l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E904-B25D-407B-9176-B1EC3BAEE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3748259"/>
            <a:ext cx="8613648" cy="185926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1820304-43EF-4B92-8809-5E10605C26AC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5A82AA-7C9A-430A-ADD8-F49D675E4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82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19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BD25C7F-9A4B-487D-847B-8AD6C18836B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bg1"/>
              </a:solidFill>
            </a:endParaRPr>
          </a:p>
        </p:txBody>
      </p:sp>
      <p:pic>
        <p:nvPicPr>
          <p:cNvPr id="1112679" name="Classification" descr="{&quot;templafy&quot;:{&quot;id&quot;:&quot;9849f024-eb64-4550-a9bd-d8d75ad8544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9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966A691-C21B-847A-A3C4-9F05822C9B04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26" name="Tag line">
            <a:extLst>
              <a:ext uri="{FF2B5EF4-FFF2-40B4-BE49-F238E27FC236}">
                <a16:creationId xmlns:a16="http://schemas.microsoft.com/office/drawing/2014/main" id="{79722ACA-214E-AD75-CD1A-069E7612B4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8A234E-BC03-3C02-2345-F19B466E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9" y="237126"/>
            <a:ext cx="6851650" cy="2207639"/>
          </a:xfrm>
        </p:spPr>
        <p:txBody>
          <a:bodyPr lIns="0" tIns="0" rIns="0" bIns="0" anchor="t"/>
          <a:lstStyle>
            <a:lvl1pPr>
              <a:defRPr sz="6600" b="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Chapter slide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8499" y="2444768"/>
            <a:ext cx="6851650" cy="914399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2900" y="237127"/>
            <a:ext cx="1946275" cy="1942982"/>
          </a:xfrm>
        </p:spPr>
        <p:txBody>
          <a:bodyPr/>
          <a:lstStyle>
            <a:lvl1pPr algn="l">
              <a:defRPr sz="6600" b="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831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9" y="237126"/>
            <a:ext cx="6851650" cy="2207639"/>
          </a:xfrm>
        </p:spPr>
        <p:txBody>
          <a:bodyPr lIns="0" tIns="0" rIns="0" bIns="0" anchor="t"/>
          <a:lstStyle>
            <a:lvl1pPr>
              <a:defRPr sz="6600" b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Chapter slide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8499" y="2444768"/>
            <a:ext cx="6851650" cy="91439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2900" y="237127"/>
            <a:ext cx="1946275" cy="1942982"/>
          </a:xfrm>
        </p:spPr>
        <p:txBody>
          <a:bodyPr/>
          <a:lstStyle>
            <a:lvl1pPr algn="l">
              <a:defRPr sz="6600" b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616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F29550-C51D-B4F5-4F50-2FB8F3D11D46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499" y="237126"/>
            <a:ext cx="6851650" cy="2207639"/>
          </a:xfrm>
        </p:spPr>
        <p:txBody>
          <a:bodyPr lIns="0" tIns="0" rIns="0" bIns="0" anchor="t"/>
          <a:lstStyle>
            <a:lvl1pPr>
              <a:defRPr sz="6600" b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Chapter slide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38499" y="2444768"/>
            <a:ext cx="6851650" cy="914399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2900" y="237127"/>
            <a:ext cx="1946275" cy="1942982"/>
          </a:xfrm>
        </p:spPr>
        <p:txBody>
          <a:bodyPr/>
          <a:lstStyle>
            <a:lvl1pPr algn="l">
              <a:defRPr sz="6600" b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224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76BB2E-82C0-492B-8115-0ECFCE98941F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6355A8A-D6D9-4907-8D48-7F71EFC48A8D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45BC5BE-CC71-4A9F-AA20-FD83B16085C6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9CBFB6B-ED16-478D-867A-A5535AE2B9C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836408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836408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7836408" cy="31939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7836408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836408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836408" cy="1584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9CBFB6B-ED16-478D-867A-A5535AE2B9C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F023B93-309B-7F86-20F5-EC30EAD400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766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583F5DD8-6A3F-4122-82E4-69122C63ED9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B4E3226-49AD-4223-8BA6-89BC88A5F19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9B33D61-088A-2F75-7FBF-83E2C59CD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1106215"/>
            <a:ext cx="8613648" cy="2505456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4208201"/>
            <a:ext cx="8613648" cy="486000"/>
          </a:xfrm>
        </p:spPr>
        <p:txBody>
          <a:bodyPr lIns="0"/>
          <a:lstStyle>
            <a:lvl1pPr>
              <a:defRPr sz="24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E904-B25D-407B-9176-B1EC3BAEE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1" y="3748259"/>
            <a:ext cx="8613648" cy="185926"/>
          </a:xfrm>
        </p:spPr>
        <p:txBody>
          <a:bodyPr lIns="0" anchor="t"/>
          <a:lstStyle>
            <a:lvl1pPr>
              <a:spcBef>
                <a:spcPts val="0"/>
              </a:spcBef>
              <a:defRPr sz="10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F1820304-43EF-4B92-8809-5E10605C26AC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5A82AA-7C9A-430A-ADD8-F49D675E4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82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19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BD25C7F-9A4B-487D-847B-8AD6C18836B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pic>
        <p:nvPicPr>
          <p:cNvPr id="1922745079" name="Classification" descr="{&quot;templafy&quot;:{&quot;id&quot;:&quot;c6c78ec8-92c3-40ee-a6f9-ac6d84157f4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68ABCA9-264C-6BFF-B4D2-200B518A1CAB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/>
          </a:p>
        </p:txBody>
      </p:sp>
      <p:pic>
        <p:nvPicPr>
          <p:cNvPr id="17" name="Tag line">
            <a:extLst>
              <a:ext uri="{FF2B5EF4-FFF2-40B4-BE49-F238E27FC236}">
                <a16:creationId xmlns:a16="http://schemas.microsoft.com/office/drawing/2014/main" id="{945C166B-F24E-2286-34B1-35C57D12BA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7616952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7616952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3320" cy="3581999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4832" y="1929600"/>
            <a:ext cx="3703320" cy="3581999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7616952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7616952" cy="158400"/>
          </a:xfrm>
        </p:spPr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B4E3226-49AD-4223-8BA6-89BC88A5F19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F37C74-2E15-911B-A66B-32DA7E20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4925" y="0"/>
            <a:ext cx="3267075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2853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717956A-3931-4AF8-9925-711324B0AAB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2D30BB5-77B5-4646-B2BD-CC96A3211749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859536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859536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859536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8595360" cy="158400"/>
          </a:xfrm>
        </p:spPr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D224259-AF7D-45AB-A7F3-7D48B74D35F9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E643640-B6BF-4F5E-475F-D2EF038D7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39239" y="0"/>
            <a:ext cx="3052761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33248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AA71856-B23C-48E3-A935-70A03ACC085B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D224259-AF7D-45AB-A7F3-7D48B74D35F9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5C19BF-A0EC-478D-8ED8-83F7C19BC3B7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A55D835-29B7-4A83-A1B6-C6F6D8C3646B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9180576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9180576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9180576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9180576" cy="158400"/>
          </a:xfrm>
        </p:spPr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1EC5406-6427-4E55-BD98-B4F066F5B25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C81829D-C8DD-36E0-9F38-F04C81DDC6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28432" y="0"/>
            <a:ext cx="2463568" cy="6858000"/>
          </a:xfrm>
          <a:solidFill>
            <a:schemeClr val="accent1"/>
          </a:solidFill>
        </p:spPr>
        <p:txBody>
          <a:bodyPr lIns="274320" tIns="640080" rIns="274320" bIns="640080" anchor="ctr"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space can be used for additional information, to highlight or separate some content, charts can be placed here as well.</a:t>
            </a:r>
          </a:p>
        </p:txBody>
      </p:sp>
    </p:spTree>
    <p:extLst>
      <p:ext uri="{BB962C8B-B14F-4D97-AF65-F5344CB8AC3E}">
        <p14:creationId xmlns:p14="http://schemas.microsoft.com/office/powerpoint/2010/main" val="19853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1EC5406-6427-4E55-BD98-B4F066F5B25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52D279-9C43-7A2D-5B0B-591D35D24B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225928"/>
            <a:ext cx="8613648" cy="1167237"/>
          </a:xfrm>
        </p:spPr>
        <p:txBody>
          <a:bodyPr anchor="b"/>
          <a:lstStyle>
            <a:lvl1pPr>
              <a:defRPr sz="4000" b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5456872"/>
            <a:ext cx="8613648" cy="185926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7F2A9ED0-B262-45EB-B163-BE942E3E3F11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pic>
        <p:nvPicPr>
          <p:cNvPr id="1433071370" name="Classification" descr="{&quot;templafy&quot;:{&quot;id&quot;:&quot;533e3768-2997-4692-a53d-171d1e1e746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2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ACC747B7-1B43-8987-4AB2-8ACC877AB0E2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/>
          </a:p>
        </p:txBody>
      </p:sp>
      <p:pic>
        <p:nvPicPr>
          <p:cNvPr id="49" name="Logo">
            <a:extLst>
              <a:ext uri="{FF2B5EF4-FFF2-40B4-BE49-F238E27FC236}">
                <a16:creationId xmlns:a16="http://schemas.microsoft.com/office/drawing/2014/main" id="{162F2930-AFF4-FBCF-D479-988ABE11D7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7222" y="0"/>
            <a:ext cx="255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9A535A3-9DF9-4A44-A104-3E304DA06A4D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A9205A-BFB6-463C-B7C4-0812A3A71C0F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D55A46A-C5C5-4D10-972D-D4C6D2F6F993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5AB8C684-B08F-4AF3-839C-7A65AB6AB041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CD72ADA-79FC-42EF-BD09-3C8F643DDEA3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5D02587-8ADF-4D16-A1EB-DCBF73B66A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8130A4F-A20C-4A2F-9F1D-C9175BB404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F4E7B03-C6B8-4C99-89AF-93B92656C253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B6D7FFA-A418-4D0A-BE21-B4A0FB574A2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6C82B09-7D5E-4E71-A5C7-4FAFC9C8452A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52D279-9C43-7A2D-5B0B-591D35D24B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225928"/>
            <a:ext cx="8613648" cy="1167237"/>
          </a:xfrm>
        </p:spPr>
        <p:txBody>
          <a:bodyPr anchor="b"/>
          <a:lstStyle>
            <a:lvl1pPr>
              <a:defRPr sz="4000" b="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5456872"/>
            <a:ext cx="8613648" cy="185926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bg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7F2A9ED0-B262-45EB-B163-BE942E3E3F11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bg1"/>
              </a:solidFill>
            </a:endParaRPr>
          </a:p>
        </p:txBody>
      </p:sp>
      <p:pic>
        <p:nvPicPr>
          <p:cNvPr id="390980748" name="Classification" descr="{&quot;templafy&quot;:{&quot;id&quot;:&quot;ee7ea420-1045-4304-8478-37b04c07bab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2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ACC747B7-1B43-8987-4AB2-8ACC877AB0E2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C3CC3BAB-F162-A2F3-51F3-14AAF48879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6989" y="0"/>
            <a:ext cx="2685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4B2DBC-2C93-4BB0-9545-38CC83AC3FF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6B44AB-31BD-4F21-A237-6C6CDB64E3DC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AC384AB-7748-4AC6-9381-B1DFBB6806AE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74864" y="52002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74864" y="1927224"/>
            <a:ext cx="4517136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62653" y="1929600"/>
            <a:ext cx="4462272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5ED3724E-7403-4535-AD5D-B4C4C174F4BD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61982" y="3429000"/>
            <a:ext cx="386791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25436AC-08DD-3BE4-7986-4985D54EB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1927" y="1929600"/>
            <a:ext cx="370332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CD56527-5B75-308C-ACA7-21D10C2D9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31480" y="3429000"/>
            <a:ext cx="416052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240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11240" y="1927224"/>
            <a:ext cx="2953512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1328CF3-717A-50E1-AD1A-F6FDC1AC01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5324" y="5200200"/>
            <a:ext cx="2798064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CC38E40-366C-F055-5F3F-59E8F5DB65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65324" y="1927224"/>
            <a:ext cx="312724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8924925" cy="3922341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225928"/>
            <a:ext cx="8613648" cy="1167237"/>
          </a:xfrm>
        </p:spPr>
        <p:txBody>
          <a:bodyPr anchor="b"/>
          <a:lstStyle>
            <a:lvl1pPr>
              <a:defRPr sz="4000" b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5456872"/>
            <a:ext cx="8613648" cy="185926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7F2A9ED0-B262-45EB-B163-BE942E3E3F11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pic>
        <p:nvPicPr>
          <p:cNvPr id="1903349791" name="Classification" descr="{&quot;templafy&quot;:{&quot;id&quot;:&quot;75c050b3-1591-4af7-b821-fb50c64aa89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2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EE2F5FD-758D-D2DF-57A7-6845DFAB2492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/>
          </a:p>
        </p:txBody>
      </p:sp>
      <p:pic>
        <p:nvPicPr>
          <p:cNvPr id="18" name="Tag line">
            <a:extLst>
              <a:ext uri="{FF2B5EF4-FFF2-40B4-BE49-F238E27FC236}">
                <a16:creationId xmlns:a16="http://schemas.microsoft.com/office/drawing/2014/main" id="{4454FCE6-15C5-555C-9303-ECA3667854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74974" y="1929600"/>
            <a:ext cx="2971800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5149969-1EE3-375F-8949-EC023A0DD2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46773" y="1929600"/>
            <a:ext cx="2974975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7B7625-26EE-4C17-9567-5E6106519276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563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25436AC-08DD-3BE4-7986-4985D54EB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0079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09C0154-CB26-E43F-3AED-7CD9866FC5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4520" y="1929600"/>
            <a:ext cx="2697480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CC4AFBB-A72F-1530-8844-B351C507DF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3044952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8C5DE806-EF9F-4722-1BC5-4DFBCF70643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44952" y="3429000"/>
            <a:ext cx="3049016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F3F398-6A56-3764-5840-799CD75D3D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89904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70B6EDD-EC12-A257-D2DF-E91DFDDD98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38920" y="3429000"/>
            <a:ext cx="3053080" cy="3429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927224"/>
            <a:ext cx="2422044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7728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16296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1328CF3-717A-50E1-AD1A-F6FDC1AC01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4864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C527E0-9EB5-2E9A-99BF-BB80A76B89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33432" y="5200200"/>
            <a:ext cx="2075688" cy="11430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E9DCB17-7BB2-FCBE-4340-FE8A2BA58D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7728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BF9AE2F5-69E2-2958-D563-471307306F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6296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D4BC3619-57B6-FA8B-F1B0-E834DC3E04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74864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C2802CFA-87C6-7F4C-5460-0CB42BE8CDF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33432" y="1927224"/>
            <a:ext cx="2258568" cy="3136392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2414" y="1929600"/>
            <a:ext cx="2719586" cy="4027498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9F3D72-C189-43F8-8397-07A00FF75E02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2545ADA-5159-BB9B-5B7D-1CF6219B2B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DBD4CEBF-9818-B516-F97F-1C826AF93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24802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F66F0581-0CA8-EC48-724D-3FF5DF5AB8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9604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8FC20D2F-AA9F-BD1E-5F14-50D3905442B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74406" y="1929600"/>
            <a:ext cx="2231136" cy="49284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F03A262-70B8-4805-B81F-88BBD693FA5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8F7C587-1FFE-4FC9-A2E6-781F44D5305A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601B8E7-7595-4CB6-84B4-1B3C9B5D8FF6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42F1E3-1CF0-4318-B2CA-0E8CE1BBC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0A68600-7881-4B67-B186-6217D1AB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3B759A-8EC4-474C-9D8F-27FFD7EFC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A480-9627-4834-A7C2-9C9C23E02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7F29-FBD8-4C17-AA78-F7962A8410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ED25921-0164-44A7-9160-BDE8AC310B51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B2A1-5955-4872-8062-32929D0B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9BF6FE6-5893-4416-9A56-5FE878A691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" y="514800"/>
            <a:ext cx="306000" cy="32400"/>
          </a:xfrm>
          <a:solidFill>
            <a:schemeClr val="bg2"/>
          </a:solidFill>
          <a:ln w="6350">
            <a:solidFill>
              <a:schemeClr val="bg2"/>
            </a:solidFill>
            <a:miter lim="800000"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pic>
        <p:nvPicPr>
          <p:cNvPr id="2" name="LogoFooter">
            <a:extLst>
              <a:ext uri="{FF2B5EF4-FFF2-40B4-BE49-F238E27FC236}">
                <a16:creationId xmlns:a16="http://schemas.microsoft.com/office/drawing/2014/main" id="{B5B2B43B-F910-7839-8063-5DB9432A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6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185D9D8-D11B-3B47-230F-74A7A19935AB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9" name="Date dynamic" descr="{&quot;templafy&quot;:{&quot;id&quot;:&quot;539a0136-26fc-47ef-bd0c-6aeebb157f5a&quot;}}" hidden="1">
            <a:extLst>
              <a:ext uri="{FF2B5EF4-FFF2-40B4-BE49-F238E27FC236}">
                <a16:creationId xmlns:a16="http://schemas.microsoft.com/office/drawing/2014/main" id="{E9964A56-81C9-77D6-0DA1-35E7D7D082CD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noProof="0">
                <a:solidFill>
                  <a:schemeClr val="tx1"/>
                </a:solidFill>
              </a:rPr>
              <a:t>November 4, 2024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1A3BA16-6B6A-D206-D9D9-E6B17F9FD035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noProof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noProof="0" smtClean="0">
                <a:solidFill>
                  <a:schemeClr val="tx1"/>
                </a:solidFill>
              </a:rPr>
              <a:t>‹#›</a:t>
            </a:fld>
            <a:endParaRPr lang="en-US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 (big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42F1E3-1CF0-4318-B2CA-0E8CE1BBC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0A68600-7881-4B67-B186-6217D1AB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3185766"/>
            <a:ext cx="8595360" cy="2029966"/>
          </a:xfrm>
        </p:spPr>
        <p:txBody>
          <a:bodyPr anchor="b"/>
          <a:lstStyle>
            <a:lvl1pPr>
              <a:defRPr sz="600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Big caption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3B759A-8EC4-474C-9D8F-27FFD7EFC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5293466"/>
            <a:ext cx="8594771" cy="486000"/>
          </a:xfrm>
        </p:spPr>
        <p:txBody>
          <a:bodyPr lIns="0" tIns="0" rIns="0" b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A480-9627-4834-A7C2-9C9C23E02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7F29-FBD8-4C17-AA78-F7962A8410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ED25921-0164-44A7-9160-BDE8AC310B51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B2A1-5955-4872-8062-32929D0B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2" name="LogoFooter">
            <a:extLst>
              <a:ext uri="{FF2B5EF4-FFF2-40B4-BE49-F238E27FC236}">
                <a16:creationId xmlns:a16="http://schemas.microsoft.com/office/drawing/2014/main" id="{B5B2B43B-F910-7839-8063-5DB9432A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6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185D9D8-D11B-3B47-230F-74A7A19935AB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9" name="Date dynamic" descr="{&quot;templafy&quot;:{&quot;id&quot;:&quot;fb28bf48-e39b-445f-b6ad-a0612934c10d&quot;}}" hidden="1">
            <a:extLst>
              <a:ext uri="{FF2B5EF4-FFF2-40B4-BE49-F238E27FC236}">
                <a16:creationId xmlns:a16="http://schemas.microsoft.com/office/drawing/2014/main" id="{E9964A56-81C9-77D6-0DA1-35E7D7D082CD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noProof="0">
                <a:solidFill>
                  <a:schemeClr val="tx1"/>
                </a:solidFill>
              </a:rPr>
              <a:t>November 4, 2024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1A3BA16-6B6A-D206-D9D9-E6B17F9FD035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noProof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noProof="0" smtClean="0">
                <a:solidFill>
                  <a:schemeClr val="tx1"/>
                </a:solidFill>
              </a:rPr>
              <a:t>‹#›</a:t>
            </a:fld>
            <a:endParaRPr lang="en-US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92277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225928"/>
            <a:ext cx="8613648" cy="1167237"/>
          </a:xfrm>
        </p:spPr>
        <p:txBody>
          <a:bodyPr anchor="b"/>
          <a:lstStyle>
            <a:lvl1pPr>
              <a:defRPr sz="4000" b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5456872"/>
            <a:ext cx="8613648" cy="185926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6737" y="395547"/>
            <a:ext cx="1766532" cy="677856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7F2A9ED0-B262-45EB-B163-BE942E3E3F11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pic>
        <p:nvPicPr>
          <p:cNvPr id="1310710639" name="Classification" descr="{&quot;templafy&quot;:{&quot;id&quot;:&quot;c61bbe89-141d-47a6-a822-f9c0238110c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2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E0B39D64-9BDF-8792-06C9-008F9CFE7163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/>
          </a:p>
        </p:txBody>
      </p:sp>
      <p:pic>
        <p:nvPicPr>
          <p:cNvPr id="28" name="Tag line">
            <a:extLst>
              <a:ext uri="{FF2B5EF4-FFF2-40B4-BE49-F238E27FC236}">
                <a16:creationId xmlns:a16="http://schemas.microsoft.com/office/drawing/2014/main" id="{E2D45F63-7587-252D-A64B-D1F7A928DA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6737" y="5866683"/>
            <a:ext cx="1766532" cy="4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 anchor="b"/>
          <a:lstStyle>
            <a:lvl1pPr>
              <a:defRPr sz="3600" b="0"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800" b="1">
                <a:solidFill>
                  <a:schemeClr val="tx2"/>
                </a:solidFill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0F739D-D043-4399-A7D3-5EFB7AFB4681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B62B0B7-A6D9-4AB3-BC54-596A0494B0AF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5B8400D-EAFD-4884-B26A-401063EFAC59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B80FDE-85AC-4E18-8486-735F9A91D36A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F8C9630-DA98-45BF-80B7-8BB2A4E05A1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A4D8750-925C-4D3A-8C32-BBF1D70B9BC8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9E8059-DF18-404A-BEA0-01765B3AFD35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52FD16C-6F98-4AAA-AD3D-C29F6033BBD9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5D4783D-C0BB-4E01-B007-930C90FCC1E6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3B68CB6-39F5-4D50-A355-0E41D6C75931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2000E-DF71-D3CD-B2EB-C975517DD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Chapter slide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tx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353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96A4784-E403-481E-8D66-9E6056CF057A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7A1AB0-1A59-47D7-9E7E-F23820610FF3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g line">
            <a:extLst>
              <a:ext uri="{FF2B5EF4-FFF2-40B4-BE49-F238E27FC236}">
                <a16:creationId xmlns:a16="http://schemas.microsoft.com/office/drawing/2014/main" id="{1671A603-A46A-C258-440B-ADF28AF86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313" y="2826823"/>
            <a:ext cx="5135380" cy="1165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909916-AAA3-CC28-72C3-42C0C006DF3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44174BF-22E5-72FE-02B7-077B64FC6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6694" y="2826823"/>
            <a:ext cx="3138612" cy="12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354439C-8D07-432D-B1F2-FDA4576B497B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0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GB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>
                <a:solidFill>
                  <a:schemeClr val="bg1"/>
                </a:solidFill>
              </a:rPr>
            </a:br>
            <a:br>
              <a:rPr lang="en-GB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>
                <a:solidFill>
                  <a:schemeClr val="bg1"/>
                </a:solidFill>
              </a:rPr>
              <a:t>Do not use </a:t>
            </a:r>
            <a:endParaRPr lang="en-US" sz="15000" b="1" i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B1365F-94C1-4FF8-A158-D23D5E85FEE5}" type="datetime4">
              <a:rPr lang="en-US" smtClean="0"/>
              <a:t>September 10, 2025</a:t>
            </a:fld>
            <a:endParaRPr lang="en-US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scination_1: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60BE94-7991-405E-B930-0F942865A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622D-52F4-4D6B-8A63-50559C74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49725"/>
            <a:ext cx="5616575" cy="2087564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g line">
            <a:extLst>
              <a:ext uri="{FF2B5EF4-FFF2-40B4-BE49-F238E27FC236}">
                <a16:creationId xmlns:a16="http://schemas.microsoft.com/office/drawing/2014/main" id="{1671A603-A46A-C258-440B-ADF28AF86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313" y="2826823"/>
            <a:ext cx="5135380" cy="11651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909916-AAA3-CC28-72C3-42C0C006DF31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E44174BF-22E5-72FE-02B7-077B64FC6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6694" y="2826823"/>
            <a:ext cx="3138612" cy="12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C (light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September 10, 2025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706413696" name="Classification" descr="{&quot;templafy&quot;:{&quot;id&quot;:&quot;2ef9d2ff-da89-4322-86de-b4b34561aa1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00EA22-4967-EB8B-8572-337707EA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4415978"/>
            <a:ext cx="8613648" cy="1167237"/>
          </a:xfrm>
        </p:spPr>
        <p:txBody>
          <a:bodyPr anchor="t"/>
          <a:lstStyle>
            <a:lvl1pPr>
              <a:defRPr sz="4000" b="0" cap="all" baseline="0">
                <a:latin typeface="ABBvoice Display SemiBold" panose="020D070402060306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BE7224-9D04-78A1-1ECC-F8903196B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1" y="5808186"/>
            <a:ext cx="8613648" cy="486000"/>
          </a:xfrm>
        </p:spPr>
        <p:txBody>
          <a:bodyPr lIns="0"/>
          <a:lstStyle>
            <a:lvl1pPr>
              <a:defRPr sz="20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E6EDD7-71DD-0432-9AA7-5420CF75E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1" y="4253978"/>
            <a:ext cx="8613648" cy="162000"/>
          </a:xfrm>
        </p:spPr>
        <p:txBody>
          <a:bodyPr lIns="0" anchor="t"/>
          <a:lstStyle>
            <a:lvl1pPr>
              <a:spcBef>
                <a:spcPts val="0"/>
              </a:spcBef>
              <a:defRPr sz="8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5EB70D6-8B07-4B1A-E89C-ACBEBFB33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7222" y="0"/>
            <a:ext cx="255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Chapter slide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992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15748-13E4-20FD-3345-5405C2E22E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3827463"/>
            <a:ext cx="6851650" cy="1475150"/>
          </a:xfrm>
        </p:spPr>
        <p:txBody>
          <a:bodyPr lIns="0" tIns="0" rIns="0" bIns="0" anchor="b"/>
          <a:lstStyle>
            <a:lvl1pPr>
              <a:defRPr sz="4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r>
              <a:rPr lang="en-US" noProof="0"/>
              <a:t>Chapter slide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noProof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FFDC79-EB9C-37F8-07B1-E20F8A2E8E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5375" y="5349654"/>
            <a:ext cx="6851650" cy="507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C416C70-6006-1056-F3D9-948F7438B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43851" y="683261"/>
            <a:ext cx="3226080" cy="1942982"/>
          </a:xfrm>
        </p:spPr>
        <p:txBody>
          <a:bodyPr/>
          <a:lstStyle>
            <a:lvl1pPr algn="r">
              <a:defRPr sz="13800">
                <a:solidFill>
                  <a:schemeClr val="bg1"/>
                </a:solidFill>
                <a:latin typeface="ABBvoice Display SemiBold" panose="020D070402060306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2963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7F60F6C1-C8EB-4219-8E37-B9B0DE88DCE0}" type="datetime4">
              <a:rPr lang="en-US" noProof="0" smtClean="0"/>
              <a:t>September 10, 2025</a:t>
            </a:fld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63F49-3D71-4D36-B18A-FB2AEFD673FB}"/>
              </a:ext>
            </a:extLst>
          </p:cNvPr>
          <p:cNvSpPr txBox="1">
            <a:spLocks/>
          </p:cNvSpPr>
          <p:nvPr userDrawn="1"/>
        </p:nvSpPr>
        <p:spPr>
          <a:xfrm>
            <a:off x="33120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/>
              <a:t>—</a:t>
            </a:r>
            <a:endParaRPr lang="en-US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8" name="Date dynamic" descr="{&quot;templafy&quot;:{&quot;id&quot;:&quot;60af86ae-e1a5-431d-9613-c3e8f85cc422&quot;}}" hidden="1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519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noProof="0">
                <a:solidFill>
                  <a:schemeClr val="tx1"/>
                </a:solidFill>
              </a:rPr>
              <a:t>November 4, 2024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noProof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noProof="0" smtClean="0">
                <a:solidFill>
                  <a:schemeClr val="tx1"/>
                </a:solidFill>
              </a:rPr>
              <a:t>‹#›</a:t>
            </a:fld>
            <a:endParaRPr lang="en-US" sz="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696" r:id="rId3"/>
    <p:sldLayoutId id="2147483746" r:id="rId4"/>
    <p:sldLayoutId id="2147483725" r:id="rId5"/>
    <p:sldLayoutId id="2147483726" r:id="rId6"/>
    <p:sldLayoutId id="2147483719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654" r:id="rId13"/>
    <p:sldLayoutId id="2147483698" r:id="rId14"/>
    <p:sldLayoutId id="2147483655" r:id="rId15"/>
    <p:sldLayoutId id="2147483705" r:id="rId16"/>
    <p:sldLayoutId id="2147483732" r:id="rId17"/>
    <p:sldLayoutId id="2147483656" r:id="rId18"/>
    <p:sldLayoutId id="2147483706" r:id="rId19"/>
    <p:sldLayoutId id="2147483733" r:id="rId20"/>
    <p:sldLayoutId id="2147483657" r:id="rId21"/>
    <p:sldLayoutId id="2147483707" r:id="rId22"/>
    <p:sldLayoutId id="2147483734" r:id="rId23"/>
    <p:sldLayoutId id="2147483658" r:id="rId24"/>
    <p:sldLayoutId id="2147483708" r:id="rId25"/>
    <p:sldLayoutId id="2147483661" r:id="rId26"/>
    <p:sldLayoutId id="2147483662" r:id="rId27"/>
    <p:sldLayoutId id="2147483735" r:id="rId28"/>
    <p:sldLayoutId id="2147483659" r:id="rId29"/>
    <p:sldLayoutId id="2147483660" r:id="rId30"/>
    <p:sldLayoutId id="2147483663" r:id="rId31"/>
    <p:sldLayoutId id="2147483664" r:id="rId32"/>
    <p:sldLayoutId id="2147483665" r:id="rId33"/>
    <p:sldLayoutId id="2147483666" r:id="rId34"/>
    <p:sldLayoutId id="2147483668" r:id="rId35"/>
    <p:sldLayoutId id="2147483670" r:id="rId36"/>
    <p:sldLayoutId id="2147483671" r:id="rId37"/>
    <p:sldLayoutId id="2147483669" r:id="rId38"/>
    <p:sldLayoutId id="2147483672" r:id="rId39"/>
    <p:sldLayoutId id="2147483673" r:id="rId40"/>
    <p:sldLayoutId id="2147483694" r:id="rId41"/>
    <p:sldLayoutId id="2147483674" r:id="rId42"/>
    <p:sldLayoutId id="2147483675" r:id="rId43"/>
    <p:sldLayoutId id="2147483736" r:id="rId44"/>
    <p:sldLayoutId id="2147483737" r:id="rId45"/>
    <p:sldLayoutId id="2147483738" r:id="rId46"/>
    <p:sldLayoutId id="2147483676" r:id="rId47"/>
    <p:sldLayoutId id="2147483739" r:id="rId48"/>
    <p:sldLayoutId id="2147483740" r:id="rId49"/>
    <p:sldLayoutId id="2147483741" r:id="rId50"/>
    <p:sldLayoutId id="2147483677" r:id="rId51"/>
    <p:sldLayoutId id="2147483743" r:id="rId52"/>
    <p:sldLayoutId id="2147483744" r:id="rId53"/>
    <p:sldLayoutId id="2147483745" r:id="rId54"/>
    <p:sldLayoutId id="2147483678" r:id="rId55"/>
    <p:sldLayoutId id="2147483679" r:id="rId56"/>
    <p:sldLayoutId id="2147483680" r:id="rId57"/>
    <p:sldLayoutId id="2147483695" r:id="rId58"/>
    <p:sldLayoutId id="2147483742" r:id="rId59"/>
    <p:sldLayoutId id="2147483682" r:id="rId60"/>
    <p:sldLayoutId id="2147483683" r:id="rId61"/>
    <p:sldLayoutId id="2147483684" r:id="rId62"/>
    <p:sldLayoutId id="2147483685" r:id="rId63"/>
    <p:sldLayoutId id="2147483686" r:id="rId64"/>
    <p:sldLayoutId id="2147483687" r:id="rId65"/>
    <p:sldLayoutId id="2147483667" r:id="rId66"/>
    <p:sldLayoutId id="2147483688" r:id="rId67"/>
    <p:sldLayoutId id="2147483689" r:id="rId68"/>
    <p:sldLayoutId id="2147483690" r:id="rId69"/>
    <p:sldLayoutId id="2147483691" r:id="rId70"/>
    <p:sldLayoutId id="2147483692" r:id="rId71"/>
    <p:sldLayoutId id="2147483699" r:id="rId72"/>
    <p:sldLayoutId id="2147483693" r:id="rId73"/>
    <p:sldLayoutId id="2147483709" r:id="rId74"/>
    <p:sldLayoutId id="2147483710" r:id="rId75"/>
    <p:sldLayoutId id="2147483747" r:id="rId76"/>
    <p:sldLayoutId id="2147483750" r:id="rId77"/>
    <p:sldLayoutId id="2147483751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13.sv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6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svg"/><Relationship Id="rId3" Type="http://schemas.openxmlformats.org/officeDocument/2006/relationships/image" Target="../media/image30.jpeg"/><Relationship Id="rId7" Type="http://schemas.openxmlformats.org/officeDocument/2006/relationships/image" Target="../media/image34.svg"/><Relationship Id="rId12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11" Type="http://schemas.openxmlformats.org/officeDocument/2006/relationships/image" Target="../media/image48.svg"/><Relationship Id="rId5" Type="http://schemas.openxmlformats.org/officeDocument/2006/relationships/image" Target="../media/image43.svg"/><Relationship Id="rId10" Type="http://schemas.openxmlformats.org/officeDocument/2006/relationships/image" Target="../media/image1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hyperlink" Target="http://www.iea.org/" TargetMode="Externa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A999ABD-4182-4EAA-9866-43919EEDF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A9B3B-16D5-4344-BB51-16723E796544}" type="datetime4">
              <a:rPr kumimoji="0" lang="en-US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BBvoice" panose="020B0604020202020204"/>
                <a:ea typeface="ABBvoice"/>
                <a:cs typeface="ABBvoic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10, 2025</a:t>
            </a:fld>
            <a:endParaRPr kumimoji="0" lang="en-US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 panose="020B0604020202020204"/>
              <a:ea typeface="ABBvoice"/>
              <a:cs typeface="ABBvoice"/>
            </a:endParaRPr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069C5505-4342-4832-B0E2-4EFF848EB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/>
              <a:ea typeface="ABBvoice"/>
              <a:cs typeface="ABBvoice"/>
            </a:endParaRPr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D7E77EC-3704-4BAF-B996-4583B8574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BBvoice" panose="020B0604020202020204"/>
                <a:ea typeface="ABBvoice"/>
                <a:cs typeface="ABBvoice"/>
              </a:rPr>
              <a:t>Slide </a:t>
            </a:r>
            <a:fld id="{619F89D8-7AE3-494A-97F3-03D680869632}" type="slidenum">
              <a:rPr kumimoji="0" lang="en-US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BBvoice" panose="020B0604020202020204"/>
                <a:ea typeface="ABBvoice"/>
                <a:cs typeface="ABBvoic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BBvoice" panose="020B0604020202020204"/>
              <a:ea typeface="ABBvoice"/>
              <a:cs typeface="ABBvoice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0EF86A2-0069-1B10-EB90-75EB8185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415978"/>
            <a:ext cx="10056383" cy="1167237"/>
          </a:xfrm>
        </p:spPr>
        <p:txBody>
          <a:bodyPr/>
          <a:lstStyle/>
          <a:p>
            <a:r>
              <a:rPr lang="en-US" dirty="0"/>
              <a:t>European Forum for Renewable Energy Sources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F87D167-55BC-AECF-E806-69627F4BB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/>
              <a:t>Electricity</a:t>
            </a:r>
            <a:r>
              <a:rPr lang="et-EE" i="1" dirty="0"/>
              <a:t>:</a:t>
            </a:r>
            <a:r>
              <a:rPr lang="en-US" i="1" dirty="0"/>
              <a:t> fundament of society</a:t>
            </a:r>
            <a:r>
              <a:rPr lang="et-EE" i="1" dirty="0"/>
              <a:t> </a:t>
            </a:r>
            <a:r>
              <a:rPr lang="en-US" i="1" dirty="0"/>
              <a:t>&amp;</a:t>
            </a:r>
            <a:r>
              <a:rPr lang="et-EE" i="1" dirty="0"/>
              <a:t> </a:t>
            </a:r>
            <a:r>
              <a:rPr lang="en-US" i="1" dirty="0"/>
              <a:t>development</a:t>
            </a:r>
            <a:endParaRPr lang="et-EE" i="1" dirty="0"/>
          </a:p>
          <a:p>
            <a:r>
              <a:rPr lang="et-EE" dirty="0"/>
              <a:t>Jukka Patrikainen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0477063-B8A3-0E4A-E56C-C09CC563E3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12th of September 2025</a:t>
            </a:r>
          </a:p>
          <a:p>
            <a:endParaRPr lang="en-US" dirty="0"/>
          </a:p>
        </p:txBody>
      </p:sp>
      <p:pic>
        <p:nvPicPr>
          <p:cNvPr id="30" name="Symbol zastępczy obrazu 29">
            <a:extLst>
              <a:ext uri="{FF2B5EF4-FFF2-40B4-BE49-F238E27FC236}">
                <a16:creationId xmlns:a16="http://schemas.microsoft.com/office/drawing/2014/main" id="{7BDDFE00-ACC1-DFCF-115D-930C86D0E6C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52" r="152"/>
          <a:stretch/>
        </p:blipFill>
        <p:spPr>
          <a:xfrm>
            <a:off x="0" y="0"/>
            <a:ext cx="12192000" cy="3916363"/>
          </a:xfrm>
        </p:spPr>
      </p:pic>
      <p:sp>
        <p:nvSpPr>
          <p:cNvPr id="134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C57E69E4-FCF6-2BF2-F3D4-6A756C9D7EFB}"/>
              </a:ext>
            </a:extLst>
          </p:cNvPr>
          <p:cNvSpPr txBox="1"/>
          <p:nvPr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9ED6A97A-72D6-E6CD-D403-D48CE3BB8206}"/>
              </a:ext>
            </a:extLst>
          </p:cNvPr>
          <p:cNvSpPr txBox="1"/>
          <p:nvPr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136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E41565DC-B0EC-9982-77DC-17C480E8613C}"/>
              </a:ext>
            </a:extLst>
          </p:cNvPr>
          <p:cNvSpPr txBox="1"/>
          <p:nvPr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7" name="Classification" descr="{&quot;templafy&quot;:{&quot;id&quot;:&quot;2ef9d2ff-da89-4322-86de-b4b34561aa1d&quot;}}">
            <a:extLst>
              <a:ext uri="{FF2B5EF4-FFF2-40B4-BE49-F238E27FC236}">
                <a16:creationId xmlns:a16="http://schemas.microsoft.com/office/drawing/2014/main" id="{1FE1DB4F-1197-12F8-C895-F6EF3BA45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  <p:pic>
        <p:nvPicPr>
          <p:cNvPr id="138" name="Logo">
            <a:extLst>
              <a:ext uri="{FF2B5EF4-FFF2-40B4-BE49-F238E27FC236}">
                <a16:creationId xmlns:a16="http://schemas.microsoft.com/office/drawing/2014/main" id="{1AC43B73-1A9F-A370-89B5-BBFB1263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37222" y="0"/>
            <a:ext cx="2554778" cy="6858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627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0D0D1-8AE8-3049-B8FA-2513FF52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969984F-03EC-51D1-AC98-69AC999C4444}"/>
              </a:ext>
            </a:extLst>
          </p:cNvPr>
          <p:cNvGrpSpPr/>
          <p:nvPr/>
        </p:nvGrpSpPr>
        <p:grpSpPr>
          <a:xfrm>
            <a:off x="5262972" y="2529228"/>
            <a:ext cx="7028436" cy="899771"/>
            <a:chOff x="5262972" y="2740238"/>
            <a:chExt cx="7028436" cy="8997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8CB8FE-2AC0-E1B3-4739-AE231B363731}"/>
                </a:ext>
              </a:extLst>
            </p:cNvPr>
            <p:cNvSpPr txBox="1"/>
            <p:nvPr/>
          </p:nvSpPr>
          <p:spPr bwMode="gray">
            <a:xfrm>
              <a:off x="5262972" y="2740239"/>
              <a:ext cx="1184045" cy="75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$1.3 bn</a:t>
              </a:r>
              <a:endParaRPr lang="en-US" sz="1200">
                <a:solidFill>
                  <a:schemeClr val="bg1"/>
                </a:solidFill>
              </a:endParaRPr>
            </a:p>
            <a:p>
              <a:r>
                <a:rPr lang="en-US" sz="1200">
                  <a:solidFill>
                    <a:schemeClr val="bg1"/>
                  </a:solidFill>
                </a:rPr>
                <a:t>R&amp;D investment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D14672-0A5A-B21F-41CD-F92562ADCD71}"/>
                </a:ext>
              </a:extLst>
            </p:cNvPr>
            <p:cNvSpPr txBox="1"/>
            <p:nvPr/>
          </p:nvSpPr>
          <p:spPr bwMode="gray">
            <a:xfrm>
              <a:off x="6972280" y="2740239"/>
              <a:ext cx="1737360" cy="75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1203325" algn="l"/>
                </a:tabLst>
              </a:pPr>
              <a:r>
                <a:rPr lang="en-US" sz="2400" b="1">
                  <a:solidFill>
                    <a:schemeClr val="bg1"/>
                  </a:solidFill>
                </a:rPr>
                <a:t>26,000+</a:t>
              </a:r>
              <a:endParaRPr lang="en-US" sz="1600">
                <a:solidFill>
                  <a:schemeClr val="bg1"/>
                </a:solidFill>
              </a:endParaRPr>
            </a:p>
            <a:p>
              <a:r>
                <a:rPr lang="en-US" sz="1200">
                  <a:solidFill>
                    <a:schemeClr val="bg1"/>
                  </a:solidFill>
                </a:rPr>
                <a:t>Patents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14CFA0-1117-4C4F-A3E2-506E9AD66FC7}"/>
                </a:ext>
              </a:extLst>
            </p:cNvPr>
            <p:cNvSpPr txBox="1"/>
            <p:nvPr/>
          </p:nvSpPr>
          <p:spPr bwMode="gray">
            <a:xfrm>
              <a:off x="8953461" y="2740239"/>
              <a:ext cx="998635" cy="75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7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Research centers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5607AF-8FDE-77BE-8271-129BEF77FC07}"/>
                </a:ext>
              </a:extLst>
            </p:cNvPr>
            <p:cNvSpPr txBox="1"/>
            <p:nvPr/>
          </p:nvSpPr>
          <p:spPr bwMode="gray">
            <a:xfrm>
              <a:off x="10554048" y="2740238"/>
              <a:ext cx="1737360" cy="899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200+</a:t>
              </a:r>
              <a:br>
                <a:rPr lang="en-US" sz="2400" b="1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Partners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Open innovation ecosystem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A4BFF7C-06B8-DC7B-DA74-61AD41D1E334}"/>
              </a:ext>
            </a:extLst>
          </p:cNvPr>
          <p:cNvGrpSpPr/>
          <p:nvPr/>
        </p:nvGrpSpPr>
        <p:grpSpPr>
          <a:xfrm>
            <a:off x="5262972" y="1288130"/>
            <a:ext cx="6589128" cy="756000"/>
            <a:chOff x="5262972" y="1499140"/>
            <a:chExt cx="6589128" cy="756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32C87F-A465-7CC0-818B-640FC51929EF}"/>
                </a:ext>
              </a:extLst>
            </p:cNvPr>
            <p:cNvSpPr txBox="1"/>
            <p:nvPr/>
          </p:nvSpPr>
          <p:spPr bwMode="gray">
            <a:xfrm>
              <a:off x="6972280" y="1499140"/>
              <a:ext cx="1737360" cy="7560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105,000+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Employee globally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E9C4E2-B016-2E33-5837-7430649E7911}"/>
                </a:ext>
              </a:extLst>
            </p:cNvPr>
            <p:cNvSpPr txBox="1"/>
            <p:nvPr/>
          </p:nvSpPr>
          <p:spPr bwMode="gray">
            <a:xfrm>
              <a:off x="10554048" y="1499140"/>
              <a:ext cx="1298052" cy="75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r>
                <a:rPr lang="et-EE" sz="2400" b="1" dirty="0">
                  <a:solidFill>
                    <a:schemeClr val="bg1"/>
                  </a:solidFill>
                </a:rPr>
                <a:t>8</a:t>
              </a:r>
              <a:r>
                <a:rPr lang="en-US" sz="2400" b="1" dirty="0">
                  <a:solidFill>
                    <a:schemeClr val="bg1"/>
                  </a:solidFill>
                </a:rPr>
                <a:t>.</a:t>
              </a:r>
              <a:r>
                <a:rPr lang="et-EE" sz="2400" b="1" dirty="0">
                  <a:solidFill>
                    <a:schemeClr val="bg1"/>
                  </a:solidFill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</a:rPr>
                <a:t>%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Operational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EBITA margin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4A1086-F34D-5C51-9BC6-4EA7CA3338C3}"/>
                </a:ext>
              </a:extLst>
            </p:cNvPr>
            <p:cNvSpPr txBox="1"/>
            <p:nvPr/>
          </p:nvSpPr>
          <p:spPr bwMode="gray">
            <a:xfrm>
              <a:off x="8953461" y="1499140"/>
              <a:ext cx="1737360" cy="75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$33 bn 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Revenue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D87FD0-0D4E-2299-1F1A-DF27C19A5620}"/>
                </a:ext>
              </a:extLst>
            </p:cNvPr>
            <p:cNvSpPr txBox="1"/>
            <p:nvPr/>
          </p:nvSpPr>
          <p:spPr bwMode="gray">
            <a:xfrm>
              <a:off x="5262972" y="1499140"/>
              <a:ext cx="1184045" cy="756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177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Manufacturing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sites globally</a:t>
              </a:r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A605269-7DE2-3ECD-2687-D1C4613563E3}"/>
              </a:ext>
            </a:extLst>
          </p:cNvPr>
          <p:cNvSpPr/>
          <p:nvPr/>
        </p:nvSpPr>
        <p:spPr bwMode="gray">
          <a:xfrm>
            <a:off x="5262972" y="3843106"/>
            <a:ext cx="6598828" cy="1018928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11B32-1FFF-2356-0152-81FF2CC66B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4" t="14215" r="574" b="8627"/>
          <a:stretch/>
        </p:blipFill>
        <p:spPr>
          <a:xfrm>
            <a:off x="0" y="3979027"/>
            <a:ext cx="4871602" cy="28789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3E2DF5-1E90-BE31-E9C2-82123904D0EA}"/>
              </a:ext>
            </a:extLst>
          </p:cNvPr>
          <p:cNvSpPr txBox="1"/>
          <p:nvPr/>
        </p:nvSpPr>
        <p:spPr bwMode="gray">
          <a:xfrm>
            <a:off x="333175" y="1207804"/>
            <a:ext cx="3324425" cy="4840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Global market position of ABB’s business areas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315CAF-8F82-F6D2-C643-236381AF21DF}"/>
              </a:ext>
            </a:extLst>
          </p:cNvPr>
          <p:cNvSpPr txBox="1">
            <a:spLocks/>
          </p:cNvSpPr>
          <p:nvPr/>
        </p:nvSpPr>
        <p:spPr bwMode="gray">
          <a:xfrm>
            <a:off x="339900" y="370093"/>
            <a:ext cx="9112879" cy="568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>
                <a:solidFill>
                  <a:schemeClr val="bg2"/>
                </a:solidFill>
                <a:latin typeface="ABBvoice Display SemiBold" panose="020D0704020603060204" pitchFamily="34" charset="0"/>
              </a:rPr>
              <a:t>ABB</a:t>
            </a:r>
            <a:r>
              <a:rPr lang="en-US" sz="3200">
                <a:solidFill>
                  <a:schemeClr val="bg1"/>
                </a:solidFill>
                <a:latin typeface="ABBvoice Display SemiBold" panose="020D0704020603060204" pitchFamily="34" charset="0"/>
              </a:rPr>
              <a:t> at a </a:t>
            </a:r>
            <a:r>
              <a:rPr lang="en-US" sz="3200">
                <a:solidFill>
                  <a:schemeClr val="bg2"/>
                </a:solidFill>
                <a:latin typeface="ABBvoice Display SemiBold" panose="020D0704020603060204" pitchFamily="34" charset="0"/>
              </a:rPr>
              <a:t>glance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B5B487-B397-AABD-C217-AF9CF787DB16}"/>
              </a:ext>
            </a:extLst>
          </p:cNvPr>
          <p:cNvSpPr txBox="1"/>
          <p:nvPr/>
        </p:nvSpPr>
        <p:spPr bwMode="gray">
          <a:xfrm>
            <a:off x="8743028" y="5313676"/>
            <a:ext cx="1269652" cy="756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21%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000" b="1">
                <a:solidFill>
                  <a:schemeClr val="bg1"/>
                </a:solidFill>
              </a:rPr>
              <a:t>Women in senior management roles</a:t>
            </a:r>
            <a:endParaRPr lang="en-US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FED49C-3564-95C7-C62D-C20C2D3338D6}"/>
              </a:ext>
            </a:extLst>
          </p:cNvPr>
          <p:cNvSpPr txBox="1"/>
          <p:nvPr/>
        </p:nvSpPr>
        <p:spPr bwMode="gray">
          <a:xfrm>
            <a:off x="10433900" y="5313676"/>
            <a:ext cx="1544665" cy="756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77/100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1000" b="1">
                <a:solidFill>
                  <a:schemeClr val="bg1"/>
                </a:solidFill>
              </a:rPr>
              <a:t>Employee </a:t>
            </a:r>
            <a:br>
              <a:rPr lang="en-US" sz="1000" b="1"/>
            </a:br>
            <a:r>
              <a:rPr lang="en-US" sz="1000" b="1">
                <a:solidFill>
                  <a:schemeClr val="bg1"/>
                </a:solidFill>
              </a:rPr>
              <a:t>engagement score</a:t>
            </a:r>
            <a:endParaRPr lang="en-US">
              <a:solidFill>
                <a:schemeClr val="bg1"/>
              </a:solidFill>
            </a:endParaRPr>
          </a:p>
          <a:p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8734DF-CC43-E47B-2985-120CA773CD97}"/>
              </a:ext>
            </a:extLst>
          </p:cNvPr>
          <p:cNvSpPr txBox="1"/>
          <p:nvPr/>
        </p:nvSpPr>
        <p:spPr bwMode="gray">
          <a:xfrm>
            <a:off x="5217305" y="5313676"/>
            <a:ext cx="1544665" cy="756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76%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000" b="1">
                <a:solidFill>
                  <a:schemeClr val="bg1"/>
                </a:solidFill>
              </a:rPr>
              <a:t>Reduction of own scope 1 and 2 GHG emissions</a:t>
            </a:r>
            <a:endParaRPr lang="en-US">
              <a:solidFill>
                <a:schemeClr val="bg1"/>
              </a:solidFill>
            </a:endParaRPr>
          </a:p>
          <a:p>
            <a:endParaRPr lang="en-US" sz="1000" b="1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Compared to 2019 baseline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4B5642-A1FF-3D60-6847-61D1537837FC}"/>
              </a:ext>
            </a:extLst>
          </p:cNvPr>
          <p:cNvSpPr txBox="1"/>
          <p:nvPr/>
        </p:nvSpPr>
        <p:spPr bwMode="gray">
          <a:xfrm>
            <a:off x="7026405" y="5313676"/>
            <a:ext cx="1618931" cy="756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74Mt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1000" b="1">
                <a:solidFill>
                  <a:schemeClr val="bg1"/>
                </a:solidFill>
              </a:rPr>
              <a:t>Avoided customer </a:t>
            </a:r>
            <a:br>
              <a:rPr lang="en-US" sz="1000" b="1"/>
            </a:br>
            <a:r>
              <a:rPr lang="en-US" sz="1000" b="1">
                <a:solidFill>
                  <a:schemeClr val="bg1"/>
                </a:solidFill>
              </a:rPr>
              <a:t>GHG emissions</a:t>
            </a:r>
            <a:endParaRPr lang="en-US">
              <a:solidFill>
                <a:schemeClr val="bg1"/>
              </a:solidFill>
            </a:endParaRPr>
          </a:p>
          <a:p>
            <a:endParaRPr lang="en-US" sz="1000" b="1">
              <a:solidFill>
                <a:schemeClr val="bg1"/>
              </a:solidFill>
            </a:endParaRPr>
          </a:p>
          <a:p>
            <a:r>
              <a:rPr lang="en-US" sz="1000">
                <a:solidFill>
                  <a:schemeClr val="bg1"/>
                </a:solidFill>
              </a:rPr>
              <a:t>Through lifetime of products sold from </a:t>
            </a:r>
            <a:br>
              <a:rPr lang="en-US" sz="1000"/>
            </a:br>
            <a:r>
              <a:rPr lang="en-US" sz="1000">
                <a:solidFill>
                  <a:schemeClr val="bg1"/>
                </a:solidFill>
              </a:rPr>
              <a:t>2022 to 2023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A6C75B-57DC-E9BF-70CD-CBBCF08EFF6B}"/>
              </a:ext>
            </a:extLst>
          </p:cNvPr>
          <p:cNvGrpSpPr/>
          <p:nvPr/>
        </p:nvGrpSpPr>
        <p:grpSpPr>
          <a:xfrm>
            <a:off x="10450820" y="4290695"/>
            <a:ext cx="803178" cy="803178"/>
            <a:chOff x="10450820" y="4185920"/>
            <a:chExt cx="803178" cy="80317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7E7637-E4DC-D3E7-0EA8-931652997165}"/>
                </a:ext>
              </a:extLst>
            </p:cNvPr>
            <p:cNvSpPr/>
            <p:nvPr/>
          </p:nvSpPr>
          <p:spPr bwMode="gray">
            <a:xfrm>
              <a:off x="10450820" y="4185920"/>
              <a:ext cx="803178" cy="80317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0EE7BDC3-C6E4-D8FE-0985-0B3C6C5B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9" r="139"/>
            <a:stretch/>
          </p:blipFill>
          <p:spPr>
            <a:xfrm>
              <a:off x="10624444" y="4358909"/>
              <a:ext cx="455930" cy="4572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E7EE97-A1DF-87FF-896B-11FD67C42CB2}"/>
              </a:ext>
            </a:extLst>
          </p:cNvPr>
          <p:cNvGrpSpPr/>
          <p:nvPr/>
        </p:nvGrpSpPr>
        <p:grpSpPr>
          <a:xfrm>
            <a:off x="8709640" y="4290695"/>
            <a:ext cx="803178" cy="803178"/>
            <a:chOff x="8709640" y="4185920"/>
            <a:chExt cx="803178" cy="80317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062C6AD-F5A2-B937-823E-1352F14318ED}"/>
                </a:ext>
              </a:extLst>
            </p:cNvPr>
            <p:cNvSpPr/>
            <p:nvPr/>
          </p:nvSpPr>
          <p:spPr bwMode="gray">
            <a:xfrm>
              <a:off x="8709640" y="4185920"/>
              <a:ext cx="803178" cy="80317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B00942F2-0BCF-26C2-B6C4-C9427F696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82629" y="4358909"/>
              <a:ext cx="457200" cy="4572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07AE24-7E78-9DEB-8499-04653E5DDEFA}"/>
              </a:ext>
            </a:extLst>
          </p:cNvPr>
          <p:cNvGrpSpPr/>
          <p:nvPr/>
        </p:nvGrpSpPr>
        <p:grpSpPr>
          <a:xfrm>
            <a:off x="6983898" y="4290695"/>
            <a:ext cx="803178" cy="803178"/>
            <a:chOff x="7081590" y="4185920"/>
            <a:chExt cx="803178" cy="80317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B2C9D0D-172B-309B-9306-77F61324C007}"/>
                </a:ext>
              </a:extLst>
            </p:cNvPr>
            <p:cNvSpPr/>
            <p:nvPr/>
          </p:nvSpPr>
          <p:spPr bwMode="gray">
            <a:xfrm>
              <a:off x="7081590" y="4185920"/>
              <a:ext cx="803178" cy="80317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4093AAAC-24E5-9417-62ED-42C8DC63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39" r="139"/>
            <a:stretch/>
          </p:blipFill>
          <p:spPr>
            <a:xfrm>
              <a:off x="7255214" y="4358909"/>
              <a:ext cx="455930" cy="457200"/>
            </a:xfrm>
            <a:prstGeom prst="rect">
              <a:avLst/>
            </a:prstGeom>
          </p:spPr>
        </p:pic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848B96-F2BE-EFBE-A7C3-216604330C0E}"/>
              </a:ext>
            </a:extLst>
          </p:cNvPr>
          <p:cNvSpPr/>
          <p:nvPr/>
        </p:nvSpPr>
        <p:spPr bwMode="gray">
          <a:xfrm>
            <a:off x="5262972" y="321448"/>
            <a:ext cx="6598828" cy="1018928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87EFA06-C362-4DAE-2E25-7953489684BF}"/>
              </a:ext>
            </a:extLst>
          </p:cNvPr>
          <p:cNvCxnSpPr>
            <a:cxnSpLocks/>
          </p:cNvCxnSpPr>
          <p:nvPr/>
        </p:nvCxnSpPr>
        <p:spPr bwMode="gray">
          <a:xfrm>
            <a:off x="5262972" y="1111094"/>
            <a:ext cx="65891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254BB68-640E-A109-2498-2881C1012ECA}"/>
              </a:ext>
            </a:extLst>
          </p:cNvPr>
          <p:cNvGrpSpPr/>
          <p:nvPr/>
        </p:nvGrpSpPr>
        <p:grpSpPr>
          <a:xfrm>
            <a:off x="5292822" y="4290695"/>
            <a:ext cx="803178" cy="803178"/>
            <a:chOff x="5292822" y="4185920"/>
            <a:chExt cx="803178" cy="80317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2B031A-FE90-8C2E-81BB-B3CB305EEA9E}"/>
                </a:ext>
              </a:extLst>
            </p:cNvPr>
            <p:cNvSpPr/>
            <p:nvPr/>
          </p:nvSpPr>
          <p:spPr bwMode="gray">
            <a:xfrm>
              <a:off x="5292822" y="4185920"/>
              <a:ext cx="803178" cy="803178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9812DD31-CDB2-0042-D256-9DD0D314E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08" r="208"/>
            <a:stretch/>
          </p:blipFill>
          <p:spPr>
            <a:xfrm>
              <a:off x="5466763" y="4358909"/>
              <a:ext cx="455296" cy="4572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A4D148-FFEF-B47F-1B0E-4779BEACA6D4}"/>
              </a:ext>
            </a:extLst>
          </p:cNvPr>
          <p:cNvGrpSpPr/>
          <p:nvPr/>
        </p:nvGrpSpPr>
        <p:grpSpPr>
          <a:xfrm>
            <a:off x="233132" y="1892498"/>
            <a:ext cx="3289446" cy="444159"/>
            <a:chOff x="233132" y="1774406"/>
            <a:chExt cx="3289446" cy="4441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9C3B04-5E0A-1BE1-77B0-6873C2F278F9}"/>
                </a:ext>
              </a:extLst>
            </p:cNvPr>
            <p:cNvSpPr/>
            <p:nvPr/>
          </p:nvSpPr>
          <p:spPr bwMode="gray">
            <a:xfrm>
              <a:off x="233132" y="1774406"/>
              <a:ext cx="444159" cy="44415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</a:rPr>
                <a:t>#1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A626F9-F0A8-587F-C6A7-C9A29CFF8998}"/>
                </a:ext>
              </a:extLst>
            </p:cNvPr>
            <p:cNvSpPr txBox="1"/>
            <p:nvPr/>
          </p:nvSpPr>
          <p:spPr bwMode="gray">
            <a:xfrm>
              <a:off x="707605" y="1847357"/>
              <a:ext cx="2814973" cy="298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BBvoice Light" panose="020D0403020503020204" pitchFamily="34" charset="0"/>
                  <a:ea typeface="ABBvoice Light" panose="020D0403020503020204" pitchFamily="34" charset="0"/>
                  <a:cs typeface="ABBvoice Light" panose="020D0403020503020204" pitchFamily="34" charset="0"/>
                </a:rPr>
                <a:t>Motion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A491EF-A5C6-E460-8301-199A0DFCCCFC}"/>
              </a:ext>
            </a:extLst>
          </p:cNvPr>
          <p:cNvGrpSpPr/>
          <p:nvPr/>
        </p:nvGrpSpPr>
        <p:grpSpPr>
          <a:xfrm>
            <a:off x="233132" y="2745240"/>
            <a:ext cx="3635363" cy="433427"/>
            <a:chOff x="233132" y="2761756"/>
            <a:chExt cx="3635363" cy="4334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0C47E-F37D-0739-119D-8EEB545C13F2}"/>
                </a:ext>
              </a:extLst>
            </p:cNvPr>
            <p:cNvSpPr/>
            <p:nvPr/>
          </p:nvSpPr>
          <p:spPr bwMode="gray">
            <a:xfrm>
              <a:off x="233132" y="2761756"/>
              <a:ext cx="551482" cy="43342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</a:rPr>
                <a:t>#2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43A43-19E5-2921-C9E2-0CC91D1E97FF}"/>
                </a:ext>
              </a:extLst>
            </p:cNvPr>
            <p:cNvSpPr txBox="1"/>
            <p:nvPr/>
          </p:nvSpPr>
          <p:spPr bwMode="gray">
            <a:xfrm>
              <a:off x="707605" y="2834707"/>
              <a:ext cx="3160890" cy="298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BBvoice Light"/>
                  <a:ea typeface="ABBvoice Light"/>
                  <a:cs typeface="ABBvoice Light"/>
                </a:rPr>
                <a:t>Process Automation</a:t>
              </a:r>
              <a:endParaRPr lang="en-US" sz="160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27A648-0B48-927B-41EF-F3B6F974A21D}"/>
              </a:ext>
            </a:extLst>
          </p:cNvPr>
          <p:cNvGrpSpPr/>
          <p:nvPr/>
        </p:nvGrpSpPr>
        <p:grpSpPr>
          <a:xfrm>
            <a:off x="233132" y="3171610"/>
            <a:ext cx="3635363" cy="444159"/>
            <a:chOff x="233132" y="3255430"/>
            <a:chExt cx="3635363" cy="4441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51E851-44C5-8CEA-A971-14473035B0A5}"/>
                </a:ext>
              </a:extLst>
            </p:cNvPr>
            <p:cNvSpPr/>
            <p:nvPr/>
          </p:nvSpPr>
          <p:spPr bwMode="gray">
            <a:xfrm>
              <a:off x="233132" y="3255430"/>
              <a:ext cx="562215" cy="44415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</a:rPr>
                <a:t>#2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2B199-2FCD-A1EE-92D2-544D9B760D8C}"/>
                </a:ext>
              </a:extLst>
            </p:cNvPr>
            <p:cNvSpPr txBox="1"/>
            <p:nvPr/>
          </p:nvSpPr>
          <p:spPr bwMode="gray">
            <a:xfrm>
              <a:off x="707605" y="3328381"/>
              <a:ext cx="3160890" cy="298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BBvoice Light" panose="020D0403020503020204" pitchFamily="34" charset="0"/>
                  <a:ea typeface="ABBvoice Light" panose="020D0403020503020204" pitchFamily="34" charset="0"/>
                  <a:cs typeface="ABBvoice Light" panose="020D0403020503020204" pitchFamily="34" charset="0"/>
                </a:rPr>
                <a:t>Robotics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51633D-58BB-8FA0-D6C7-3A7C60D37907}"/>
              </a:ext>
            </a:extLst>
          </p:cNvPr>
          <p:cNvGrpSpPr/>
          <p:nvPr/>
        </p:nvGrpSpPr>
        <p:grpSpPr>
          <a:xfrm>
            <a:off x="233132" y="2340333"/>
            <a:ext cx="3289446" cy="411963"/>
            <a:chOff x="233132" y="2289545"/>
            <a:chExt cx="3289446" cy="4119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A086F86-01E0-C3FB-5D9E-340179DC1366}"/>
                </a:ext>
              </a:extLst>
            </p:cNvPr>
            <p:cNvSpPr/>
            <p:nvPr/>
          </p:nvSpPr>
          <p:spPr bwMode="gray">
            <a:xfrm>
              <a:off x="233132" y="2289545"/>
              <a:ext cx="572947" cy="41196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Bef>
                  <a:spcPts val="600"/>
                </a:spcBef>
              </a:pPr>
              <a:r>
                <a:rPr lang="en-US" b="1">
                  <a:solidFill>
                    <a:schemeClr val="bg1"/>
                  </a:solidFill>
                </a:rPr>
                <a:t>#2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742FDC-3928-634F-5C4F-3A853E01841A}"/>
                </a:ext>
              </a:extLst>
            </p:cNvPr>
            <p:cNvSpPr txBox="1"/>
            <p:nvPr/>
          </p:nvSpPr>
          <p:spPr bwMode="gray">
            <a:xfrm>
              <a:off x="707605" y="2341032"/>
              <a:ext cx="2814973" cy="2982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ABBvoice Light" panose="020D0403020503020204" pitchFamily="34" charset="0"/>
                  <a:ea typeface="ABBvoice Light" panose="020D0403020503020204" pitchFamily="34" charset="0"/>
                  <a:cs typeface="ABBvoice Light" panose="020D0403020503020204" pitchFamily="34" charset="0"/>
                </a:rPr>
                <a:t>Electrification</a:t>
              </a:r>
            </a:p>
          </p:txBody>
        </p:sp>
      </p:grpSp>
      <p:pic>
        <p:nvPicPr>
          <p:cNvPr id="2" name="LogoFooter">
            <a:extLst>
              <a:ext uri="{FF2B5EF4-FFF2-40B4-BE49-F238E27FC236}">
                <a16:creationId xmlns:a16="http://schemas.microsoft.com/office/drawing/2014/main" id="{9ADCB358-F244-C6ED-4DC7-1B02F54E18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54" name="Title 10">
            <a:extLst>
              <a:ext uri="{FF2B5EF4-FFF2-40B4-BE49-F238E27FC236}">
                <a16:creationId xmlns:a16="http://schemas.microsoft.com/office/drawing/2014/main" id="{E3E2EBD6-8FF8-C208-097A-90C3F932E5B4}"/>
              </a:ext>
            </a:extLst>
          </p:cNvPr>
          <p:cNvSpPr txBox="1">
            <a:spLocks/>
          </p:cNvSpPr>
          <p:nvPr/>
        </p:nvSpPr>
        <p:spPr bwMode="gray">
          <a:xfrm rot="16200000">
            <a:off x="-863420" y="-3322019"/>
            <a:ext cx="3702674" cy="1194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>
                <a:solidFill>
                  <a:schemeClr val="bg1"/>
                </a:solidFill>
                <a:latin typeface="ABBvoice Display SemiBold" panose="020D0704020603060204" pitchFamily="34" charset="0"/>
              </a:rPr>
              <a:t>Digital &amp;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04A8B-04DA-5B21-AE5D-0EF13524A971}"/>
              </a:ext>
            </a:extLst>
          </p:cNvPr>
          <p:cNvSpPr txBox="1"/>
          <p:nvPr/>
        </p:nvSpPr>
        <p:spPr bwMode="gray">
          <a:xfrm>
            <a:off x="5262972" y="3786887"/>
            <a:ext cx="3888595" cy="3333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2023 Sustainability highlights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DABDE-F598-DE3D-FA84-F13676B37401}"/>
              </a:ext>
            </a:extLst>
          </p:cNvPr>
          <p:cNvSpPr txBox="1"/>
          <p:nvPr/>
        </p:nvSpPr>
        <p:spPr bwMode="gray">
          <a:xfrm>
            <a:off x="5266818" y="657416"/>
            <a:ext cx="3888595" cy="3333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</a:t>
            </a:r>
            <a:r>
              <a:rPr lang="et-EE" b="1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</a:rPr>
              <a:t> Facts &amp; Figures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CD8DF4-8574-03F9-3BDB-79EBC0D2D25E}"/>
              </a:ext>
            </a:extLst>
          </p:cNvPr>
          <p:cNvCxnSpPr>
            <a:cxnSpLocks/>
          </p:cNvCxnSpPr>
          <p:nvPr/>
        </p:nvCxnSpPr>
        <p:spPr bwMode="gray">
          <a:xfrm>
            <a:off x="5259064" y="4116109"/>
            <a:ext cx="65891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4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046 L -2.5E-6 -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00" y="2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36019 L 2.08333E-6 -1.85185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667 -0.00046 L -1.875E-6 -2.59259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91667E-6 -0.14328 L -2.91667E-6 -4.07407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1.875E-6 0.1662 L -1.875E-6 7.40741E-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1 1.11111E-6 L 4.16667E-6 1.11111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13 0.05185 L 0.0013 7.40741E-7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13 0.05185 L 0.0013 7.40741E-7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13 0.05185 L 0.0013 7.40741E-7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0.00131 0.05185 L 0.00131 7.40741E-7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decel="10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1 1.11111E-6 L 4.16667E-6 1.11111E-6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41" grpId="0"/>
      <p:bldP spid="42" grpId="0"/>
      <p:bldP spid="43" grpId="0"/>
      <p:bldP spid="44" grpId="0"/>
      <p:bldP spid="3" grpId="0"/>
      <p:bldP spid="3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18157F-BDA6-964B-90EC-46888B85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99A8E-04AB-5EDF-1964-61528B21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" y="420624"/>
            <a:ext cx="12096224" cy="630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FAFF73-8286-F2FF-29F2-9EA424044354}"/>
              </a:ext>
            </a:extLst>
          </p:cNvPr>
          <p:cNvSpPr/>
          <p:nvPr/>
        </p:nvSpPr>
        <p:spPr bwMode="gray">
          <a:xfrm>
            <a:off x="156308" y="420624"/>
            <a:ext cx="5806830" cy="50159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5DE84-D27A-6554-B273-522EE40CC4DC}"/>
              </a:ext>
            </a:extLst>
          </p:cNvPr>
          <p:cNvSpPr txBox="1"/>
          <p:nvPr/>
        </p:nvSpPr>
        <p:spPr bwMode="gray">
          <a:xfrm>
            <a:off x="251435" y="336061"/>
            <a:ext cx="5616575" cy="586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t-EE" sz="3200" b="1" dirty="0"/>
              <a:t>Global megatrends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06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012C6475-5488-559C-127A-453AF2D55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EF8E8DB-2E6C-337D-D7D8-E52655E5267E}"/>
              </a:ext>
            </a:extLst>
          </p:cNvPr>
          <p:cNvSpPr/>
          <p:nvPr/>
        </p:nvSpPr>
        <p:spPr bwMode="gray">
          <a:xfrm rot="10800000">
            <a:off x="-14496" y="0"/>
            <a:ext cx="12191999" cy="230006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42000">
                <a:srgbClr val="000000">
                  <a:alpha val="24000"/>
                </a:srgbClr>
              </a:gs>
              <a:gs pos="100000">
                <a:schemeClr val="tx1">
                  <a:alpha val="47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US" sz="1400">
              <a:solidFill>
                <a:schemeClr val="tx1"/>
              </a:solidFill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F815D-00BC-117A-BB9F-10A0B5EADE75}"/>
              </a:ext>
            </a:extLst>
          </p:cNvPr>
          <p:cNvSpPr txBox="1"/>
          <p:nvPr/>
        </p:nvSpPr>
        <p:spPr bwMode="gray">
          <a:xfrm>
            <a:off x="330994" y="6352120"/>
            <a:ext cx="8487811" cy="33962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90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Source: IEA 2023 report, McKinsey; 1. than other energy sources in 2022–30 and vs. 2016 – 2022.   </a:t>
            </a:r>
            <a:br>
              <a:rPr lang="en-US" sz="90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lang="en-US" sz="90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Improvements needed by 2030 in order </a:t>
            </a:r>
            <a:r>
              <a:rPr lang="pl-PL" sz="90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to reach net-zero </a:t>
            </a:r>
            <a:r>
              <a:rPr lang="en-US" sz="90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targets </a:t>
            </a:r>
            <a:r>
              <a:rPr lang="pl-PL" sz="90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by 2050 </a:t>
            </a:r>
            <a:endParaRPr lang="en-US" sz="900">
              <a:solidFill>
                <a:schemeClr val="bg1"/>
              </a:solidFill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4BDD768-3564-5C74-A4B6-839742882944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fld id="{802F1124-33BD-4EBB-98B3-2BE08BF7D732}" type="datetime4">
              <a:rPr lang="en-US" smtClean="0">
                <a:solidFill>
                  <a:schemeClr val="bg1">
                    <a:alpha val="0"/>
                  </a:schemeClr>
                </a:solidFill>
              </a:rPr>
              <a:pPr/>
              <a:t>September 10, 2025</a:t>
            </a:fld>
            <a:endParaRPr lang="en-US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F1974C9-2F61-2F65-5673-711EE8CA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prstGeom prst="rect">
            <a:avLst/>
          </a:prstGeom>
        </p:spPr>
        <p:txBody>
          <a:bodyPr lIns="0" tIns="0" rIns="0" bIns="0"/>
          <a:lstStyle>
            <a:lvl1pPr>
              <a:defRPr sz="800"/>
            </a:lvl1pPr>
          </a:lstStyle>
          <a:p>
            <a:r>
              <a:rPr lang="en-US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Slide </a:t>
            </a:r>
            <a:fld id="{619F89D8-7AE3-494A-97F3-03D680869632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pPr/>
              <a:t>4</a:t>
            </a:fld>
            <a:endParaRPr lang="en-US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64820295-CD79-9A4D-5040-CB2BBE7EF0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24925" y="-1"/>
            <a:ext cx="3267075" cy="6858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5C1AA6-6958-A0E1-6C89-CE6950CC0615}"/>
              </a:ext>
            </a:extLst>
          </p:cNvPr>
          <p:cNvSpPr txBox="1">
            <a:spLocks/>
          </p:cNvSpPr>
          <p:nvPr/>
        </p:nvSpPr>
        <p:spPr bwMode="gray">
          <a:xfrm>
            <a:off x="330993" y="410521"/>
            <a:ext cx="9658133" cy="6559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u="none" strike="noStrike" baseline="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THE WORLD NEEDS ELECTRIFICATION SOLUTIONS MORE THAN EVER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44024C3-3976-ABC9-BB5C-D88F3E3F6763}"/>
              </a:ext>
            </a:extLst>
          </p:cNvPr>
          <p:cNvSpPr txBox="1">
            <a:spLocks/>
          </p:cNvSpPr>
          <p:nvPr/>
        </p:nvSpPr>
        <p:spPr bwMode="gray">
          <a:xfrm>
            <a:off x="9819363" y="3128126"/>
            <a:ext cx="2047087" cy="5337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b="1" dirty="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3X more renewable integration </a:t>
            </a:r>
            <a:br>
              <a:rPr lang="en-US" dirty="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needed by 2030</a:t>
            </a:r>
          </a:p>
          <a:p>
            <a:pPr defTabSz="91440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~50% more grid investment</a:t>
            </a:r>
            <a:br>
              <a:rPr kumimoji="0" lang="en-US" b="1" dirty="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kumimoji="0" lang="en-US" dirty="0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needed </a:t>
            </a:r>
            <a:r>
              <a:rPr lang="en-US" dirty="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by 2030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C7E600B1-D0C3-651A-1FC6-5FA90EFFB3FE}"/>
              </a:ext>
            </a:extLst>
          </p:cNvPr>
          <p:cNvSpPr txBox="1">
            <a:spLocks/>
          </p:cNvSpPr>
          <p:nvPr/>
        </p:nvSpPr>
        <p:spPr bwMode="gray">
          <a:xfrm>
            <a:off x="9819363" y="2649368"/>
            <a:ext cx="2100877" cy="40666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ENERGY </a:t>
            </a:r>
            <a:b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TRANSITION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D5AE2AB8-E9B4-185D-6B33-EC54F2AA834B}"/>
              </a:ext>
            </a:extLst>
          </p:cNvPr>
          <p:cNvSpPr txBox="1">
            <a:spLocks/>
          </p:cNvSpPr>
          <p:nvPr/>
        </p:nvSpPr>
        <p:spPr>
          <a:xfrm>
            <a:off x="9819363" y="5406162"/>
            <a:ext cx="2324148" cy="95365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2x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more energy efficiency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improvements </a:t>
            </a:r>
            <a:br>
              <a:rPr lang="en-US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</a:br>
            <a:r>
              <a:rPr lang="en-US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needed by 2030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9EA7A67D-789C-5668-D338-B8282F65BDFD}"/>
              </a:ext>
            </a:extLst>
          </p:cNvPr>
          <p:cNvSpPr txBox="1">
            <a:spLocks/>
          </p:cNvSpPr>
          <p:nvPr/>
        </p:nvSpPr>
        <p:spPr bwMode="gray">
          <a:xfrm>
            <a:off x="9819363" y="4934401"/>
            <a:ext cx="2059797" cy="40666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ENERGY </a:t>
            </a:r>
            <a:b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EFFICIENCY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DA69F07-529F-ADB2-3E89-4D054438DC0C}"/>
              </a:ext>
            </a:extLst>
          </p:cNvPr>
          <p:cNvSpPr txBox="1">
            <a:spLocks/>
          </p:cNvSpPr>
          <p:nvPr/>
        </p:nvSpPr>
        <p:spPr bwMode="gray">
          <a:xfrm>
            <a:off x="9819362" y="1229989"/>
            <a:ext cx="2218149" cy="775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&gt;50% of decarbonization </a:t>
            </a:r>
            <a:br>
              <a:rPr kumimoji="0" lang="en-US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lang="en-US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is driven by electrification </a:t>
            </a:r>
          </a:p>
          <a:p>
            <a:pPr marL="0" marR="0" lvl="0" indent="0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electricity growing </a:t>
            </a:r>
            <a:br>
              <a:rPr kumimoji="0" lang="en-US" b="1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</a:br>
            <a:r>
              <a:rPr kumimoji="0" lang="en-US" b="1" i="0" u="none" strike="noStrike" kern="120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&gt;10x faster</a:t>
            </a:r>
            <a:r>
              <a:rPr kumimoji="0" lang="en-US" b="1" i="0" u="none" strike="noStrike" kern="1200" cap="none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</a:t>
            </a:r>
            <a:endParaRPr kumimoji="0" lang="en-US" i="0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1222110-4866-5E08-29C0-A59FCB567690}"/>
              </a:ext>
            </a:extLst>
          </p:cNvPr>
          <p:cNvSpPr txBox="1">
            <a:spLocks/>
          </p:cNvSpPr>
          <p:nvPr/>
        </p:nvSpPr>
        <p:spPr bwMode="gray">
          <a:xfrm>
            <a:off x="9819363" y="588203"/>
            <a:ext cx="2137110" cy="508446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BBvoice Display SemiBold" panose="020D070402060306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DEMAND FOR ELECTRICITY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9A95E1BE-286C-8FC5-37A0-61496A96D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2384" y="4777323"/>
            <a:ext cx="508446" cy="50844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AD677A3-9C65-ECFE-1F8D-A975CD436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0024" y="2448726"/>
            <a:ext cx="552135" cy="55213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C7CA41D-EDAF-FCBF-8D53-6806B52A8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3946" y="519095"/>
            <a:ext cx="508446" cy="508446"/>
          </a:xfrm>
          <a:prstGeom prst="rect">
            <a:avLst/>
          </a:prstGeom>
        </p:spPr>
      </p:pic>
      <p:pic>
        <p:nvPicPr>
          <p:cNvPr id="4" name="LogoFooter">
            <a:extLst>
              <a:ext uri="{FF2B5EF4-FFF2-40B4-BE49-F238E27FC236}">
                <a16:creationId xmlns:a16="http://schemas.microsoft.com/office/drawing/2014/main" id="{CD137A62-FA2C-2418-6FD3-652E10C98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86E47FE-D24D-0D16-13BF-919F39C8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C77389-15D0-2DA1-23BC-6FD8408F6B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9" y="1057498"/>
            <a:ext cx="11530800" cy="4860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Placeholder 11" descr="A screenshot of a graph&#10;&#10;AI-generated content may be incorrect.">
            <a:extLst>
              <a:ext uri="{FF2B5EF4-FFF2-40B4-BE49-F238E27FC236}">
                <a16:creationId xmlns:a16="http://schemas.microsoft.com/office/drawing/2014/main" id="{6F37BF78-BC59-4548-FE60-8C2AD3E9417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0171" b="10171"/>
          <a:stretch/>
        </p:blipFill>
        <p:spPr>
          <a:xfrm>
            <a:off x="6204545" y="1543498"/>
            <a:ext cx="5656255" cy="3582000"/>
          </a:xfrm>
          <a:noFill/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FFDAEF3-FE52-083C-4B44-88D0C406A2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All the eggs cannot be in the same basket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Price (and source) of energy is key input &amp; decision KPI for industrial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It’s also excellent business opportunity to all of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000" dirty="0"/>
              <a:t>Private consumers asking stable, cheap and also sustainable energy more and more</a:t>
            </a:r>
          </a:p>
          <a:p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A669CD1-BBB5-71B0-A75D-DC2EA248D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1200" y="6343200"/>
            <a:ext cx="9789113" cy="1584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F17FEED-DEA3-BC23-9C2C-F361F6621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D23A56-54EE-E2D9-933E-38FD1B393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25206"/>
            <a:ext cx="5766295" cy="45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E16C33-4240-78EE-2029-A128857D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88" y="5913725"/>
            <a:ext cx="5616575" cy="465475"/>
          </a:xfrm>
        </p:spPr>
        <p:txBody>
          <a:bodyPr/>
          <a:lstStyle/>
          <a:p>
            <a:r>
              <a:rPr lang="et-EE" sz="1200" b="0" dirty="0"/>
              <a:t>Source; IEA (International energy agency  </a:t>
            </a:r>
            <a:r>
              <a:rPr lang="et-EE" sz="1200" b="0" dirty="0">
                <a:hlinkClick r:id="rId2"/>
              </a:rPr>
              <a:t>www.iea.org</a:t>
            </a:r>
            <a:r>
              <a:rPr lang="et-EE" sz="1200" b="0" dirty="0"/>
              <a:t> )</a:t>
            </a:r>
            <a:endParaRPr lang="en-US" sz="1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5BDAE-C8B5-B95B-F8A8-612861AB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87" y="1172879"/>
            <a:ext cx="7002102" cy="445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86223-0D47-127E-F9E3-B6DE982E5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11" y="2059200"/>
            <a:ext cx="2354947" cy="4176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0DB5E55-9247-6189-A18E-CFA3BB98CF08}"/>
              </a:ext>
            </a:extLst>
          </p:cNvPr>
          <p:cNvSpPr txBox="1">
            <a:spLocks/>
          </p:cNvSpPr>
          <p:nvPr/>
        </p:nvSpPr>
        <p:spPr bwMode="gray">
          <a:xfrm>
            <a:off x="9375612" y="1777715"/>
            <a:ext cx="1664412" cy="565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u="sng" dirty="0"/>
              <a:t>Finland;</a:t>
            </a:r>
            <a:endParaRPr lang="en-US" sz="18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A655F6-BA9E-80DC-4E3A-6A2C3CE5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811" y="2757599"/>
            <a:ext cx="2381288" cy="3860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7FA1031-06FB-46E1-83BF-1357E4559801}"/>
              </a:ext>
            </a:extLst>
          </p:cNvPr>
          <p:cNvSpPr txBox="1">
            <a:spLocks/>
          </p:cNvSpPr>
          <p:nvPr/>
        </p:nvSpPr>
        <p:spPr bwMode="gray">
          <a:xfrm>
            <a:off x="9397211" y="2460661"/>
            <a:ext cx="1664412" cy="565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u="sng" dirty="0"/>
              <a:t>Latvia;</a:t>
            </a:r>
            <a:endParaRPr lang="en-US" sz="1800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326A71-8AF9-CFCF-01D3-828ED7B86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411" y="3429000"/>
            <a:ext cx="2587068" cy="436778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123203A8-B960-312B-F838-0917F8FB265C}"/>
              </a:ext>
            </a:extLst>
          </p:cNvPr>
          <p:cNvSpPr txBox="1">
            <a:spLocks/>
          </p:cNvSpPr>
          <p:nvPr/>
        </p:nvSpPr>
        <p:spPr bwMode="gray">
          <a:xfrm>
            <a:off x="9411611" y="3118284"/>
            <a:ext cx="1664412" cy="565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u="sng" dirty="0"/>
              <a:t>Sweden;</a:t>
            </a:r>
            <a:endParaRPr lang="en-US" sz="1800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F5D22-95B9-B630-B340-154F8E6D7B05}"/>
              </a:ext>
            </a:extLst>
          </p:cNvPr>
          <p:cNvSpPr txBox="1"/>
          <p:nvPr/>
        </p:nvSpPr>
        <p:spPr bwMode="gray">
          <a:xfrm>
            <a:off x="263987" y="610063"/>
            <a:ext cx="8347213" cy="586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t-EE" sz="2800" b="1" dirty="0">
                <a:latin typeface="+mj-lt"/>
              </a:rPr>
              <a:t>Estonia, electricity import/export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AFB87-FE40-34DD-21C1-2E7238637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11" y="4151171"/>
            <a:ext cx="2354947" cy="40020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9F0A874-8F01-BCC0-BF06-FDBD4FD3D52E}"/>
              </a:ext>
            </a:extLst>
          </p:cNvPr>
          <p:cNvSpPr txBox="1">
            <a:spLocks/>
          </p:cNvSpPr>
          <p:nvPr/>
        </p:nvSpPr>
        <p:spPr bwMode="gray">
          <a:xfrm>
            <a:off x="9427211" y="3853884"/>
            <a:ext cx="1664412" cy="5650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91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u="sng" dirty="0"/>
              <a:t>Lithuania;</a:t>
            </a:r>
            <a:endParaRPr lang="en-US" sz="18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3680B-D6B6-9EF7-6DB2-0B5CEBB6064F}"/>
              </a:ext>
            </a:extLst>
          </p:cNvPr>
          <p:cNvSpPr txBox="1"/>
          <p:nvPr/>
        </p:nvSpPr>
        <p:spPr bwMode="gray">
          <a:xfrm>
            <a:off x="8493818" y="5138281"/>
            <a:ext cx="3117272" cy="82684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400" dirty="0"/>
              <a:t>We need to change this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400" dirty="0"/>
              <a:t>Long term energy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400" dirty="0"/>
              <a:t>Energy is investment to Estonian future, not a cost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CBFEE84-8A60-90A4-F257-7290863E8379}"/>
              </a:ext>
            </a:extLst>
          </p:cNvPr>
          <p:cNvCxnSpPr/>
          <p:nvPr/>
        </p:nvCxnSpPr>
        <p:spPr bwMode="gray">
          <a:xfrm>
            <a:off x="7516368" y="5550408"/>
            <a:ext cx="813816" cy="783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52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ABB_repositioning">
      <a:dk1>
        <a:srgbClr val="000000"/>
      </a:dk1>
      <a:lt1>
        <a:srgbClr val="FFFFFF"/>
      </a:lt1>
      <a:dk2>
        <a:srgbClr val="6764F6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1037814405406916610","enableDocumentContentUpdater":false,"version":"2.0"}]]></TemplafySlideTemplateConfiguratio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f555a3-b848-4bea-9c8d-34a4da0e4343" xsi:nil="true"/>
    <lcf76f155ced4ddcb4097134ff3c332f xmlns="57fe772f-00cf-4dad-b0cb-913608da9119">
      <Terms xmlns="http://schemas.microsoft.com/office/infopath/2007/PartnerControls"/>
    </lcf76f155ced4ddcb4097134ff3c332f>
  </documentManagement>
</p:properties>
</file>

<file path=customXml/item2.xml><?xml version="1.0" encoding="utf-8"?>
<TemplafySlideTemplateConfiguration><![CDATA[{"slideVersion":1,"isValidatorEnabled":false,"isLocked":false,"elementsMetadata":[],"slideId":"1150656786390319106","enableDocumentContentUpdater":false,"version":"2.0"}]]></TemplafySlideTemplateConfiguration>
</file>

<file path=customXml/item3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1037814405406916608","enableDocumentContentUpdater":false,"version":"2.0"}]]></TemplafySlideTemplateConfiguration>
</file>

<file path=customXml/item4.xml><?xml version="1.0" encoding="utf-8"?>
<TemplafyTemplateConfiguration><![CDATA[{"elementsMetadata":[{"type":"shape","id":"60af86ae-e1a5-431d-9613-c3e8f85cc422","elementConfiguration":{"binding":"{{FormatDateTime(Form.PreparedDate, \"MMMM d, yyyy\")}}","visibility":"","type":"text","disableUpdates":false}},{"type":"shape","id":"c6c78ec8-92c3-40ee-a6f9-ac6d84157f45","elementConfiguration":{"width":"4.25 cm","height":"0.7 cm","image":"{{Form.SecurityLevel.Classification}}","type":"image","disableUpdates":false}},{"type":"shape","id":"539a0136-26fc-47ef-bd0c-6aeebb157f5a","elementConfiguration":{"binding":"{{FormatDateTime(Form.PreparedDate, \"MMMM d, yyyy\")}}","visibility":"","type":"text","disableUpdates":false}},{"type":"shape","id":"75c050b3-1591-4af7-b821-fb50c64aa89a","elementConfiguration":{"width":"4.25 cm","height":"0.7 cm","image":"{{Form.SecurityLevel.Classification}}","type":"image","disableUpdates":false}},{"type":"shape","id":"ee7ea420-1045-4304-8478-37b04c07bab0","elementConfiguration":{"width":"4.25 cm","height":"0.7 cm","image":"{{Form.SecurityLevel.Classification}}","type":"image","disableUpdates":false}},{"type":"shape","id":"533e3768-2997-4692-a53d-171d1e1e7463","elementConfiguration":{"width":"4.25 cm","height":"0.7 cm","image":"{{Form.SecurityLevel.Classification}}","type":"image","disableUpdates":false}},{"type":"shape","id":"fb28bf48-e39b-445f-b6ad-a0612934c10d","elementConfiguration":{"binding":"{{FormatDateTime(Form.PreparedDate, \"MMMM d, yyyy\")}}","visibility":"","type":"text","disableUpdates":false}},{"type":"shape","id":"9849f024-eb64-4550-a9bd-d8d75ad85441","elementConfiguration":{"width":"4.25 cm","height":"0.7 cm","image":"{{Form.SecurityLevel.Classification}}","type":"image","disableUpdates":false}},{"type":"shape","id":"c61bbe89-141d-47a6-a822-f9c0238110c4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],"templateName":"ABB Template [NEW]","templateDescription":"Branded ABB PowerPoint template to create all presentations. Released 2024.10.31. What’s new: covers, dividers, animated closing slide, ABBvoice Display font, color ABB Lilac.","enableDocumentContentUpdater":true,"version":"2.0"}]]></TemplafyTemplateConfiguration>
</file>

<file path=customXml/item5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true,"shareValue":false,"type":"datePicker","name":"PreparedDate","label":"Displayed Date"},{"required":false,"placeholder":"","lines":1,"defaultValue":"{{UserProfile.Name}}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npIDexmnRzOcjhpjclFbEw=="},{"name":"Revision","value":"npIDexmnRzOcjhpjclFbEw=="},{"name":"PreparedDate","value":"y18pdTtpR5Uw73kuuWBhlg=="},{"name":"PreparedByPerson","value":"npIDexmnRzOcjhpjclFbEw=="},{"name":"DocumentKind","value":"EqfNdjmDLMD5/9QAKm3UDaCkF7Q4ZKW1Cg5g5MojjLk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K4geRmFf+nsFl9mS8VE55Q=="},{"name":"SlideNumber","value":"/qSOYQOhULkeur4k+TWcKw=="},{"name":"Copyright","value":"/qSOYQOhULkeur4k+TWcKw=="},{"name":"Logo","value":"/qSOYQOhULkeur4k+TWcKw=="}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" shape-1-name-1="Revision" shape-1-name-2="Copyright" shape-1-name-3="DocumentID" shape-1-name-4="Logo" shape-1-name-5="Classification" layout-2-name="Cover D" shape-2-name-1="Revision" shape-2-name-2="Copyright" shape-2-name-3="DocumentID" shape-2-name-4="Logo" shape-2-name-5="Classification" layout-3-name="Cover E" shape-3-name-1="Classification" layout-4-name="Cover F" shape-4-name-1="Classification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8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B4683-B437-4D73-8C1E-22934E20950A}">
  <ds:schemaRefs/>
</ds:datastoreItem>
</file>

<file path=customXml/itemProps10.xml><?xml version="1.0" encoding="utf-8"?>
<ds:datastoreItem xmlns:ds="http://schemas.openxmlformats.org/officeDocument/2006/customXml" ds:itemID="{A1DDA104-1822-413C-8BCC-FE1207FBBE62}">
  <ds:schemaRefs/>
</ds:datastoreItem>
</file>

<file path=customXml/itemProps11.xml><?xml version="1.0" encoding="utf-8"?>
<ds:datastoreItem xmlns:ds="http://schemas.openxmlformats.org/officeDocument/2006/customXml" ds:itemID="{A9986525-2FB4-4DBC-978C-1BA3BB6CFCD0}"/>
</file>

<file path=customXml/itemProps12.xml><?xml version="1.0" encoding="utf-8"?>
<ds:datastoreItem xmlns:ds="http://schemas.openxmlformats.org/officeDocument/2006/customXml" ds:itemID="{621C8019-E66E-4367-8364-3498E6844888}">
  <ds:schemaRefs>
    <ds:schemaRef ds:uri="59265d35-6419-44af-a8a9-1d43bf63ae46"/>
    <ds:schemaRef ds:uri="8d36cee9-ef64-4b78-9da1-61ad11b821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7DBA03-496B-45F5-AE45-052542BBEE33}">
  <ds:schemaRefs/>
</ds:datastoreItem>
</file>

<file path=customXml/itemProps3.xml><?xml version="1.0" encoding="utf-8"?>
<ds:datastoreItem xmlns:ds="http://schemas.openxmlformats.org/officeDocument/2006/customXml" ds:itemID="{6B012D6B-83AE-4A58-9179-CCCA506896ED}">
  <ds:schemaRefs/>
</ds:datastoreItem>
</file>

<file path=customXml/itemProps4.xml><?xml version="1.0" encoding="utf-8"?>
<ds:datastoreItem xmlns:ds="http://schemas.openxmlformats.org/officeDocument/2006/customXml" ds:itemID="{D2280EEE-F7B5-4B82-8B3F-6C5291CE43BF}">
  <ds:schemaRefs/>
</ds:datastoreItem>
</file>

<file path=customXml/itemProps5.xml><?xml version="1.0" encoding="utf-8"?>
<ds:datastoreItem xmlns:ds="http://schemas.openxmlformats.org/officeDocument/2006/customXml" ds:itemID="{88746BAB-2507-4F3A-B16E-ED38367EE530}">
  <ds:schemaRefs/>
</ds:datastoreItem>
</file>

<file path=customXml/itemProps6.xml><?xml version="1.0" encoding="utf-8"?>
<ds:datastoreItem xmlns:ds="http://schemas.openxmlformats.org/officeDocument/2006/customXml" ds:itemID="{DAD71B34-56E2-47EB-8057-384E605B9004}">
  <ds:schemaRefs/>
</ds:datastoreItem>
</file>

<file path=customXml/itemProps7.xml><?xml version="1.0" encoding="utf-8"?>
<ds:datastoreItem xmlns:ds="http://schemas.openxmlformats.org/officeDocument/2006/customXml" ds:itemID="{3701DADA-2F68-45DF-8F02-C8ED25A02974}">
  <ds:schemaRefs/>
</ds:datastoreItem>
</file>

<file path=customXml/itemProps8.xml><?xml version="1.0" encoding="utf-8"?>
<ds:datastoreItem xmlns:ds="http://schemas.openxmlformats.org/officeDocument/2006/customXml" ds:itemID="{F6422DC2-E824-4D88-9DFC-FD470783F12E}">
  <ds:schemaRefs/>
</ds:datastoreItem>
</file>

<file path=customXml/itemProps9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10735</TotalTime>
  <Words>468</Words>
  <Application>Microsoft Office PowerPoint</Application>
  <PresentationFormat>Widescreen</PresentationFormat>
  <Paragraphs>82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ABBvoice Light</vt:lpstr>
      <vt:lpstr>ABBvoice Display SemiBold</vt:lpstr>
      <vt:lpstr>ABBvoice</vt:lpstr>
      <vt:lpstr>ABB Master</vt:lpstr>
      <vt:lpstr>European Forum for Renewable Energy Sources </vt:lpstr>
      <vt:lpstr>PowerPoint Presentation</vt:lpstr>
      <vt:lpstr>PowerPoint Presentation</vt:lpstr>
      <vt:lpstr>PowerPoint Presentation</vt:lpstr>
      <vt:lpstr>PowerPoint Presentation</vt:lpstr>
      <vt:lpstr>Source; IEA (International energy agency  www.iea.org )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ABB</dc:creator>
  <cp:lastModifiedBy>Grettel Vildmaus</cp:lastModifiedBy>
  <cp:revision>33</cp:revision>
  <dcterms:created xsi:type="dcterms:W3CDTF">2024-11-04T08:35:16Z</dcterms:created>
  <dcterms:modified xsi:type="dcterms:W3CDTF">2025-09-10T10:11:37Z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TemplafyTimeStamp">
    <vt:lpwstr>2024-10-31T14:51:16</vt:lpwstr>
  </property>
  <property fmtid="{D5CDD505-2E9C-101B-9397-08002B2CF9AE}" pid="4" name="TemplafyTenantId">
    <vt:lpwstr>abb</vt:lpwstr>
  </property>
  <property fmtid="{D5CDD505-2E9C-101B-9397-08002B2CF9AE}" pid="5" name="TemplafyTemplateId">
    <vt:lpwstr>1038632683390894890</vt:lpwstr>
  </property>
  <property fmtid="{D5CDD505-2E9C-101B-9397-08002B2CF9AE}" pid="6" name="TemplafyUserProfileId">
    <vt:lpwstr>947983549492625419</vt:lpwstr>
  </property>
  <property fmtid="{D5CDD505-2E9C-101B-9397-08002B2CF9AE}" pid="7" name="TemplafyLanguageCode">
    <vt:lpwstr>en-US</vt:lpwstr>
  </property>
  <property fmtid="{D5CDD505-2E9C-101B-9397-08002B2CF9AE}" pid="8" name="BrandName">
    <vt:lpwstr>ABB</vt:lpwstr>
  </property>
  <property fmtid="{D5CDD505-2E9C-101B-9397-08002B2CF9AE}" pid="9" name="hideDate">
    <vt:lpwstr>False</vt:lpwstr>
  </property>
  <property fmtid="{D5CDD505-2E9C-101B-9397-08002B2CF9AE}" pid="10" name="hideSlideNumber">
    <vt:lpwstr>True</vt:lpwstr>
  </property>
  <property fmtid="{D5CDD505-2E9C-101B-9397-08002B2CF9AE}" pid="11" name="hideCopyright">
    <vt:lpwstr>True</vt:lpwstr>
  </property>
  <property fmtid="{D5CDD505-2E9C-101B-9397-08002B2CF9AE}" pid="12" name="hideLogo">
    <vt:lpwstr>True</vt:lpwstr>
  </property>
  <property fmtid="{D5CDD505-2E9C-101B-9397-08002B2CF9AE}" pid="13" name="TemplafyFromBlank">
    <vt:bool>false</vt:bool>
  </property>
  <property fmtid="{D5CDD505-2E9C-101B-9397-08002B2CF9AE}" pid="14" name="MediaServiceImageTags">
    <vt:lpwstr/>
  </property>
</Properties>
</file>