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14"/>
  </p:notesMasterIdLst>
  <p:sldIdLst>
    <p:sldId id="2147375017" r:id="rId5"/>
    <p:sldId id="2147374978" r:id="rId6"/>
    <p:sldId id="2147375039" r:id="rId7"/>
    <p:sldId id="2147375027" r:id="rId8"/>
    <p:sldId id="2147374987" r:id="rId9"/>
    <p:sldId id="2147375046" r:id="rId10"/>
    <p:sldId id="2147375044" r:id="rId11"/>
    <p:sldId id="2147375036" r:id="rId12"/>
    <p:sldId id="2147375045" r:id="rId13"/>
  </p:sldIdLst>
  <p:sldSz cx="12192000" cy="6858000"/>
  <p:notesSz cx="6858000" cy="9144000"/>
  <p:defaultText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F6E0B-FC10-64C8-F53B-9D4393A4CDC1}" name="Martin Riispere" initials="MR" userId="S::Martin.Riispere@elektrilevi.ee::ce8ad4ef-d233-4d81-820b-b150d36df1d7" providerId="AD"/>
  <p188:author id="{9F0E440E-59ED-F48D-F567-02773194379B}" name="Mihkel Härm" initials="MH" userId="S::mihkel.harm@elektrilevi.ee::26ed5de6-ebdf-4e57-a044-d4cd1edd5f85" providerId="AD"/>
  <p188:author id="{753E17CA-BD61-BEF5-0D40-6FA46C88A44E}" name="Kristi Reiland" initials="KR" userId="S::Kristi.Reiland@elektrilevi.ee::dc3d28f2-4713-4f59-9c54-bf6478ac9c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AE7"/>
    <a:srgbClr val="323232"/>
    <a:srgbClr val="D1E3F5"/>
    <a:srgbClr val="AAABD6"/>
    <a:srgbClr val="FF0000"/>
    <a:srgbClr val="00B050"/>
    <a:srgbClr val="7030A0"/>
    <a:srgbClr val="02AAE7"/>
    <a:srgbClr val="385723"/>
    <a:srgbClr val="FF87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897B8-92D3-4DA4-9764-ACD38C342FA8}" v="1" dt="2025-12-02T10:01:55.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29" autoAdjust="0"/>
  </p:normalViewPr>
  <p:slideViewPr>
    <p:cSldViewPr snapToGrid="0">
      <p:cViewPr varScale="1">
        <p:scale>
          <a:sx n="113" d="100"/>
          <a:sy n="113" d="100"/>
        </p:scale>
        <p:origin x="2100"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F2390-DBE4-A04F-97CE-CCA259C5D7D6}" type="datetimeFigureOut">
              <a:rPr lang="en-EE" smtClean="0"/>
              <a:t>12/02/2025</a:t>
            </a:fld>
            <a:endParaRPr lang="en-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B2603-0E65-6249-84C5-B7B7E2160F12}" type="slidenum">
              <a:rPr lang="en-EE" smtClean="0"/>
              <a:t>‹Nr.›</a:t>
            </a:fld>
            <a:endParaRPr lang="en-EE"/>
          </a:p>
        </p:txBody>
      </p:sp>
    </p:spTree>
    <p:extLst>
      <p:ext uri="{BB962C8B-B14F-4D97-AF65-F5344CB8AC3E}">
        <p14:creationId xmlns:p14="http://schemas.microsoft.com/office/powerpoint/2010/main" val="387743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E8C15-76C6-BDF3-0E1F-ABA924747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A80C7-3AA8-0190-014F-2813731DBA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B64EA-B1E0-50B0-F78C-A03A3A519C5D}"/>
              </a:ext>
            </a:extLst>
          </p:cNvPr>
          <p:cNvSpPr>
            <a:spLocks noGrp="1"/>
          </p:cNvSpPr>
          <p:nvPr>
            <p:ph type="body" idx="1"/>
          </p:nvPr>
        </p:nvSpPr>
        <p:spPr/>
        <p:txBody>
          <a:bodyPr/>
          <a:lstStyle/>
          <a:p>
            <a:r>
              <a:rPr lang="et-EE" dirty="0"/>
              <a:t>2023 – oktoober ja oktoobritorm</a:t>
            </a:r>
          </a:p>
          <a:p>
            <a:r>
              <a:rPr lang="et-EE" dirty="0"/>
              <a:t>2024 – september, aga neljapäev</a:t>
            </a:r>
          </a:p>
          <a:p>
            <a:r>
              <a:rPr lang="et-EE" dirty="0"/>
              <a:t>2025 – september ja kolmapäev</a:t>
            </a:r>
          </a:p>
          <a:p>
            <a:endParaRPr lang="et-EE" dirty="0"/>
          </a:p>
          <a:p>
            <a:r>
              <a:rPr lang="et-EE" dirty="0"/>
              <a:t>2023 – 5 a plaan; 1 miljard 5 aastaga; 2023-2025 500 miljonit</a:t>
            </a:r>
          </a:p>
          <a:p>
            <a:r>
              <a:rPr lang="et-EE" dirty="0"/>
              <a:t>Nüüd 10 aasta plaan. Mis meid ees ootab, millega peame arvestama</a:t>
            </a:r>
          </a:p>
        </p:txBody>
      </p:sp>
      <p:sp>
        <p:nvSpPr>
          <p:cNvPr id="4" name="Slide Number Placeholder 3">
            <a:extLst>
              <a:ext uri="{FF2B5EF4-FFF2-40B4-BE49-F238E27FC236}">
                <a16:creationId xmlns:a16="http://schemas.microsoft.com/office/drawing/2014/main" id="{5438FC47-155A-EAE3-E82C-933C2EBA66A8}"/>
              </a:ext>
            </a:extLst>
          </p:cNvPr>
          <p:cNvSpPr>
            <a:spLocks noGrp="1"/>
          </p:cNvSpPr>
          <p:nvPr>
            <p:ph type="sldNum" sz="quarter" idx="5"/>
          </p:nvPr>
        </p:nvSpPr>
        <p:spPr/>
        <p:txBody>
          <a:bodyPr/>
          <a:lstStyle/>
          <a:p>
            <a:fld id="{CBC1CBA4-1692-4547-93FA-FCF87B697182}" type="slidenum">
              <a:rPr lang="et-EE" smtClean="0"/>
              <a:t>1</a:t>
            </a:fld>
            <a:endParaRPr lang="et-EE"/>
          </a:p>
        </p:txBody>
      </p:sp>
    </p:spTree>
    <p:extLst>
      <p:ext uri="{BB962C8B-B14F-4D97-AF65-F5344CB8AC3E}">
        <p14:creationId xmlns:p14="http://schemas.microsoft.com/office/powerpoint/2010/main" val="100597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The </a:t>
            </a:r>
            <a:r>
              <a:rPr lang="et-EE" dirty="0" err="1"/>
              <a:t>Netherlands</a:t>
            </a:r>
            <a:r>
              <a:rPr lang="et-EE" dirty="0"/>
              <a:t> </a:t>
            </a:r>
            <a:r>
              <a:rPr lang="et-EE" dirty="0" err="1"/>
              <a:t>comparisson</a:t>
            </a:r>
            <a:endParaRPr lang="et-EE" dirty="0"/>
          </a:p>
          <a:p>
            <a:r>
              <a:rPr lang="et-EE" b="1" dirty="0">
                <a:effectLst/>
              </a:rPr>
              <a:t>Area</a:t>
            </a:r>
            <a:r>
              <a:rPr lang="et-EE" dirty="0">
                <a:effectLst/>
              </a:rPr>
              <a:t>45,340 km²41,543 km²</a:t>
            </a:r>
          </a:p>
          <a:p>
            <a:r>
              <a:rPr lang="et-EE" b="1" dirty="0">
                <a:effectLst/>
              </a:rPr>
              <a:t>Population</a:t>
            </a:r>
            <a:r>
              <a:rPr lang="et-EE" dirty="0">
                <a:effectLst/>
              </a:rPr>
              <a:t>~1.37 million~18 </a:t>
            </a:r>
            <a:r>
              <a:rPr lang="et-EE" dirty="0" err="1">
                <a:effectLst/>
              </a:rPr>
              <a:t>million</a:t>
            </a:r>
            <a:endParaRPr lang="et-EE" dirty="0">
              <a:effectLst/>
            </a:endParaRPr>
          </a:p>
          <a:p>
            <a:r>
              <a:rPr lang="et-EE" b="1" dirty="0">
                <a:effectLst/>
              </a:rPr>
              <a:t>Total Energy </a:t>
            </a:r>
            <a:r>
              <a:rPr lang="et-EE" b="1" dirty="0" err="1">
                <a:effectLst/>
              </a:rPr>
              <a:t>Consumption</a:t>
            </a:r>
            <a:r>
              <a:rPr lang="et-EE" b="1" dirty="0">
                <a:effectLst/>
              </a:rPr>
              <a:t> </a:t>
            </a:r>
            <a:r>
              <a:rPr lang="et-EE" dirty="0">
                <a:effectLst/>
              </a:rPr>
              <a:t>8,636 </a:t>
            </a:r>
            <a:r>
              <a:rPr lang="et-EE" dirty="0" err="1">
                <a:effectLst/>
              </a:rPr>
              <a:t>GWh</a:t>
            </a:r>
            <a:r>
              <a:rPr lang="et-EE" dirty="0">
                <a:effectLst/>
              </a:rPr>
              <a:t> 	108,141 </a:t>
            </a:r>
            <a:r>
              <a:rPr lang="et-EE" dirty="0" err="1">
                <a:effectLst/>
              </a:rPr>
              <a:t>GWh</a:t>
            </a:r>
            <a:endParaRPr lang="et-EE" dirty="0">
              <a:effectLst/>
            </a:endParaRPr>
          </a:p>
          <a:p>
            <a:r>
              <a:rPr lang="et-EE" b="1" dirty="0" err="1">
                <a:effectLst/>
              </a:rPr>
              <a:t>Per</a:t>
            </a:r>
            <a:r>
              <a:rPr lang="et-EE" b="1" dirty="0">
                <a:effectLst/>
              </a:rPr>
              <a:t> Capita </a:t>
            </a:r>
            <a:r>
              <a:rPr lang="et-EE" b="1" dirty="0" err="1">
                <a:effectLst/>
              </a:rPr>
              <a:t>Consumption</a:t>
            </a:r>
            <a:r>
              <a:rPr lang="et-EE" b="1" dirty="0">
                <a:effectLst/>
              </a:rPr>
              <a:t> </a:t>
            </a:r>
            <a:r>
              <a:rPr lang="et-EE" dirty="0">
                <a:effectLst/>
              </a:rPr>
              <a:t>6,295 kWh/</a:t>
            </a:r>
            <a:r>
              <a:rPr lang="et-EE" dirty="0" err="1">
                <a:effectLst/>
              </a:rPr>
              <a:t>person</a:t>
            </a:r>
            <a:r>
              <a:rPr lang="et-EE" dirty="0">
                <a:effectLst/>
              </a:rPr>
              <a:t> 6,010 kWh/</a:t>
            </a:r>
            <a:r>
              <a:rPr lang="et-EE" dirty="0" err="1">
                <a:effectLst/>
              </a:rPr>
              <a:t>person</a:t>
            </a:r>
            <a:endParaRPr lang="et-EE" dirty="0">
              <a:effectLst/>
            </a:endParaRPr>
          </a:p>
          <a:p>
            <a:endParaRPr lang="et-EE" dirty="0"/>
          </a:p>
        </p:txBody>
      </p:sp>
      <p:sp>
        <p:nvSpPr>
          <p:cNvPr id="4" name="Slide Number Placeholder 3"/>
          <p:cNvSpPr>
            <a:spLocks noGrp="1"/>
          </p:cNvSpPr>
          <p:nvPr>
            <p:ph type="sldNum" sz="quarter" idx="5"/>
          </p:nvPr>
        </p:nvSpPr>
        <p:spPr/>
        <p:txBody>
          <a:bodyPr/>
          <a:lstStyle/>
          <a:p>
            <a:fld id="{CBC1CBA4-1692-4547-93FA-FCF87B697182}" type="slidenum">
              <a:rPr lang="et-EE" smtClean="0"/>
              <a:t>2</a:t>
            </a:fld>
            <a:endParaRPr lang="et-EE"/>
          </a:p>
        </p:txBody>
      </p:sp>
    </p:spTree>
    <p:extLst>
      <p:ext uri="{BB962C8B-B14F-4D97-AF65-F5344CB8AC3E}">
        <p14:creationId xmlns:p14="http://schemas.microsoft.com/office/powerpoint/2010/main" val="346502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6A189-CF2D-E1CA-4899-3A5915304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273E5-F0B0-3E60-A51A-DDC4F6F66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FDBD4-6024-9545-2E59-86C347BE4908}"/>
              </a:ext>
            </a:extLst>
          </p:cNvPr>
          <p:cNvSpPr>
            <a:spLocks noGrp="1"/>
          </p:cNvSpPr>
          <p:nvPr>
            <p:ph type="body" idx="1"/>
          </p:nvPr>
        </p:nvSpPr>
        <p:spPr/>
        <p:txBody>
          <a:bodyPr/>
          <a:lstStyle/>
          <a:p>
            <a:r>
              <a:rPr lang="et-EE" sz="1200" b="0" kern="1200" dirty="0">
                <a:solidFill>
                  <a:schemeClr val="tx1"/>
                </a:solidFill>
                <a:effectLst/>
                <a:latin typeface="+mn-lt"/>
                <a:ea typeface="+mn-ea"/>
                <a:cs typeface="+mn-cs"/>
              </a:rPr>
              <a:t>Kliimamuutus – väliskeskkond</a:t>
            </a:r>
          </a:p>
          <a:p>
            <a:r>
              <a:rPr lang="et-EE" sz="1200" b="0" kern="1200" dirty="0" err="1">
                <a:solidFill>
                  <a:schemeClr val="tx1"/>
                </a:solidFill>
                <a:effectLst/>
                <a:latin typeface="+mn-lt"/>
                <a:ea typeface="+mn-ea"/>
                <a:cs typeface="+mn-cs"/>
              </a:rPr>
              <a:t>Hajatootmine</a:t>
            </a:r>
            <a:r>
              <a:rPr lang="et-EE" sz="1200" b="0" kern="1200" dirty="0">
                <a:solidFill>
                  <a:schemeClr val="tx1"/>
                </a:solidFill>
                <a:effectLst/>
                <a:latin typeface="+mn-lt"/>
                <a:ea typeface="+mn-ea"/>
                <a:cs typeface="+mn-cs"/>
              </a:rPr>
              <a:t> – klientide muutunud ootused</a:t>
            </a:r>
          </a:p>
          <a:p>
            <a:endParaRPr lang="et-EE" sz="1200" b="0" kern="1200" dirty="0">
              <a:solidFill>
                <a:schemeClr val="tx1"/>
              </a:solidFill>
              <a:effectLst/>
              <a:latin typeface="+mn-lt"/>
              <a:ea typeface="+mn-ea"/>
              <a:cs typeface="+mn-cs"/>
            </a:endParaRPr>
          </a:p>
          <a:p>
            <a:r>
              <a:rPr lang="en-US" dirty="0"/>
              <a:t>due to favorable subsidy scheme and lower cost of PV technology </a:t>
            </a:r>
            <a:endParaRPr lang="et-EE" sz="1200" b="0" kern="1200" dirty="0">
              <a:solidFill>
                <a:schemeClr val="tx1"/>
              </a:solidFill>
              <a:effectLst/>
              <a:latin typeface="+mn-lt"/>
              <a:ea typeface="+mn-ea"/>
              <a:cs typeface="+mn-cs"/>
            </a:endParaRPr>
          </a:p>
          <a:p>
            <a:endParaRPr lang="et-EE" sz="1200" b="0" kern="1200" dirty="0">
              <a:solidFill>
                <a:schemeClr val="tx1"/>
              </a:solidFill>
              <a:effectLst/>
              <a:latin typeface="+mn-lt"/>
              <a:ea typeface="+mn-ea"/>
              <a:cs typeface="+mn-cs"/>
            </a:endParaRPr>
          </a:p>
          <a:p>
            <a:r>
              <a:rPr lang="et-EE" sz="1200" b="0" kern="1200" dirty="0">
                <a:solidFill>
                  <a:schemeClr val="tx1"/>
                </a:solidFill>
                <a:effectLst/>
                <a:latin typeface="+mn-lt"/>
                <a:ea typeface="+mn-ea"/>
                <a:cs typeface="+mn-cs"/>
              </a:rPr>
              <a:t>Rohkem </a:t>
            </a:r>
            <a:r>
              <a:rPr lang="et-EE" sz="1200" b="0" kern="1200" dirty="0" err="1">
                <a:solidFill>
                  <a:schemeClr val="tx1"/>
                </a:solidFill>
                <a:effectLst/>
                <a:latin typeface="+mn-lt"/>
                <a:ea typeface="+mn-ea"/>
                <a:cs typeface="+mn-cs"/>
              </a:rPr>
              <a:t>hajatootjaid</a:t>
            </a:r>
            <a:r>
              <a:rPr lang="et-EE" sz="1200" b="0" kern="1200" dirty="0">
                <a:solidFill>
                  <a:schemeClr val="tx1"/>
                </a:solidFill>
                <a:effectLst/>
                <a:latin typeface="+mn-lt"/>
                <a:ea typeface="+mn-ea"/>
                <a:cs typeface="+mn-cs"/>
              </a:rPr>
              <a:t> kui suvine tipp</a:t>
            </a:r>
          </a:p>
          <a:p>
            <a:r>
              <a:rPr lang="et-EE" sz="1200" b="0" kern="1200" dirty="0">
                <a:solidFill>
                  <a:schemeClr val="tx1"/>
                </a:solidFill>
                <a:effectLst/>
                <a:latin typeface="+mn-lt"/>
                <a:ea typeface="+mn-ea"/>
                <a:cs typeface="+mn-cs"/>
              </a:rPr>
              <a:t>2035 rohkem </a:t>
            </a:r>
            <a:r>
              <a:rPr lang="et-EE" sz="1200" b="0" kern="1200" dirty="0" err="1">
                <a:solidFill>
                  <a:schemeClr val="tx1"/>
                </a:solidFill>
                <a:effectLst/>
                <a:latin typeface="+mn-lt"/>
                <a:ea typeface="+mn-ea"/>
                <a:cs typeface="+mn-cs"/>
              </a:rPr>
              <a:t>hajatootjaid</a:t>
            </a:r>
            <a:r>
              <a:rPr lang="et-EE" sz="1200" b="0" kern="1200" dirty="0">
                <a:solidFill>
                  <a:schemeClr val="tx1"/>
                </a:solidFill>
                <a:effectLst/>
                <a:latin typeface="+mn-lt"/>
                <a:ea typeface="+mn-ea"/>
                <a:cs typeface="+mn-cs"/>
              </a:rPr>
              <a:t> kui tänane talvine tipp</a:t>
            </a:r>
          </a:p>
          <a:p>
            <a:r>
              <a:rPr lang="et-EE" sz="1200" b="1" kern="1200" dirty="0">
                <a:solidFill>
                  <a:schemeClr val="tx1"/>
                </a:solidFill>
                <a:effectLst/>
                <a:latin typeface="+mn-lt"/>
                <a:ea typeface="+mn-ea"/>
                <a:cs typeface="+mn-cs"/>
              </a:rPr>
              <a:t>Paindlikkus</a:t>
            </a:r>
          </a:p>
        </p:txBody>
      </p:sp>
      <p:sp>
        <p:nvSpPr>
          <p:cNvPr id="4" name="Slide Number Placeholder 3">
            <a:extLst>
              <a:ext uri="{FF2B5EF4-FFF2-40B4-BE49-F238E27FC236}">
                <a16:creationId xmlns:a16="http://schemas.microsoft.com/office/drawing/2014/main" id="{05521853-6BA8-FE41-FBF1-1190CEDE7521}"/>
              </a:ext>
            </a:extLst>
          </p:cNvPr>
          <p:cNvSpPr>
            <a:spLocks noGrp="1"/>
          </p:cNvSpPr>
          <p:nvPr>
            <p:ph type="sldNum" sz="quarter" idx="5"/>
          </p:nvPr>
        </p:nvSpPr>
        <p:spPr/>
        <p:txBody>
          <a:bodyPr/>
          <a:lstStyle/>
          <a:p>
            <a:fld id="{CBC1CBA4-1692-4547-93FA-FCF87B697182}" type="slidenum">
              <a:rPr lang="et-EE" smtClean="0"/>
              <a:t>3</a:t>
            </a:fld>
            <a:endParaRPr lang="et-EE"/>
          </a:p>
        </p:txBody>
      </p:sp>
    </p:spTree>
    <p:extLst>
      <p:ext uri="{BB962C8B-B14F-4D97-AF65-F5344CB8AC3E}">
        <p14:creationId xmlns:p14="http://schemas.microsoft.com/office/powerpoint/2010/main" val="77942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61FF5-837D-2851-18D3-843BC47C9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E5AD9-E0AD-7759-1CF6-DB6F34B80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B07C7-A67D-F417-E226-85F87766C545}"/>
              </a:ext>
            </a:extLst>
          </p:cNvPr>
          <p:cNvSpPr>
            <a:spLocks noGrp="1"/>
          </p:cNvSpPr>
          <p:nvPr>
            <p:ph type="body" idx="1"/>
          </p:nvPr>
        </p:nvSpPr>
        <p:spPr/>
        <p:txBody>
          <a:bodyPr/>
          <a:lstStyle/>
          <a:p>
            <a:pPr lvl="0"/>
            <a:r>
              <a:rPr lang="et-EE" sz="1200" b="0" kern="1200" dirty="0" err="1">
                <a:solidFill>
                  <a:schemeClr val="tx1"/>
                </a:solidFill>
                <a:effectLst/>
                <a:latin typeface="+mn-lt"/>
                <a:ea typeface="+mn-ea"/>
                <a:cs typeface="+mn-cs"/>
              </a:rPr>
              <a:t>Masiivne</a:t>
            </a:r>
            <a:r>
              <a:rPr lang="et-EE" sz="1200" b="0" kern="1200" dirty="0">
                <a:solidFill>
                  <a:schemeClr val="tx1"/>
                </a:solidFill>
                <a:effectLst/>
                <a:latin typeface="+mn-lt"/>
                <a:ea typeface="+mn-ea"/>
                <a:cs typeface="+mn-cs"/>
              </a:rPr>
              <a:t> muutus – 1 salvesti, 622 salvestit</a:t>
            </a:r>
          </a:p>
          <a:p>
            <a:pPr lvl="0"/>
            <a:r>
              <a:rPr lang="et-EE" sz="1200" b="0" kern="1200" dirty="0">
                <a:solidFill>
                  <a:schemeClr val="tx1"/>
                </a:solidFill>
                <a:effectLst/>
                <a:latin typeface="+mn-lt"/>
                <a:ea typeface="+mn-ea"/>
                <a:cs typeface="+mn-cs"/>
              </a:rPr>
              <a:t>Võrgule võimalus</a:t>
            </a:r>
          </a:p>
          <a:p>
            <a:pPr lvl="0"/>
            <a:r>
              <a:rPr lang="et-EE" sz="1200" b="0" kern="1200" dirty="0">
                <a:solidFill>
                  <a:schemeClr val="tx1"/>
                </a:solidFill>
                <a:effectLst/>
                <a:latin typeface="+mn-lt"/>
                <a:ea typeface="+mn-ea"/>
                <a:cs typeface="+mn-cs"/>
              </a:rPr>
              <a:t>Peame oskama ära kasutada</a:t>
            </a:r>
          </a:p>
          <a:p>
            <a:pPr lvl="0"/>
            <a:r>
              <a:rPr lang="et-EE" sz="1200" b="0" kern="1200" dirty="0">
                <a:solidFill>
                  <a:schemeClr val="tx1"/>
                </a:solidFill>
                <a:effectLst/>
                <a:latin typeface="+mn-lt"/>
                <a:ea typeface="+mn-ea"/>
                <a:cs typeface="+mn-cs"/>
              </a:rPr>
              <a:t>Ka väljakutse – üheaegsustegur, vajame tugevamat võrku ja paremat võrgu juhtimist</a:t>
            </a:r>
          </a:p>
          <a:p>
            <a:pPr lvl="0"/>
            <a:r>
              <a:rPr lang="et-EE" sz="1200" b="1" kern="1200" dirty="0">
                <a:solidFill>
                  <a:schemeClr val="tx1"/>
                </a:solidFill>
                <a:effectLst/>
                <a:latin typeface="+mn-lt"/>
                <a:ea typeface="+mn-ea"/>
                <a:cs typeface="+mn-cs"/>
              </a:rPr>
              <a:t>Paindlikkus</a:t>
            </a:r>
          </a:p>
        </p:txBody>
      </p:sp>
      <p:sp>
        <p:nvSpPr>
          <p:cNvPr id="4" name="Slide Number Placeholder 3">
            <a:extLst>
              <a:ext uri="{FF2B5EF4-FFF2-40B4-BE49-F238E27FC236}">
                <a16:creationId xmlns:a16="http://schemas.microsoft.com/office/drawing/2014/main" id="{2D073BF0-063B-CC9F-5739-EF5D8DCBD51D}"/>
              </a:ext>
            </a:extLst>
          </p:cNvPr>
          <p:cNvSpPr>
            <a:spLocks noGrp="1"/>
          </p:cNvSpPr>
          <p:nvPr>
            <p:ph type="sldNum" sz="quarter" idx="5"/>
          </p:nvPr>
        </p:nvSpPr>
        <p:spPr/>
        <p:txBody>
          <a:bodyPr/>
          <a:lstStyle/>
          <a:p>
            <a:fld id="{CBC1CBA4-1692-4547-93FA-FCF87B697182}" type="slidenum">
              <a:rPr lang="et-EE" smtClean="0"/>
              <a:t>4</a:t>
            </a:fld>
            <a:endParaRPr lang="et-EE"/>
          </a:p>
        </p:txBody>
      </p:sp>
    </p:spTree>
    <p:extLst>
      <p:ext uri="{BB962C8B-B14F-4D97-AF65-F5344CB8AC3E}">
        <p14:creationId xmlns:p14="http://schemas.microsoft.com/office/powerpoint/2010/main" val="366604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A5DD6-6F9B-3DF5-2644-FAF8290F9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ACBFD-EF99-D531-92C7-5A0472BBA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CAD2D-6DAD-4216-1CD3-C2039CB086A4}"/>
              </a:ext>
            </a:extLst>
          </p:cNvPr>
          <p:cNvSpPr>
            <a:spLocks noGrp="1"/>
          </p:cNvSpPr>
          <p:nvPr>
            <p:ph type="body" idx="1"/>
          </p:nvPr>
        </p:nvSpPr>
        <p:spPr/>
        <p:txBody>
          <a:bodyPr/>
          <a:lstStyle/>
          <a:p>
            <a:pPr lvl="0"/>
            <a:r>
              <a:rPr lang="et-EE" sz="1200" b="0" kern="1200" dirty="0">
                <a:solidFill>
                  <a:schemeClr val="tx1"/>
                </a:solidFill>
                <a:effectLst/>
                <a:latin typeface="+mn-lt"/>
                <a:ea typeface="+mn-ea"/>
                <a:cs typeface="+mn-cs"/>
              </a:rPr>
              <a:t>10 aastaga saab palju ära teha</a:t>
            </a:r>
          </a:p>
          <a:p>
            <a:pPr lvl="0"/>
            <a:r>
              <a:rPr lang="et-EE" sz="1200" b="0" kern="1200" dirty="0">
                <a:solidFill>
                  <a:schemeClr val="tx1"/>
                </a:solidFill>
                <a:effectLst/>
                <a:latin typeface="+mn-lt"/>
                <a:ea typeface="+mn-ea"/>
                <a:cs typeface="+mn-cs"/>
              </a:rPr>
              <a:t>10 aasta pärast on Elu Eestis parem kui kunagi varem</a:t>
            </a:r>
          </a:p>
          <a:p>
            <a:pPr lvl="0"/>
            <a:r>
              <a:rPr lang="et-EE" sz="1200" b="0" kern="1200" dirty="0">
                <a:solidFill>
                  <a:schemeClr val="tx1"/>
                </a:solidFill>
                <a:effectLst/>
                <a:latin typeface="+mn-lt"/>
                <a:ea typeface="+mn-ea"/>
                <a:cs typeface="+mn-cs"/>
              </a:rPr>
              <a:t>10 aasta pärast tarbitakse Eestis elektrit rohkem kui kunagi varem</a:t>
            </a:r>
          </a:p>
          <a:p>
            <a:pPr lvl="0"/>
            <a:r>
              <a:rPr lang="et-EE" sz="1200" b="0" kern="1200" dirty="0">
                <a:solidFill>
                  <a:schemeClr val="tx1"/>
                </a:solidFill>
                <a:effectLst/>
                <a:latin typeface="+mn-lt"/>
                <a:ea typeface="+mn-ea"/>
                <a:cs typeface="+mn-cs"/>
              </a:rPr>
              <a:t>AI, robotid, transpordi elektrifitseerimine, küttemajanduse ja tööstuse </a:t>
            </a:r>
            <a:r>
              <a:rPr lang="et-EE" sz="1200" b="0" kern="1200" dirty="0" err="1">
                <a:solidFill>
                  <a:schemeClr val="tx1"/>
                </a:solidFill>
                <a:effectLst/>
                <a:latin typeface="+mn-lt"/>
                <a:ea typeface="+mn-ea"/>
                <a:cs typeface="+mn-cs"/>
              </a:rPr>
              <a:t>dekarboniseerimine</a:t>
            </a:r>
            <a:endParaRPr lang="et-EE" sz="1200" b="0" kern="1200" dirty="0">
              <a:solidFill>
                <a:schemeClr val="tx1"/>
              </a:solidFill>
              <a:effectLst/>
              <a:latin typeface="+mn-lt"/>
              <a:ea typeface="+mn-ea"/>
              <a:cs typeface="+mn-cs"/>
            </a:endParaRPr>
          </a:p>
          <a:p>
            <a:pPr lvl="0"/>
            <a:r>
              <a:rPr lang="et-EE" sz="1200" b="0" kern="1200" dirty="0" err="1">
                <a:solidFill>
                  <a:schemeClr val="tx1"/>
                </a:solidFill>
                <a:effectLst/>
                <a:latin typeface="+mn-lt"/>
                <a:ea typeface="+mn-ea"/>
                <a:cs typeface="+mn-cs"/>
              </a:rPr>
              <a:t>Ironman</a:t>
            </a:r>
            <a:endParaRPr lang="et-EE" sz="1200" b="0" kern="1200" dirty="0">
              <a:solidFill>
                <a:schemeClr val="tx1"/>
              </a:solidFill>
              <a:effectLst/>
              <a:latin typeface="+mn-lt"/>
              <a:ea typeface="+mn-ea"/>
              <a:cs typeface="+mn-cs"/>
            </a:endParaRPr>
          </a:p>
          <a:p>
            <a:pPr lvl="0"/>
            <a:r>
              <a:rPr lang="et-EE" sz="1200" b="0" kern="1200" dirty="0">
                <a:solidFill>
                  <a:schemeClr val="tx1"/>
                </a:solidFill>
                <a:effectLst/>
                <a:latin typeface="+mn-lt"/>
                <a:ea typeface="+mn-ea"/>
                <a:cs typeface="+mn-cs"/>
              </a:rPr>
              <a:t>Parim aeg võrku investeerida oli 20 aastat tagasi, paremuselt järgmine aeg on täna</a:t>
            </a:r>
          </a:p>
        </p:txBody>
      </p:sp>
      <p:sp>
        <p:nvSpPr>
          <p:cNvPr id="4" name="Slide Number Placeholder 3">
            <a:extLst>
              <a:ext uri="{FF2B5EF4-FFF2-40B4-BE49-F238E27FC236}">
                <a16:creationId xmlns:a16="http://schemas.microsoft.com/office/drawing/2014/main" id="{5E2A193E-A62A-B805-1E2A-26740C51EB4F}"/>
              </a:ext>
            </a:extLst>
          </p:cNvPr>
          <p:cNvSpPr>
            <a:spLocks noGrp="1"/>
          </p:cNvSpPr>
          <p:nvPr>
            <p:ph type="sldNum" sz="quarter" idx="5"/>
          </p:nvPr>
        </p:nvSpPr>
        <p:spPr/>
        <p:txBody>
          <a:bodyPr/>
          <a:lstStyle/>
          <a:p>
            <a:fld id="{CBC1CBA4-1692-4547-93FA-FCF87B697182}" type="slidenum">
              <a:rPr lang="et-EE" smtClean="0"/>
              <a:t>5</a:t>
            </a:fld>
            <a:endParaRPr lang="et-EE"/>
          </a:p>
        </p:txBody>
      </p:sp>
    </p:spTree>
    <p:extLst>
      <p:ext uri="{BB962C8B-B14F-4D97-AF65-F5344CB8AC3E}">
        <p14:creationId xmlns:p14="http://schemas.microsoft.com/office/powerpoint/2010/main" val="175280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8760-790E-76CE-0586-D01E57128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9098-3BF0-0A59-7F97-F2C8D4A47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A5D85-BA26-A98A-6734-B47594EDD58C}"/>
              </a:ext>
            </a:extLst>
          </p:cNvPr>
          <p:cNvSpPr>
            <a:spLocks noGrp="1"/>
          </p:cNvSpPr>
          <p:nvPr>
            <p:ph type="body" idx="1"/>
          </p:nvPr>
        </p:nvSpPr>
        <p:spPr/>
        <p:txBody>
          <a:bodyPr/>
          <a:lstStyle/>
          <a:p>
            <a:pPr lvl="0"/>
            <a:endParaRPr lang="et-EE" sz="1200" b="0" kern="1200" dirty="0">
              <a:solidFill>
                <a:schemeClr val="tx1"/>
              </a:solidFill>
              <a:effectLst/>
              <a:latin typeface="+mn-lt"/>
              <a:ea typeface="+mn-ea"/>
              <a:cs typeface="+mn-cs"/>
            </a:endParaRPr>
          </a:p>
          <a:p>
            <a:pPr lvl="0"/>
            <a:endParaRPr lang="et-EE" sz="1200" b="0" kern="1200" dirty="0">
              <a:solidFill>
                <a:schemeClr val="tx1"/>
              </a:solidFill>
              <a:effectLst/>
              <a:latin typeface="+mn-lt"/>
              <a:ea typeface="+mn-ea"/>
              <a:cs typeface="+mn-cs"/>
            </a:endParaRPr>
          </a:p>
          <a:p>
            <a:pPr lvl="0"/>
            <a:r>
              <a:rPr lang="et-EE" sz="1200" b="0" kern="1200" dirty="0">
                <a:solidFill>
                  <a:schemeClr val="tx1"/>
                </a:solidFill>
                <a:effectLst/>
                <a:latin typeface="+mn-lt"/>
                <a:ea typeface="+mn-ea"/>
                <a:cs typeface="+mn-cs"/>
              </a:rPr>
              <a:t>Kolmandiku võrra vähem rikkeid</a:t>
            </a:r>
          </a:p>
          <a:p>
            <a:pPr lvl="0"/>
            <a:r>
              <a:rPr lang="et-EE" sz="1200" b="0" kern="1200" dirty="0">
                <a:solidFill>
                  <a:schemeClr val="tx1"/>
                </a:solidFill>
                <a:effectLst/>
                <a:latin typeface="+mn-lt"/>
                <a:ea typeface="+mn-ea"/>
                <a:cs typeface="+mn-cs"/>
              </a:rPr>
              <a:t>Kolmandiku võrra rohkem ilmastikukindlat võrku</a:t>
            </a:r>
          </a:p>
          <a:p>
            <a:pPr lvl="0"/>
            <a:r>
              <a:rPr lang="et-EE" sz="1200" b="0" kern="1200" dirty="0">
                <a:solidFill>
                  <a:schemeClr val="tx1"/>
                </a:solidFill>
                <a:effectLst/>
                <a:latin typeface="+mn-lt"/>
                <a:ea typeface="+mn-ea"/>
                <a:cs typeface="+mn-cs"/>
              </a:rPr>
              <a:t>20 korda rohkem </a:t>
            </a:r>
            <a:r>
              <a:rPr lang="et-EE" sz="1200" b="0" kern="1200" dirty="0" err="1">
                <a:solidFill>
                  <a:schemeClr val="tx1"/>
                </a:solidFill>
                <a:effectLst/>
                <a:latin typeface="+mn-lt"/>
                <a:ea typeface="+mn-ea"/>
                <a:cs typeface="+mn-cs"/>
              </a:rPr>
              <a:t>hajatootjaid</a:t>
            </a:r>
            <a:endParaRPr lang="et-EE" sz="1200" b="0" kern="1200" dirty="0">
              <a:solidFill>
                <a:schemeClr val="tx1"/>
              </a:solidFill>
              <a:effectLst/>
              <a:latin typeface="+mn-lt"/>
              <a:ea typeface="+mn-ea"/>
              <a:cs typeface="+mn-cs"/>
            </a:endParaRPr>
          </a:p>
          <a:p>
            <a:pPr lvl="0"/>
            <a:r>
              <a:rPr lang="et-EE" sz="1200" b="0" kern="1200" dirty="0">
                <a:solidFill>
                  <a:schemeClr val="tx1"/>
                </a:solidFill>
                <a:effectLst/>
                <a:latin typeface="+mn-lt"/>
                <a:ea typeface="+mn-ea"/>
                <a:cs typeface="+mn-cs"/>
              </a:rPr>
              <a:t>25% väiksem võrgutasu</a:t>
            </a:r>
          </a:p>
          <a:p>
            <a:pPr lvl="0"/>
            <a:endParaRPr lang="et-EE" sz="1200" b="0" kern="1200" dirty="0">
              <a:solidFill>
                <a:schemeClr val="tx1"/>
              </a:solidFill>
              <a:effectLst/>
              <a:latin typeface="+mn-lt"/>
              <a:ea typeface="+mn-ea"/>
              <a:cs typeface="+mn-cs"/>
            </a:endParaRPr>
          </a:p>
          <a:p>
            <a:pPr lvl="0"/>
            <a:r>
              <a:rPr lang="et-EE" sz="1200" b="0" kern="1200" dirty="0">
                <a:solidFill>
                  <a:schemeClr val="tx1"/>
                </a:solidFill>
                <a:effectLst/>
                <a:latin typeface="+mn-lt"/>
                <a:ea typeface="+mn-ea"/>
                <a:cs typeface="+mn-cs"/>
              </a:rPr>
              <a:t>Veel kord, meil on täna 25% soodsam võrgutasu ja kolmandiku võrra parem võrk. Elu on poole parem, kui 10 aastat tagasi.</a:t>
            </a:r>
          </a:p>
        </p:txBody>
      </p:sp>
      <p:sp>
        <p:nvSpPr>
          <p:cNvPr id="4" name="Slide Number Placeholder 3">
            <a:extLst>
              <a:ext uri="{FF2B5EF4-FFF2-40B4-BE49-F238E27FC236}">
                <a16:creationId xmlns:a16="http://schemas.microsoft.com/office/drawing/2014/main" id="{39DAB792-57F4-A7B6-7E5E-49D8ED528292}"/>
              </a:ext>
            </a:extLst>
          </p:cNvPr>
          <p:cNvSpPr>
            <a:spLocks noGrp="1"/>
          </p:cNvSpPr>
          <p:nvPr>
            <p:ph type="sldNum" sz="quarter" idx="5"/>
          </p:nvPr>
        </p:nvSpPr>
        <p:spPr/>
        <p:txBody>
          <a:bodyPr/>
          <a:lstStyle/>
          <a:p>
            <a:fld id="{CBC1CBA4-1692-4547-93FA-FCF87B697182}" type="slidenum">
              <a:rPr lang="et-EE" smtClean="0"/>
              <a:t>6</a:t>
            </a:fld>
            <a:endParaRPr lang="et-EE"/>
          </a:p>
        </p:txBody>
      </p:sp>
    </p:spTree>
    <p:extLst>
      <p:ext uri="{BB962C8B-B14F-4D97-AF65-F5344CB8AC3E}">
        <p14:creationId xmlns:p14="http://schemas.microsoft.com/office/powerpoint/2010/main" val="111922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5548D-EDC6-570C-A5E9-81E0584E5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2E6B1-EA9A-9DDB-5B2C-52A48EF18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14ACC-9D1A-06EC-465E-1A6E0A32EEB9}"/>
              </a:ext>
            </a:extLst>
          </p:cNvPr>
          <p:cNvSpPr>
            <a:spLocks noGrp="1"/>
          </p:cNvSpPr>
          <p:nvPr>
            <p:ph type="body" idx="1"/>
          </p:nvPr>
        </p:nvSpPr>
        <p:spPr/>
        <p:txBody>
          <a:bodyPr/>
          <a:lstStyle/>
          <a:p>
            <a:pPr lvl="0"/>
            <a:r>
              <a:rPr lang="et-EE" sz="1200" b="0" kern="1200" dirty="0" err="1">
                <a:solidFill>
                  <a:schemeClr val="tx1"/>
                </a:solidFill>
                <a:effectLst/>
                <a:latin typeface="+mn-lt"/>
                <a:ea typeface="+mn-ea"/>
                <a:cs typeface="+mn-cs"/>
              </a:rPr>
              <a:t>According</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to</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the</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existing</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development</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plan</a:t>
            </a:r>
            <a:r>
              <a:rPr lang="et-EE" sz="1200" b="0" kern="1200" dirty="0">
                <a:solidFill>
                  <a:schemeClr val="tx1"/>
                </a:solidFill>
                <a:effectLst/>
                <a:latin typeface="+mn-lt"/>
                <a:ea typeface="+mn-ea"/>
                <a:cs typeface="+mn-cs"/>
              </a:rPr>
              <a:t>- 640 MEUR of Grid Investments </a:t>
            </a:r>
            <a:r>
              <a:rPr lang="et-EE" sz="1200" b="0" kern="1200" dirty="0" err="1">
                <a:solidFill>
                  <a:schemeClr val="tx1"/>
                </a:solidFill>
                <a:effectLst/>
                <a:latin typeface="+mn-lt"/>
                <a:ea typeface="+mn-ea"/>
                <a:cs typeface="+mn-cs"/>
              </a:rPr>
              <a:t>over</a:t>
            </a:r>
            <a:r>
              <a:rPr lang="et-EE" sz="1200" b="0" kern="1200" dirty="0">
                <a:solidFill>
                  <a:schemeClr val="tx1"/>
                </a:solidFill>
                <a:effectLst/>
                <a:latin typeface="+mn-lt"/>
                <a:ea typeface="+mn-ea"/>
                <a:cs typeface="+mn-cs"/>
              </a:rPr>
              <a:t> 10 </a:t>
            </a:r>
            <a:r>
              <a:rPr lang="et-EE" sz="1200" b="0" kern="1200" dirty="0" err="1">
                <a:solidFill>
                  <a:schemeClr val="tx1"/>
                </a:solidFill>
                <a:effectLst/>
                <a:latin typeface="+mn-lt"/>
                <a:ea typeface="+mn-ea"/>
                <a:cs typeface="+mn-cs"/>
              </a:rPr>
              <a:t>year</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for</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boosting</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the</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uptake</a:t>
            </a:r>
            <a:r>
              <a:rPr lang="et-EE" sz="1200" b="0" kern="1200" dirty="0">
                <a:solidFill>
                  <a:schemeClr val="tx1"/>
                </a:solidFill>
                <a:effectLst/>
                <a:latin typeface="+mn-lt"/>
                <a:ea typeface="+mn-ea"/>
                <a:cs typeface="+mn-cs"/>
              </a:rPr>
              <a:t> of </a:t>
            </a:r>
            <a:r>
              <a:rPr lang="et-EE" sz="1200" b="0" kern="1200" dirty="0" err="1">
                <a:solidFill>
                  <a:schemeClr val="tx1"/>
                </a:solidFill>
                <a:effectLst/>
                <a:latin typeface="+mn-lt"/>
                <a:ea typeface="+mn-ea"/>
                <a:cs typeface="+mn-cs"/>
              </a:rPr>
              <a:t>renewables</a:t>
            </a:r>
            <a:r>
              <a:rPr lang="et-EE" sz="1200" b="0" kern="1200" dirty="0">
                <a:solidFill>
                  <a:schemeClr val="tx1"/>
                </a:solidFill>
                <a:effectLst/>
                <a:latin typeface="+mn-lt"/>
                <a:ea typeface="+mn-ea"/>
                <a:cs typeface="+mn-cs"/>
              </a:rPr>
              <a:t>.</a:t>
            </a:r>
          </a:p>
          <a:p>
            <a:pPr lvl="0"/>
            <a:endParaRPr lang="et-EE" sz="1200" b="0" kern="1200" dirty="0">
              <a:solidFill>
                <a:schemeClr val="tx1"/>
              </a:solidFill>
              <a:effectLst/>
              <a:latin typeface="+mn-lt"/>
              <a:ea typeface="+mn-ea"/>
              <a:cs typeface="+mn-cs"/>
            </a:endParaRPr>
          </a:p>
          <a:p>
            <a:pPr lvl="0"/>
            <a:r>
              <a:rPr lang="et-EE" sz="1200" b="0" kern="1200" dirty="0" err="1">
                <a:solidFill>
                  <a:schemeClr val="tx1"/>
                </a:solidFill>
                <a:effectLst/>
                <a:latin typeface="+mn-lt"/>
                <a:ea typeface="+mn-ea"/>
                <a:cs typeface="+mn-cs"/>
              </a:rPr>
              <a:t>Connection</a:t>
            </a:r>
            <a:r>
              <a:rPr lang="et-EE" sz="1200" b="0" kern="1200" dirty="0">
                <a:solidFill>
                  <a:schemeClr val="tx1"/>
                </a:solidFill>
                <a:effectLst/>
                <a:latin typeface="+mn-lt"/>
                <a:ea typeface="+mn-ea"/>
                <a:cs typeface="+mn-cs"/>
              </a:rPr>
              <a:t> fees have </a:t>
            </a:r>
            <a:r>
              <a:rPr lang="et-EE" sz="1200" b="0" kern="1200" dirty="0" err="1">
                <a:solidFill>
                  <a:schemeClr val="tx1"/>
                </a:solidFill>
                <a:effectLst/>
                <a:latin typeface="+mn-lt"/>
                <a:ea typeface="+mn-ea"/>
                <a:cs typeface="+mn-cs"/>
              </a:rPr>
              <a:t>increased</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over</a:t>
            </a:r>
            <a:r>
              <a:rPr lang="et-EE" sz="1200" b="0" kern="1200" dirty="0">
                <a:solidFill>
                  <a:schemeClr val="tx1"/>
                </a:solidFill>
                <a:effectLst/>
                <a:latin typeface="+mn-lt"/>
                <a:ea typeface="+mn-ea"/>
                <a:cs typeface="+mn-cs"/>
              </a:rPr>
              <a:t> 300% </a:t>
            </a:r>
            <a:r>
              <a:rPr lang="et-EE" sz="1200" b="0" kern="1200" dirty="0" err="1">
                <a:solidFill>
                  <a:schemeClr val="tx1"/>
                </a:solidFill>
                <a:effectLst/>
                <a:latin typeface="+mn-lt"/>
                <a:ea typeface="+mn-ea"/>
                <a:cs typeface="+mn-cs"/>
              </a:rPr>
              <a:t>since</a:t>
            </a:r>
            <a:r>
              <a:rPr lang="et-EE" sz="1200" b="0" kern="1200" dirty="0">
                <a:solidFill>
                  <a:schemeClr val="tx1"/>
                </a:solidFill>
                <a:effectLst/>
                <a:latin typeface="+mn-lt"/>
                <a:ea typeface="+mn-ea"/>
                <a:cs typeface="+mn-cs"/>
              </a:rPr>
              <a:t> 2019.</a:t>
            </a:r>
          </a:p>
          <a:p>
            <a:pPr lvl="0"/>
            <a:endParaRPr lang="et-EE" sz="1200" b="0" kern="1200" dirty="0">
              <a:solidFill>
                <a:schemeClr val="tx1"/>
              </a:solidFill>
              <a:effectLst/>
              <a:latin typeface="+mn-lt"/>
              <a:ea typeface="+mn-ea"/>
              <a:cs typeface="+mn-cs"/>
            </a:endParaRPr>
          </a:p>
          <a:p>
            <a:pPr lvl="0"/>
            <a:r>
              <a:rPr lang="et-EE" sz="1200" b="0" kern="1200" dirty="0">
                <a:solidFill>
                  <a:schemeClr val="tx1"/>
                </a:solidFill>
                <a:effectLst/>
                <a:latin typeface="+mn-lt"/>
                <a:ea typeface="+mn-ea"/>
                <a:cs typeface="+mn-cs"/>
              </a:rPr>
              <a:t>Quality </a:t>
            </a:r>
            <a:r>
              <a:rPr lang="et-EE" sz="1200" b="0" kern="1200" dirty="0" err="1">
                <a:solidFill>
                  <a:schemeClr val="tx1"/>
                </a:solidFill>
                <a:effectLst/>
                <a:latin typeface="+mn-lt"/>
                <a:ea typeface="+mn-ea"/>
                <a:cs typeface="+mn-cs"/>
              </a:rPr>
              <a:t>requirements</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for</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producers</a:t>
            </a:r>
            <a:r>
              <a:rPr lang="et-EE" sz="1200" b="0" kern="1200" dirty="0">
                <a:solidFill>
                  <a:schemeClr val="tx1"/>
                </a:solidFill>
                <a:effectLst/>
                <a:latin typeface="+mn-lt"/>
                <a:ea typeface="+mn-ea"/>
                <a:cs typeface="+mn-cs"/>
              </a:rPr>
              <a:t>- do </a:t>
            </a:r>
            <a:r>
              <a:rPr lang="et-EE" sz="1200" b="0" kern="1200" dirty="0" err="1">
                <a:solidFill>
                  <a:schemeClr val="tx1"/>
                </a:solidFill>
                <a:effectLst/>
                <a:latin typeface="+mn-lt"/>
                <a:ea typeface="+mn-ea"/>
                <a:cs typeface="+mn-cs"/>
              </a:rPr>
              <a:t>we</a:t>
            </a:r>
            <a:r>
              <a:rPr lang="et-EE" sz="1200" b="0" kern="1200" dirty="0">
                <a:solidFill>
                  <a:schemeClr val="tx1"/>
                </a:solidFill>
                <a:effectLst/>
                <a:latin typeface="+mn-lt"/>
                <a:ea typeface="+mn-ea"/>
                <a:cs typeface="+mn-cs"/>
              </a:rPr>
              <a:t> need </a:t>
            </a:r>
            <a:r>
              <a:rPr lang="et-EE" sz="1200" b="0" kern="1200" dirty="0" err="1">
                <a:solidFill>
                  <a:schemeClr val="tx1"/>
                </a:solidFill>
                <a:effectLst/>
                <a:latin typeface="+mn-lt"/>
                <a:ea typeface="+mn-ea"/>
                <a:cs typeface="+mn-cs"/>
              </a:rPr>
              <a:t>producers</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everywhere</a:t>
            </a:r>
            <a:r>
              <a:rPr lang="et-EE" sz="1200" b="0" kern="1200" dirty="0">
                <a:solidFill>
                  <a:schemeClr val="tx1"/>
                </a:solidFill>
                <a:effectLst/>
                <a:latin typeface="+mn-lt"/>
                <a:ea typeface="+mn-ea"/>
                <a:cs typeface="+mn-cs"/>
              </a:rPr>
              <a:t> in </a:t>
            </a:r>
            <a:r>
              <a:rPr lang="et-EE" sz="1200" b="0" kern="1200" dirty="0" err="1">
                <a:solidFill>
                  <a:schemeClr val="tx1"/>
                </a:solidFill>
                <a:effectLst/>
                <a:latin typeface="+mn-lt"/>
                <a:ea typeface="+mn-ea"/>
                <a:cs typeface="+mn-cs"/>
              </a:rPr>
              <a:t>in</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certain</a:t>
            </a:r>
            <a:r>
              <a:rPr lang="et-EE" sz="1200" b="0" kern="1200" dirty="0">
                <a:solidFill>
                  <a:schemeClr val="tx1"/>
                </a:solidFill>
                <a:effectLst/>
                <a:latin typeface="+mn-lt"/>
                <a:ea typeface="+mn-ea"/>
                <a:cs typeface="+mn-cs"/>
              </a:rPr>
              <a:t> </a:t>
            </a:r>
            <a:r>
              <a:rPr lang="et-EE" sz="1200" b="0" kern="1200" dirty="0" err="1">
                <a:solidFill>
                  <a:schemeClr val="tx1"/>
                </a:solidFill>
                <a:effectLst/>
                <a:latin typeface="+mn-lt"/>
                <a:ea typeface="+mn-ea"/>
                <a:cs typeface="+mn-cs"/>
              </a:rPr>
              <a:t>designated</a:t>
            </a:r>
            <a:r>
              <a:rPr lang="et-EE" sz="1200" b="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9DD22414-CE57-2D2B-021F-451A7632CE49}"/>
              </a:ext>
            </a:extLst>
          </p:cNvPr>
          <p:cNvSpPr>
            <a:spLocks noGrp="1"/>
          </p:cNvSpPr>
          <p:nvPr>
            <p:ph type="sldNum" sz="quarter" idx="5"/>
          </p:nvPr>
        </p:nvSpPr>
        <p:spPr/>
        <p:txBody>
          <a:bodyPr/>
          <a:lstStyle/>
          <a:p>
            <a:fld id="{CBC1CBA4-1692-4547-93FA-FCF87B697182}" type="slidenum">
              <a:rPr lang="et-EE" smtClean="0"/>
              <a:t>7</a:t>
            </a:fld>
            <a:endParaRPr lang="et-EE"/>
          </a:p>
        </p:txBody>
      </p:sp>
    </p:spTree>
    <p:extLst>
      <p:ext uri="{BB962C8B-B14F-4D97-AF65-F5344CB8AC3E}">
        <p14:creationId xmlns:p14="http://schemas.microsoft.com/office/powerpoint/2010/main" val="261690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4723-C0FD-AA6D-641F-11F287D34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5F02C-7AD7-9E80-E070-A4DF61F86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12BB-5C31-FBF9-AAF5-07463B36F9D1}"/>
              </a:ext>
            </a:extLst>
          </p:cNvPr>
          <p:cNvSpPr>
            <a:spLocks noGrp="1"/>
          </p:cNvSpPr>
          <p:nvPr>
            <p:ph type="body" idx="1"/>
          </p:nvPr>
        </p:nvSpPr>
        <p:spPr/>
        <p:txBody>
          <a:bodyPr/>
          <a:lstStyle/>
          <a:p>
            <a:endParaRPr lang="et-EE"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AFE0D39-FA06-70C9-4C28-38F7F97AC6B8}"/>
              </a:ext>
            </a:extLst>
          </p:cNvPr>
          <p:cNvSpPr>
            <a:spLocks noGrp="1"/>
          </p:cNvSpPr>
          <p:nvPr>
            <p:ph type="sldNum" sz="quarter" idx="5"/>
          </p:nvPr>
        </p:nvSpPr>
        <p:spPr/>
        <p:txBody>
          <a:bodyPr/>
          <a:lstStyle/>
          <a:p>
            <a:fld id="{8B6B2603-0E65-6249-84C5-B7B7E2160F12}" type="slidenum">
              <a:rPr lang="en-EE" smtClean="0"/>
              <a:t>8</a:t>
            </a:fld>
            <a:endParaRPr lang="en-EE"/>
          </a:p>
        </p:txBody>
      </p:sp>
    </p:spTree>
    <p:extLst>
      <p:ext uri="{BB962C8B-B14F-4D97-AF65-F5344CB8AC3E}">
        <p14:creationId xmlns:p14="http://schemas.microsoft.com/office/powerpoint/2010/main" val="131764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FF52-98C7-D61F-6AFD-9D106081F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C50F8-1BE2-74BF-0CEA-E72FBF3DC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1D59C-84D7-9359-F3AC-59C64DFC0A20}"/>
              </a:ext>
            </a:extLst>
          </p:cNvPr>
          <p:cNvSpPr>
            <a:spLocks noGrp="1"/>
          </p:cNvSpPr>
          <p:nvPr>
            <p:ph type="body" idx="1"/>
          </p:nvPr>
        </p:nvSpPr>
        <p:spPr/>
        <p:txBody>
          <a:bodyPr/>
          <a:lstStyle/>
          <a:p>
            <a:endParaRPr lang="et-EE" dirty="0"/>
          </a:p>
        </p:txBody>
      </p:sp>
      <p:sp>
        <p:nvSpPr>
          <p:cNvPr id="4" name="Slide Number Placeholder 3">
            <a:extLst>
              <a:ext uri="{FF2B5EF4-FFF2-40B4-BE49-F238E27FC236}">
                <a16:creationId xmlns:a16="http://schemas.microsoft.com/office/drawing/2014/main" id="{067EC537-0606-1A92-237E-C477C16D72BF}"/>
              </a:ext>
            </a:extLst>
          </p:cNvPr>
          <p:cNvSpPr>
            <a:spLocks noGrp="1"/>
          </p:cNvSpPr>
          <p:nvPr>
            <p:ph type="sldNum" sz="quarter" idx="5"/>
          </p:nvPr>
        </p:nvSpPr>
        <p:spPr/>
        <p:txBody>
          <a:bodyPr/>
          <a:lstStyle/>
          <a:p>
            <a:fld id="{CBC1CBA4-1692-4547-93FA-FCF87B697182}" type="slidenum">
              <a:rPr lang="et-EE" smtClean="0"/>
              <a:t>9</a:t>
            </a:fld>
            <a:endParaRPr lang="et-EE"/>
          </a:p>
        </p:txBody>
      </p:sp>
    </p:spTree>
    <p:extLst>
      <p:ext uri="{BB962C8B-B14F-4D97-AF65-F5344CB8AC3E}">
        <p14:creationId xmlns:p14="http://schemas.microsoft.com/office/powerpoint/2010/main" val="3144768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1812-FB84-8C47-F965-44166B723B1C}"/>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a:t>Longer headline</a:t>
            </a:r>
            <a:br>
              <a:rPr lang="en-GB"/>
            </a:br>
            <a:r>
              <a:rPr lang="en-GB"/>
              <a:t>aligned in the middle</a:t>
            </a:r>
            <a:endParaRPr lang="en-EE"/>
          </a:p>
        </p:txBody>
      </p:sp>
      <p:sp>
        <p:nvSpPr>
          <p:cNvPr id="4" name="Date Placeholder 3">
            <a:extLst>
              <a:ext uri="{FF2B5EF4-FFF2-40B4-BE49-F238E27FC236}">
                <a16:creationId xmlns:a16="http://schemas.microsoft.com/office/drawing/2014/main" id="{34EEEA66-4C82-F478-0627-1A319ED99AF2}"/>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8" name="Footer Placeholder 4">
            <a:extLst>
              <a:ext uri="{FF2B5EF4-FFF2-40B4-BE49-F238E27FC236}">
                <a16:creationId xmlns:a16="http://schemas.microsoft.com/office/drawing/2014/main" id="{67A5DA3F-4A4A-75DF-E4C1-ECFADE3C8154}"/>
              </a:ext>
            </a:extLst>
          </p:cNvPr>
          <p:cNvSpPr>
            <a:spLocks noGrp="1"/>
          </p:cNvSpPr>
          <p:nvPr>
            <p:ph type="ftr" sz="quarter" idx="3"/>
          </p:nvPr>
        </p:nvSpPr>
        <p:spPr>
          <a:xfrm>
            <a:off x="576943" y="5991225"/>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EE" b="1"/>
              <a:t>Name</a:t>
            </a:r>
            <a:br>
              <a:rPr lang="en-EE"/>
            </a:br>
            <a:r>
              <a:rPr lang="en-EE"/>
              <a:t>Name of the position</a:t>
            </a:r>
          </a:p>
        </p:txBody>
      </p:sp>
      <p:sp>
        <p:nvSpPr>
          <p:cNvPr id="9" name="Slide Number Placeholder 5">
            <a:extLst>
              <a:ext uri="{FF2B5EF4-FFF2-40B4-BE49-F238E27FC236}">
                <a16:creationId xmlns:a16="http://schemas.microsoft.com/office/drawing/2014/main" id="{F48268D8-E64B-2CEE-CFEC-E386021983F9}"/>
              </a:ext>
            </a:extLst>
          </p:cNvPr>
          <p:cNvSpPr>
            <a:spLocks noGrp="1"/>
          </p:cNvSpPr>
          <p:nvPr>
            <p:ph type="sldNum" sz="quarter" idx="4"/>
          </p:nvPr>
        </p:nvSpPr>
        <p:spPr>
          <a:xfrm>
            <a:off x="8871857" y="599122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9FFCC-7317-0345-9AAE-3DB8658BD379}" type="slidenum">
              <a:rPr lang="en-EE" smtClean="0"/>
              <a:t>‹Nr.›</a:t>
            </a:fld>
            <a:endParaRPr lang="en-EE"/>
          </a:p>
        </p:txBody>
      </p:sp>
    </p:spTree>
    <p:extLst>
      <p:ext uri="{BB962C8B-B14F-4D97-AF65-F5344CB8AC3E}">
        <p14:creationId xmlns:p14="http://schemas.microsoft.com/office/powerpoint/2010/main" val="1224828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2F9B-3015-AA26-48B9-48B2A7F77498}"/>
              </a:ext>
            </a:extLst>
          </p:cNvPr>
          <p:cNvSpPr>
            <a:spLocks noGrp="1"/>
          </p:cNvSpPr>
          <p:nvPr>
            <p:ph type="title"/>
          </p:nvPr>
        </p:nvSpPr>
        <p:spPr/>
        <p:txBody>
          <a:bodyPr/>
          <a:lstStyle/>
          <a:p>
            <a:r>
              <a:rPr lang="en-GB"/>
              <a:t>Click to edit Master title style</a:t>
            </a:r>
            <a:endParaRPr lang="en-EE"/>
          </a:p>
        </p:txBody>
      </p:sp>
      <p:sp>
        <p:nvSpPr>
          <p:cNvPr id="3" name="Vertical Text Placeholder 2">
            <a:extLst>
              <a:ext uri="{FF2B5EF4-FFF2-40B4-BE49-F238E27FC236}">
                <a16:creationId xmlns:a16="http://schemas.microsoft.com/office/drawing/2014/main" id="{ED685EAB-4C73-1F00-E186-457AF397CD2A}"/>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0C777FBE-DB59-3880-EA1C-69705CA95B0E}"/>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5" name="Footer Placeholder 4">
            <a:extLst>
              <a:ext uri="{FF2B5EF4-FFF2-40B4-BE49-F238E27FC236}">
                <a16:creationId xmlns:a16="http://schemas.microsoft.com/office/drawing/2014/main" id="{0A199DEB-2D3C-8407-49D6-4ACE81A76D0D}"/>
              </a:ext>
            </a:extLst>
          </p:cNvPr>
          <p:cNvSpPr>
            <a:spLocks noGrp="1"/>
          </p:cNvSpPr>
          <p:nvPr>
            <p:ph type="ftr" sz="quarter" idx="11"/>
          </p:nvPr>
        </p:nvSpPr>
        <p:spPr/>
        <p:txBody>
          <a:bodyPr/>
          <a:lstStyle/>
          <a:p>
            <a:endParaRPr lang="en-EE"/>
          </a:p>
        </p:txBody>
      </p:sp>
      <p:sp>
        <p:nvSpPr>
          <p:cNvPr id="6" name="Slide Number Placeholder 5">
            <a:extLst>
              <a:ext uri="{FF2B5EF4-FFF2-40B4-BE49-F238E27FC236}">
                <a16:creationId xmlns:a16="http://schemas.microsoft.com/office/drawing/2014/main" id="{DB2394A6-C817-A13F-15B9-8F82478DD60E}"/>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137065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63D19-C8C9-6F76-E829-05E2E8F85A7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EE"/>
          </a:p>
        </p:txBody>
      </p:sp>
      <p:sp>
        <p:nvSpPr>
          <p:cNvPr id="3" name="Vertical Text Placeholder 2">
            <a:extLst>
              <a:ext uri="{FF2B5EF4-FFF2-40B4-BE49-F238E27FC236}">
                <a16:creationId xmlns:a16="http://schemas.microsoft.com/office/drawing/2014/main" id="{2ABBE7F4-73FC-E7F6-1999-049B105A729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53CA1196-6E8B-7560-1668-4E198B397622}"/>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5" name="Footer Placeholder 4">
            <a:extLst>
              <a:ext uri="{FF2B5EF4-FFF2-40B4-BE49-F238E27FC236}">
                <a16:creationId xmlns:a16="http://schemas.microsoft.com/office/drawing/2014/main" id="{5798DA2B-F003-9663-EF32-E6A10B6521DA}"/>
              </a:ext>
            </a:extLst>
          </p:cNvPr>
          <p:cNvSpPr>
            <a:spLocks noGrp="1"/>
          </p:cNvSpPr>
          <p:nvPr>
            <p:ph type="ftr" sz="quarter" idx="11"/>
          </p:nvPr>
        </p:nvSpPr>
        <p:spPr/>
        <p:txBody>
          <a:bodyPr/>
          <a:lstStyle/>
          <a:p>
            <a:endParaRPr lang="en-EE"/>
          </a:p>
        </p:txBody>
      </p:sp>
      <p:sp>
        <p:nvSpPr>
          <p:cNvPr id="6" name="Slide Number Placeholder 5">
            <a:extLst>
              <a:ext uri="{FF2B5EF4-FFF2-40B4-BE49-F238E27FC236}">
                <a16:creationId xmlns:a16="http://schemas.microsoft.com/office/drawing/2014/main" id="{09E15732-45D2-FFAB-BCFD-C457ECC1C1AE}"/>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112572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F99F-DB88-94CA-B28F-076EF2416121}"/>
              </a:ext>
            </a:extLst>
          </p:cNvPr>
          <p:cNvSpPr>
            <a:spLocks noGrp="1"/>
          </p:cNvSpPr>
          <p:nvPr>
            <p:ph type="title"/>
          </p:nvPr>
        </p:nvSpPr>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AAAA3696-05F0-5FBD-2913-A09B24C5ABD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8A64D905-5619-6209-EF2C-A011F77F3BA6}"/>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5" name="Footer Placeholder 4">
            <a:extLst>
              <a:ext uri="{FF2B5EF4-FFF2-40B4-BE49-F238E27FC236}">
                <a16:creationId xmlns:a16="http://schemas.microsoft.com/office/drawing/2014/main" id="{51CE428A-854B-CDBB-AA14-D2E6A638802B}"/>
              </a:ext>
            </a:extLst>
          </p:cNvPr>
          <p:cNvSpPr>
            <a:spLocks noGrp="1"/>
          </p:cNvSpPr>
          <p:nvPr>
            <p:ph type="ftr" sz="quarter" idx="11"/>
          </p:nvPr>
        </p:nvSpPr>
        <p:spPr/>
        <p:txBody>
          <a:bodyPr/>
          <a:lstStyle/>
          <a:p>
            <a:endParaRPr lang="en-EE"/>
          </a:p>
        </p:txBody>
      </p:sp>
      <p:sp>
        <p:nvSpPr>
          <p:cNvPr id="6" name="Slide Number Placeholder 5">
            <a:extLst>
              <a:ext uri="{FF2B5EF4-FFF2-40B4-BE49-F238E27FC236}">
                <a16:creationId xmlns:a16="http://schemas.microsoft.com/office/drawing/2014/main" id="{161E2095-BB85-C26A-66A7-09B7B314966C}"/>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405838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A4A9-6EB2-1CB6-819B-09E909736FD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EE"/>
          </a:p>
        </p:txBody>
      </p:sp>
      <p:sp>
        <p:nvSpPr>
          <p:cNvPr id="3" name="Text Placeholder 2">
            <a:extLst>
              <a:ext uri="{FF2B5EF4-FFF2-40B4-BE49-F238E27FC236}">
                <a16:creationId xmlns:a16="http://schemas.microsoft.com/office/drawing/2014/main" id="{FB72D098-35A0-48ED-08E0-0A4D35EBB3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6B3C0F-A5E2-BD8D-928A-0BF05C1DE612}"/>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5" name="Footer Placeholder 4">
            <a:extLst>
              <a:ext uri="{FF2B5EF4-FFF2-40B4-BE49-F238E27FC236}">
                <a16:creationId xmlns:a16="http://schemas.microsoft.com/office/drawing/2014/main" id="{3813CD0B-B797-071B-FFF8-75783A7069BC}"/>
              </a:ext>
            </a:extLst>
          </p:cNvPr>
          <p:cNvSpPr>
            <a:spLocks noGrp="1"/>
          </p:cNvSpPr>
          <p:nvPr>
            <p:ph type="ftr" sz="quarter" idx="11"/>
          </p:nvPr>
        </p:nvSpPr>
        <p:spPr/>
        <p:txBody>
          <a:bodyPr/>
          <a:lstStyle/>
          <a:p>
            <a:endParaRPr lang="en-EE"/>
          </a:p>
        </p:txBody>
      </p:sp>
      <p:sp>
        <p:nvSpPr>
          <p:cNvPr id="6" name="Slide Number Placeholder 5">
            <a:extLst>
              <a:ext uri="{FF2B5EF4-FFF2-40B4-BE49-F238E27FC236}">
                <a16:creationId xmlns:a16="http://schemas.microsoft.com/office/drawing/2014/main" id="{15E83173-CFBE-67D6-1751-EA7806214390}"/>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264494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76CA-6983-28C5-4F6E-7895D82FFC46}"/>
              </a:ext>
            </a:extLst>
          </p:cNvPr>
          <p:cNvSpPr>
            <a:spLocks noGrp="1"/>
          </p:cNvSpPr>
          <p:nvPr>
            <p:ph type="title"/>
          </p:nvPr>
        </p:nvSpPr>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E189F005-3623-C4D9-3556-2D12BFE55268}"/>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Content Placeholder 3">
            <a:extLst>
              <a:ext uri="{FF2B5EF4-FFF2-40B4-BE49-F238E27FC236}">
                <a16:creationId xmlns:a16="http://schemas.microsoft.com/office/drawing/2014/main" id="{E741183E-4DAE-895E-1C1F-3E4B455ACE0E}"/>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5" name="Date Placeholder 4">
            <a:extLst>
              <a:ext uri="{FF2B5EF4-FFF2-40B4-BE49-F238E27FC236}">
                <a16:creationId xmlns:a16="http://schemas.microsoft.com/office/drawing/2014/main" id="{E6F01274-CBE5-700E-F9DB-49D5D5BBC50C}"/>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6" name="Footer Placeholder 5">
            <a:extLst>
              <a:ext uri="{FF2B5EF4-FFF2-40B4-BE49-F238E27FC236}">
                <a16:creationId xmlns:a16="http://schemas.microsoft.com/office/drawing/2014/main" id="{E13CE86F-1870-9596-37C3-C3306CD2A716}"/>
              </a:ext>
            </a:extLst>
          </p:cNvPr>
          <p:cNvSpPr>
            <a:spLocks noGrp="1"/>
          </p:cNvSpPr>
          <p:nvPr>
            <p:ph type="ftr" sz="quarter" idx="11"/>
          </p:nvPr>
        </p:nvSpPr>
        <p:spPr/>
        <p:txBody>
          <a:bodyPr/>
          <a:lstStyle/>
          <a:p>
            <a:endParaRPr lang="en-EE"/>
          </a:p>
        </p:txBody>
      </p:sp>
      <p:sp>
        <p:nvSpPr>
          <p:cNvPr id="7" name="Slide Number Placeholder 6">
            <a:extLst>
              <a:ext uri="{FF2B5EF4-FFF2-40B4-BE49-F238E27FC236}">
                <a16:creationId xmlns:a16="http://schemas.microsoft.com/office/drawing/2014/main" id="{6A676119-CD25-B3FA-2552-F97AB155D963}"/>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2943544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CF19-E8D6-B1F3-72FB-A97FF2528FBF}"/>
              </a:ext>
            </a:extLst>
          </p:cNvPr>
          <p:cNvSpPr>
            <a:spLocks noGrp="1"/>
          </p:cNvSpPr>
          <p:nvPr>
            <p:ph type="title"/>
          </p:nvPr>
        </p:nvSpPr>
        <p:spPr>
          <a:xfrm>
            <a:off x="839788" y="365125"/>
            <a:ext cx="10515600" cy="1325563"/>
          </a:xfrm>
        </p:spPr>
        <p:txBody>
          <a:bodyPr/>
          <a:lstStyle/>
          <a:p>
            <a:r>
              <a:rPr lang="en-GB"/>
              <a:t>Click to edit Master title style</a:t>
            </a:r>
            <a:endParaRPr lang="en-EE"/>
          </a:p>
        </p:txBody>
      </p:sp>
      <p:sp>
        <p:nvSpPr>
          <p:cNvPr id="3" name="Text Placeholder 2">
            <a:extLst>
              <a:ext uri="{FF2B5EF4-FFF2-40B4-BE49-F238E27FC236}">
                <a16:creationId xmlns:a16="http://schemas.microsoft.com/office/drawing/2014/main" id="{ADD17551-0982-48F9-4834-0FCFD81E45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5AEADE-6555-508C-F936-850CF01F3B1A}"/>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5" name="Text Placeholder 4">
            <a:extLst>
              <a:ext uri="{FF2B5EF4-FFF2-40B4-BE49-F238E27FC236}">
                <a16:creationId xmlns:a16="http://schemas.microsoft.com/office/drawing/2014/main" id="{5BF64234-FA3D-BE79-1DB1-E879720805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87C6146-AF4F-584F-8956-E57AD5ED07B0}"/>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7" name="Date Placeholder 6">
            <a:extLst>
              <a:ext uri="{FF2B5EF4-FFF2-40B4-BE49-F238E27FC236}">
                <a16:creationId xmlns:a16="http://schemas.microsoft.com/office/drawing/2014/main" id="{BF8A339C-9590-6C9A-21E2-724300EE6F3E}"/>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8" name="Footer Placeholder 7">
            <a:extLst>
              <a:ext uri="{FF2B5EF4-FFF2-40B4-BE49-F238E27FC236}">
                <a16:creationId xmlns:a16="http://schemas.microsoft.com/office/drawing/2014/main" id="{9CD81C24-68AC-E2B9-1CC4-BF27794B68FB}"/>
              </a:ext>
            </a:extLst>
          </p:cNvPr>
          <p:cNvSpPr>
            <a:spLocks noGrp="1"/>
          </p:cNvSpPr>
          <p:nvPr>
            <p:ph type="ftr" sz="quarter" idx="11"/>
          </p:nvPr>
        </p:nvSpPr>
        <p:spPr/>
        <p:txBody>
          <a:bodyPr/>
          <a:lstStyle/>
          <a:p>
            <a:endParaRPr lang="en-EE"/>
          </a:p>
        </p:txBody>
      </p:sp>
      <p:sp>
        <p:nvSpPr>
          <p:cNvPr id="9" name="Slide Number Placeholder 8">
            <a:extLst>
              <a:ext uri="{FF2B5EF4-FFF2-40B4-BE49-F238E27FC236}">
                <a16:creationId xmlns:a16="http://schemas.microsoft.com/office/drawing/2014/main" id="{98CB7BAF-FAAA-80BE-B70A-659AEA31CB60}"/>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1513509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8AF-D104-E7B0-7053-2AB4C5DC7E6E}"/>
              </a:ext>
            </a:extLst>
          </p:cNvPr>
          <p:cNvSpPr>
            <a:spLocks noGrp="1"/>
          </p:cNvSpPr>
          <p:nvPr>
            <p:ph type="title"/>
          </p:nvPr>
        </p:nvSpPr>
        <p:spPr/>
        <p:txBody>
          <a:bodyPr/>
          <a:lstStyle/>
          <a:p>
            <a:r>
              <a:rPr lang="en-GB"/>
              <a:t>Click to edit Master title style</a:t>
            </a:r>
            <a:endParaRPr lang="en-EE"/>
          </a:p>
        </p:txBody>
      </p:sp>
      <p:sp>
        <p:nvSpPr>
          <p:cNvPr id="3" name="Date Placeholder 2">
            <a:extLst>
              <a:ext uri="{FF2B5EF4-FFF2-40B4-BE49-F238E27FC236}">
                <a16:creationId xmlns:a16="http://schemas.microsoft.com/office/drawing/2014/main" id="{97ECFCDD-739E-004F-24D1-A6EA17DFAC42}"/>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4" name="Footer Placeholder 3">
            <a:extLst>
              <a:ext uri="{FF2B5EF4-FFF2-40B4-BE49-F238E27FC236}">
                <a16:creationId xmlns:a16="http://schemas.microsoft.com/office/drawing/2014/main" id="{C5C958CF-6C2D-312C-1F56-4CA5C7569FBE}"/>
              </a:ext>
            </a:extLst>
          </p:cNvPr>
          <p:cNvSpPr>
            <a:spLocks noGrp="1"/>
          </p:cNvSpPr>
          <p:nvPr>
            <p:ph type="ftr" sz="quarter" idx="11"/>
          </p:nvPr>
        </p:nvSpPr>
        <p:spPr/>
        <p:txBody>
          <a:bodyPr/>
          <a:lstStyle/>
          <a:p>
            <a:endParaRPr lang="en-EE"/>
          </a:p>
        </p:txBody>
      </p:sp>
      <p:sp>
        <p:nvSpPr>
          <p:cNvPr id="5" name="Slide Number Placeholder 4">
            <a:extLst>
              <a:ext uri="{FF2B5EF4-FFF2-40B4-BE49-F238E27FC236}">
                <a16:creationId xmlns:a16="http://schemas.microsoft.com/office/drawing/2014/main" id="{DA7E5B1C-E9B9-D933-574B-4A7BAEA7B611}"/>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242659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FE0D9A-10E8-45D5-0E4B-644DE46CC434}"/>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3" name="Footer Placeholder 2">
            <a:extLst>
              <a:ext uri="{FF2B5EF4-FFF2-40B4-BE49-F238E27FC236}">
                <a16:creationId xmlns:a16="http://schemas.microsoft.com/office/drawing/2014/main" id="{C2079706-6C21-5D6E-1378-94C4B5E7A352}"/>
              </a:ext>
            </a:extLst>
          </p:cNvPr>
          <p:cNvSpPr>
            <a:spLocks noGrp="1"/>
          </p:cNvSpPr>
          <p:nvPr>
            <p:ph type="ftr" sz="quarter" idx="11"/>
          </p:nvPr>
        </p:nvSpPr>
        <p:spPr/>
        <p:txBody>
          <a:bodyPr/>
          <a:lstStyle/>
          <a:p>
            <a:endParaRPr lang="en-EE"/>
          </a:p>
        </p:txBody>
      </p:sp>
      <p:sp>
        <p:nvSpPr>
          <p:cNvPr id="4" name="Slide Number Placeholder 3">
            <a:extLst>
              <a:ext uri="{FF2B5EF4-FFF2-40B4-BE49-F238E27FC236}">
                <a16:creationId xmlns:a16="http://schemas.microsoft.com/office/drawing/2014/main" id="{50977626-0820-B717-143B-2A1FB7BB3661}"/>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175393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206E-E82A-07E8-80F8-853C929091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E"/>
          </a:p>
        </p:txBody>
      </p:sp>
      <p:sp>
        <p:nvSpPr>
          <p:cNvPr id="3" name="Content Placeholder 2">
            <a:extLst>
              <a:ext uri="{FF2B5EF4-FFF2-40B4-BE49-F238E27FC236}">
                <a16:creationId xmlns:a16="http://schemas.microsoft.com/office/drawing/2014/main" id="{7B9E9960-EA2B-CCF4-ACED-129EDED81B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Text Placeholder 3">
            <a:extLst>
              <a:ext uri="{FF2B5EF4-FFF2-40B4-BE49-F238E27FC236}">
                <a16:creationId xmlns:a16="http://schemas.microsoft.com/office/drawing/2014/main" id="{10B33333-483A-9A38-9649-07004C51B1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B32E94-996D-F907-5A73-803AA829C72B}"/>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6" name="Footer Placeholder 5">
            <a:extLst>
              <a:ext uri="{FF2B5EF4-FFF2-40B4-BE49-F238E27FC236}">
                <a16:creationId xmlns:a16="http://schemas.microsoft.com/office/drawing/2014/main" id="{B3211D86-0DE9-1EAF-7743-1E84EE93C5EA}"/>
              </a:ext>
            </a:extLst>
          </p:cNvPr>
          <p:cNvSpPr>
            <a:spLocks noGrp="1"/>
          </p:cNvSpPr>
          <p:nvPr>
            <p:ph type="ftr" sz="quarter" idx="11"/>
          </p:nvPr>
        </p:nvSpPr>
        <p:spPr/>
        <p:txBody>
          <a:bodyPr/>
          <a:lstStyle/>
          <a:p>
            <a:endParaRPr lang="en-EE"/>
          </a:p>
        </p:txBody>
      </p:sp>
      <p:sp>
        <p:nvSpPr>
          <p:cNvPr id="7" name="Slide Number Placeholder 6">
            <a:extLst>
              <a:ext uri="{FF2B5EF4-FFF2-40B4-BE49-F238E27FC236}">
                <a16:creationId xmlns:a16="http://schemas.microsoft.com/office/drawing/2014/main" id="{C99E5A21-2B28-BBFB-E371-822704325216}"/>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234639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7DA2-235F-8FC2-63CA-35648A3055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E"/>
          </a:p>
        </p:txBody>
      </p:sp>
      <p:sp>
        <p:nvSpPr>
          <p:cNvPr id="3" name="Picture Placeholder 2">
            <a:extLst>
              <a:ext uri="{FF2B5EF4-FFF2-40B4-BE49-F238E27FC236}">
                <a16:creationId xmlns:a16="http://schemas.microsoft.com/office/drawing/2014/main" id="{ECD79428-2258-5044-146F-B22D283BC4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E"/>
          </a:p>
        </p:txBody>
      </p:sp>
      <p:sp>
        <p:nvSpPr>
          <p:cNvPr id="4" name="Text Placeholder 3">
            <a:extLst>
              <a:ext uri="{FF2B5EF4-FFF2-40B4-BE49-F238E27FC236}">
                <a16:creationId xmlns:a16="http://schemas.microsoft.com/office/drawing/2014/main" id="{3830679F-41B9-5F78-5D34-38C79DB7E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745E66-30F1-765F-F5A9-3D94A28A97E8}"/>
              </a:ext>
            </a:extLst>
          </p:cNvPr>
          <p:cNvSpPr>
            <a:spLocks noGrp="1"/>
          </p:cNvSpPr>
          <p:nvPr>
            <p:ph type="dt" sz="half" idx="10"/>
          </p:nvPr>
        </p:nvSpPr>
        <p:spPr>
          <a:xfrm>
            <a:off x="576943" y="223611"/>
            <a:ext cx="2743200" cy="365125"/>
          </a:xfrm>
          <a:prstGeom prst="rect">
            <a:avLst/>
          </a:prstGeom>
        </p:spPr>
        <p:txBody>
          <a:bodyPr/>
          <a:lstStyle/>
          <a:p>
            <a:fld id="{BCC86D5E-92A5-FE4C-8E80-8E7FAFFB9537}" type="datetimeFigureOut">
              <a:rPr lang="en-EE" smtClean="0"/>
              <a:t>12/02/2025</a:t>
            </a:fld>
            <a:endParaRPr lang="en-EE"/>
          </a:p>
        </p:txBody>
      </p:sp>
      <p:sp>
        <p:nvSpPr>
          <p:cNvPr id="6" name="Footer Placeholder 5">
            <a:extLst>
              <a:ext uri="{FF2B5EF4-FFF2-40B4-BE49-F238E27FC236}">
                <a16:creationId xmlns:a16="http://schemas.microsoft.com/office/drawing/2014/main" id="{D8A5EBCD-1185-175E-5CD2-655DF0BBAB4F}"/>
              </a:ext>
            </a:extLst>
          </p:cNvPr>
          <p:cNvSpPr>
            <a:spLocks noGrp="1"/>
          </p:cNvSpPr>
          <p:nvPr>
            <p:ph type="ftr" sz="quarter" idx="11"/>
          </p:nvPr>
        </p:nvSpPr>
        <p:spPr/>
        <p:txBody>
          <a:bodyPr/>
          <a:lstStyle/>
          <a:p>
            <a:endParaRPr lang="en-EE"/>
          </a:p>
        </p:txBody>
      </p:sp>
      <p:sp>
        <p:nvSpPr>
          <p:cNvPr id="7" name="Slide Number Placeholder 6">
            <a:extLst>
              <a:ext uri="{FF2B5EF4-FFF2-40B4-BE49-F238E27FC236}">
                <a16:creationId xmlns:a16="http://schemas.microsoft.com/office/drawing/2014/main" id="{D3FC8BE9-A181-CF2C-A4EE-76710936E985}"/>
              </a:ext>
            </a:extLst>
          </p:cNvPr>
          <p:cNvSpPr>
            <a:spLocks noGrp="1"/>
          </p:cNvSpPr>
          <p:nvPr>
            <p:ph type="sldNum" sz="quarter" idx="12"/>
          </p:nvPr>
        </p:nvSpPr>
        <p:spPr/>
        <p:txBody>
          <a:bodyPr/>
          <a:lstStyle/>
          <a:p>
            <a:fld id="{2A69FFCC-7317-0345-9AAE-3DB8658BD379}" type="slidenum">
              <a:rPr lang="en-EE" smtClean="0"/>
              <a:t>‹Nr.›</a:t>
            </a:fld>
            <a:endParaRPr lang="en-EE"/>
          </a:p>
        </p:txBody>
      </p:sp>
    </p:spTree>
    <p:extLst>
      <p:ext uri="{BB962C8B-B14F-4D97-AF65-F5344CB8AC3E}">
        <p14:creationId xmlns:p14="http://schemas.microsoft.com/office/powerpoint/2010/main" val="44720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021618-0253-0954-B2F9-BCA488E914B8}"/>
              </a:ext>
            </a:extLst>
          </p:cNvPr>
          <p:cNvSpPr>
            <a:spLocks noGrp="1"/>
          </p:cNvSpPr>
          <p:nvPr>
            <p:ph type="title"/>
          </p:nvPr>
        </p:nvSpPr>
        <p:spPr>
          <a:xfrm>
            <a:off x="576943" y="4368299"/>
            <a:ext cx="10515600" cy="1325563"/>
          </a:xfrm>
          <a:prstGeom prst="rect">
            <a:avLst/>
          </a:prstGeom>
        </p:spPr>
        <p:txBody>
          <a:bodyPr vert="horz" lIns="91440" tIns="45720" rIns="91440" bIns="45720" rtlCol="0" anchor="ctr">
            <a:noAutofit/>
          </a:bodyPr>
          <a:lstStyle/>
          <a:p>
            <a:r>
              <a:rPr lang="en-GB" err="1"/>
              <a:t>elektrilevi</a:t>
            </a:r>
            <a:endParaRPr lang="en-EE"/>
          </a:p>
        </p:txBody>
      </p:sp>
      <p:sp>
        <p:nvSpPr>
          <p:cNvPr id="5" name="Footer Placeholder 4">
            <a:extLst>
              <a:ext uri="{FF2B5EF4-FFF2-40B4-BE49-F238E27FC236}">
                <a16:creationId xmlns:a16="http://schemas.microsoft.com/office/drawing/2014/main" id="{0D3863DF-7F85-A92D-CA29-C80F6776DA8D}"/>
              </a:ext>
            </a:extLst>
          </p:cNvPr>
          <p:cNvSpPr>
            <a:spLocks noGrp="1"/>
          </p:cNvSpPr>
          <p:nvPr>
            <p:ph type="ftr" sz="quarter" idx="3"/>
          </p:nvPr>
        </p:nvSpPr>
        <p:spPr>
          <a:xfrm>
            <a:off x="576943" y="5991225"/>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EE" b="1"/>
              <a:t>Name</a:t>
            </a:r>
            <a:br>
              <a:rPr lang="en-EE"/>
            </a:br>
            <a:r>
              <a:rPr lang="en-EE"/>
              <a:t>Name of the position</a:t>
            </a:r>
          </a:p>
        </p:txBody>
      </p:sp>
      <p:sp>
        <p:nvSpPr>
          <p:cNvPr id="6" name="Slide Number Placeholder 5">
            <a:extLst>
              <a:ext uri="{FF2B5EF4-FFF2-40B4-BE49-F238E27FC236}">
                <a16:creationId xmlns:a16="http://schemas.microsoft.com/office/drawing/2014/main" id="{49314A8B-177C-6997-92B9-F8E1E01F7E0C}"/>
              </a:ext>
            </a:extLst>
          </p:cNvPr>
          <p:cNvSpPr>
            <a:spLocks noGrp="1"/>
          </p:cNvSpPr>
          <p:nvPr>
            <p:ph type="sldNum" sz="quarter" idx="4"/>
          </p:nvPr>
        </p:nvSpPr>
        <p:spPr>
          <a:xfrm>
            <a:off x="8871857" y="599122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9FFCC-7317-0345-9AAE-3DB8658BD379}" type="slidenum">
              <a:rPr lang="en-EE" smtClean="0"/>
              <a:t>‹Nr.›</a:t>
            </a:fld>
            <a:endParaRPr lang="en-EE"/>
          </a:p>
        </p:txBody>
      </p:sp>
    </p:spTree>
    <p:extLst>
      <p:ext uri="{BB962C8B-B14F-4D97-AF65-F5344CB8AC3E}">
        <p14:creationId xmlns:p14="http://schemas.microsoft.com/office/powerpoint/2010/main" val="408230898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9600" b="1" i="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030BE-DB80-7742-6C6C-D1324F3BD8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2E2475-CEF3-B2C6-DFEF-2271D33D43A8}"/>
              </a:ext>
            </a:extLst>
          </p:cNvPr>
          <p:cNvSpPr txBox="1"/>
          <p:nvPr/>
        </p:nvSpPr>
        <p:spPr>
          <a:xfrm>
            <a:off x="599090" y="179466"/>
            <a:ext cx="8602656" cy="5336974"/>
          </a:xfrm>
          <a:prstGeom prst="rect">
            <a:avLst/>
          </a:prstGeom>
          <a:noFill/>
        </p:spPr>
        <p:txBody>
          <a:bodyPr wrap="square">
            <a:spAutoFit/>
          </a:bodyPr>
          <a:lstStyle/>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Väärtused - Mihkel</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Strateegia tutvustus - Mihkel</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Eesmärgistamine – kuidas meil on aasta läinud on? Kaugel eesmärkidest oleme? Järgmise aasta eesmärgid paika 2024 aasta lõpuks. Mida juhatus on eesmärkideks seadnud ja kuidas see jaguneb üksuste peale. Uus eesmärgistamise süsteem. - Kristi</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Efektiivsus – töötasu muudatused, kriitilised palgamuudatused tehakse aprillis, palga ülevaatused jooksvalt. Selleks, et palgamuudatused oleksid võimalikud, siis on efektiivsusplaan- täitmata ametikohti ei täideta ja teeme töökorralduse muudatused, mille käigus on eesmärk leida võimalusi tööd efektiivsemalt teha. Mis võib tähendada, et mõned töökohad tuleb kaotada. See võib tuua kaasa ka struktuurimuudatusi, mis oleks loogilised ja kogu protsessi ahel töötaks koos. – Mihkel / Ardi</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Eelmisel aastal panime kaks ettevõtet kokku, et kõik protsessid jätkuksid, nüüd on aeg hakata neid protsesse efektiivsemaks ja sujuvamaks tegema. Seda ju kliendid meilt ootavad ja me ise ka, et oleks vähem segadus ja lihtsam ning kiirem töö. – Kristi</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Kontsernis sõnum – palkade külmutamine läbi, Elektrilevis toimuvad vajalikud palgamuudatuses aprill 2025 – jätame </a:t>
            </a:r>
            <a:r>
              <a:rPr lang="et-EE" sz="1800" kern="100" err="1">
                <a:effectLst/>
                <a:latin typeface="Aptos" panose="020B0004020202020204" pitchFamily="34" charset="0"/>
                <a:ea typeface="Aptos" panose="020B0004020202020204" pitchFamily="34" charset="0"/>
                <a:cs typeface="Times New Roman" panose="02020603050405020304" pitchFamily="18" charset="0"/>
              </a:rPr>
              <a:t>notsidesse</a:t>
            </a:r>
            <a:r>
              <a:rPr lang="et-EE" sz="1800" kern="100">
                <a:effectLst/>
                <a:latin typeface="Aptos" panose="020B0004020202020204" pitchFamily="34" charset="0"/>
                <a:ea typeface="Aptos" panose="020B0004020202020204" pitchFamily="34" charset="0"/>
                <a:cs typeface="Times New Roman" panose="02020603050405020304" pitchFamily="18" charset="0"/>
              </a:rPr>
              <a:t> ja ootame infot.</a:t>
            </a:r>
          </a:p>
        </p:txBody>
      </p:sp>
      <p:pic>
        <p:nvPicPr>
          <p:cNvPr id="6" name="Picture 5">
            <a:extLst>
              <a:ext uri="{FF2B5EF4-FFF2-40B4-BE49-F238E27FC236}">
                <a16:creationId xmlns:a16="http://schemas.microsoft.com/office/drawing/2014/main" id="{42FF40A8-93F7-AA83-C241-75CBF4B0974A}"/>
              </a:ext>
            </a:extLst>
          </p:cNvPr>
          <p:cNvPicPr>
            <a:picLocks noChangeAspect="1"/>
          </p:cNvPicPr>
          <p:nvPr/>
        </p:nvPicPr>
        <p:blipFill>
          <a:blip r:embed="rId3" cstate="hqprint">
            <a:extLst>
              <a:ext uri="{28A0092B-C50C-407E-A947-70E740481C1C}">
                <a14:useLocalDpi xmlns:a14="http://schemas.microsoft.com/office/drawing/2010/main"/>
              </a:ext>
            </a:extLst>
          </a:blip>
          <a:srcRect t="16137" b="9"/>
          <a:stretch>
            <a:fillRect/>
          </a:stretch>
        </p:blipFill>
        <p:spPr>
          <a:xfrm>
            <a:off x="-1" y="-1"/>
            <a:ext cx="12191980" cy="5516441"/>
          </a:xfrm>
          <a:prstGeom prst="rect">
            <a:avLst/>
          </a:prstGeom>
        </p:spPr>
      </p:pic>
      <p:sp>
        <p:nvSpPr>
          <p:cNvPr id="5" name="Title 1">
            <a:extLst>
              <a:ext uri="{FF2B5EF4-FFF2-40B4-BE49-F238E27FC236}">
                <a16:creationId xmlns:a16="http://schemas.microsoft.com/office/drawing/2014/main" id="{461C337E-9624-2BC4-1E3E-FF6EEB2563E1}"/>
              </a:ext>
            </a:extLst>
          </p:cNvPr>
          <p:cNvSpPr txBox="1">
            <a:spLocks/>
          </p:cNvSpPr>
          <p:nvPr/>
        </p:nvSpPr>
        <p:spPr>
          <a:xfrm>
            <a:off x="206617" y="5614109"/>
            <a:ext cx="11093728" cy="673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2800" b="1" spc="100" dirty="0" err="1">
                <a:solidFill>
                  <a:srgbClr val="323232"/>
                </a:solidFill>
                <a:latin typeface="Helvetica" pitchFamily="2" charset="0"/>
              </a:rPr>
              <a:t>Powering</a:t>
            </a:r>
            <a:r>
              <a:rPr lang="et-EE" sz="2800" b="1" spc="100" dirty="0">
                <a:solidFill>
                  <a:srgbClr val="323232"/>
                </a:solidFill>
                <a:latin typeface="Helvetica" pitchFamily="2" charset="0"/>
              </a:rPr>
              <a:t> </a:t>
            </a:r>
            <a:r>
              <a:rPr lang="et-EE" sz="2800" b="1" spc="100" dirty="0" err="1">
                <a:solidFill>
                  <a:srgbClr val="323232"/>
                </a:solidFill>
                <a:latin typeface="Helvetica" pitchFamily="2" charset="0"/>
              </a:rPr>
              <a:t>the</a:t>
            </a:r>
            <a:r>
              <a:rPr lang="et-EE" sz="2800" b="1" spc="100" dirty="0">
                <a:solidFill>
                  <a:srgbClr val="323232"/>
                </a:solidFill>
                <a:latin typeface="Helvetica" pitchFamily="2" charset="0"/>
              </a:rPr>
              <a:t> </a:t>
            </a:r>
            <a:r>
              <a:rPr lang="et-EE" sz="2800" b="1" spc="100" dirty="0" err="1">
                <a:solidFill>
                  <a:srgbClr val="323232"/>
                </a:solidFill>
                <a:latin typeface="Helvetica" pitchFamily="2" charset="0"/>
              </a:rPr>
              <a:t>Transition</a:t>
            </a:r>
            <a:r>
              <a:rPr lang="et-EE" sz="2800" b="1" spc="100" dirty="0">
                <a:solidFill>
                  <a:srgbClr val="323232"/>
                </a:solidFill>
                <a:latin typeface="Helvetica" pitchFamily="2" charset="0"/>
              </a:rPr>
              <a:t>: </a:t>
            </a:r>
          </a:p>
          <a:p>
            <a:r>
              <a:rPr lang="et-EE" sz="2800" b="1" spc="100" dirty="0" err="1">
                <a:solidFill>
                  <a:srgbClr val="323232"/>
                </a:solidFill>
                <a:latin typeface="Helvetica" pitchFamily="2" charset="0"/>
              </a:rPr>
              <a:t>Strategic</a:t>
            </a:r>
            <a:r>
              <a:rPr lang="et-EE" sz="2800" b="1" spc="100" dirty="0">
                <a:solidFill>
                  <a:srgbClr val="323232"/>
                </a:solidFill>
                <a:latin typeface="Helvetica" pitchFamily="2" charset="0"/>
              </a:rPr>
              <a:t> Grid Development </a:t>
            </a:r>
            <a:r>
              <a:rPr lang="et-EE" sz="2800" b="1" spc="100" dirty="0" err="1">
                <a:solidFill>
                  <a:srgbClr val="323232"/>
                </a:solidFill>
                <a:latin typeface="Helvetica" pitchFamily="2" charset="0"/>
              </a:rPr>
              <a:t>for</a:t>
            </a:r>
            <a:r>
              <a:rPr lang="et-EE" sz="2800" b="1" spc="100" dirty="0">
                <a:solidFill>
                  <a:srgbClr val="323232"/>
                </a:solidFill>
                <a:latin typeface="Helvetica" pitchFamily="2" charset="0"/>
              </a:rPr>
              <a:t> </a:t>
            </a:r>
            <a:r>
              <a:rPr lang="et-EE" sz="2800" b="1" spc="100" dirty="0" err="1">
                <a:solidFill>
                  <a:srgbClr val="323232"/>
                </a:solidFill>
                <a:latin typeface="Helvetica" pitchFamily="2" charset="0"/>
              </a:rPr>
              <a:t>Renewables</a:t>
            </a:r>
            <a:endParaRPr lang="et-EE" sz="2800" b="1" spc="100" dirty="0">
              <a:solidFill>
                <a:srgbClr val="323232"/>
              </a:solidFill>
              <a:latin typeface="Helvetica" pitchFamily="2" charset="0"/>
            </a:endParaRPr>
          </a:p>
        </p:txBody>
      </p:sp>
      <p:cxnSp>
        <p:nvCxnSpPr>
          <p:cNvPr id="8" name="Straight Connector 7">
            <a:extLst>
              <a:ext uri="{FF2B5EF4-FFF2-40B4-BE49-F238E27FC236}">
                <a16:creationId xmlns:a16="http://schemas.microsoft.com/office/drawing/2014/main" id="{6467F5E0-6177-55D8-954C-A8066322D03C}"/>
              </a:ext>
            </a:extLst>
          </p:cNvPr>
          <p:cNvCxnSpPr>
            <a:cxnSpLocks/>
          </p:cNvCxnSpPr>
          <p:nvPr/>
        </p:nvCxnSpPr>
        <p:spPr>
          <a:xfrm>
            <a:off x="10490381" y="6199928"/>
            <a:ext cx="0" cy="174413"/>
          </a:xfrm>
          <a:prstGeom prst="line">
            <a:avLst/>
          </a:prstGeom>
          <a:ln w="12700">
            <a:solidFill>
              <a:srgbClr val="323232"/>
            </a:solidFill>
          </a:ln>
        </p:spPr>
        <p:style>
          <a:lnRef idx="2">
            <a:schemeClr val="dk1"/>
          </a:lnRef>
          <a:fillRef idx="0">
            <a:schemeClr val="dk1"/>
          </a:fillRef>
          <a:effectRef idx="1">
            <a:schemeClr val="dk1"/>
          </a:effectRef>
          <a:fontRef idx="minor">
            <a:schemeClr val="tx1"/>
          </a:fontRef>
        </p:style>
      </p:cxnSp>
      <p:sp>
        <p:nvSpPr>
          <p:cNvPr id="9" name="Content Placeholder 2">
            <a:extLst>
              <a:ext uri="{FF2B5EF4-FFF2-40B4-BE49-F238E27FC236}">
                <a16:creationId xmlns:a16="http://schemas.microsoft.com/office/drawing/2014/main" id="{A6ED2350-BDB7-CF6F-E3F7-8F524E65D7DF}"/>
              </a:ext>
            </a:extLst>
          </p:cNvPr>
          <p:cNvSpPr txBox="1">
            <a:spLocks/>
          </p:cNvSpPr>
          <p:nvPr/>
        </p:nvSpPr>
        <p:spPr>
          <a:xfrm>
            <a:off x="10489474" y="6168486"/>
            <a:ext cx="1495909" cy="310691"/>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t-EE" sz="1600" spc="100" dirty="0">
                <a:solidFill>
                  <a:srgbClr val="323232"/>
                </a:solidFill>
                <a:latin typeface="Helvetica Light" panose="020B0403020202020204" pitchFamily="34" charset="0"/>
              </a:rPr>
              <a:t>Rudolf Penu</a:t>
            </a:r>
          </a:p>
        </p:txBody>
      </p:sp>
      <p:pic>
        <p:nvPicPr>
          <p:cNvPr id="10" name="Picture 9" descr="A black background with circles&#10;&#10;Description automatically generated">
            <a:extLst>
              <a:ext uri="{FF2B5EF4-FFF2-40B4-BE49-F238E27FC236}">
                <a16:creationId xmlns:a16="http://schemas.microsoft.com/office/drawing/2014/main" id="{C49E6A67-F3F3-43D5-A36D-A3829C8A4C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96789" y="6005187"/>
            <a:ext cx="385985" cy="630318"/>
          </a:xfrm>
          <a:prstGeom prst="rect">
            <a:avLst/>
          </a:prstGeom>
        </p:spPr>
      </p:pic>
    </p:spTree>
    <p:extLst>
      <p:ext uri="{BB962C8B-B14F-4D97-AF65-F5344CB8AC3E}">
        <p14:creationId xmlns:p14="http://schemas.microsoft.com/office/powerpoint/2010/main" val="2706137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37D3-466B-DE37-241D-CE1C930FF10A}"/>
            </a:ext>
          </a:extLst>
        </p:cNvPr>
        <p:cNvGrpSpPr/>
        <p:nvPr/>
      </p:nvGrpSpPr>
      <p:grpSpPr>
        <a:xfrm>
          <a:off x="0" y="0"/>
          <a:ext cx="0" cy="0"/>
          <a:chOff x="0" y="0"/>
          <a:chExt cx="0" cy="0"/>
        </a:xfrm>
      </p:grpSpPr>
      <p:pic>
        <p:nvPicPr>
          <p:cNvPr id="15" name="Picture 14" descr="A power lines in a field&#10;&#10;Description automatically generated">
            <a:extLst>
              <a:ext uri="{FF2B5EF4-FFF2-40B4-BE49-F238E27FC236}">
                <a16:creationId xmlns:a16="http://schemas.microsoft.com/office/drawing/2014/main" id="{3880E885-BDB7-BBBF-D840-0F0C7E3F0A3B}"/>
              </a:ext>
            </a:extLst>
          </p:cNvPr>
          <p:cNvPicPr>
            <a:picLocks noChangeAspect="1"/>
          </p:cNvPicPr>
          <p:nvPr/>
        </p:nvPicPr>
        <p:blipFill>
          <a:blip r:embed="rId3" cstate="hqprint">
            <a:extLst>
              <a:ext uri="{28A0092B-C50C-407E-A947-70E740481C1C}">
                <a14:useLocalDpi xmlns:a14="http://schemas.microsoft.com/office/drawing/2010/main"/>
              </a:ext>
            </a:extLst>
          </a:blip>
          <a:srcRect l="915" r="9871"/>
          <a:stretch/>
        </p:blipFill>
        <p:spPr>
          <a:xfrm>
            <a:off x="4200737" y="201867"/>
            <a:ext cx="7991263" cy="5038584"/>
          </a:xfrm>
          <a:prstGeom prst="rect">
            <a:avLst/>
          </a:prstGeom>
        </p:spPr>
      </p:pic>
      <p:pic>
        <p:nvPicPr>
          <p:cNvPr id="16" name="Picture 15" descr="A black map of the country&#10;&#10;Description automatically generated">
            <a:extLst>
              <a:ext uri="{FF2B5EF4-FFF2-40B4-BE49-F238E27FC236}">
                <a16:creationId xmlns:a16="http://schemas.microsoft.com/office/drawing/2014/main" id="{66D94AC2-D334-D72C-D20A-A0D7847378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06485" y="200081"/>
            <a:ext cx="7991263" cy="6456051"/>
          </a:xfrm>
          <a:prstGeom prst="rect">
            <a:avLst/>
          </a:prstGeom>
        </p:spPr>
      </p:pic>
      <p:sp>
        <p:nvSpPr>
          <p:cNvPr id="6" name="Title 1">
            <a:extLst>
              <a:ext uri="{FF2B5EF4-FFF2-40B4-BE49-F238E27FC236}">
                <a16:creationId xmlns:a16="http://schemas.microsoft.com/office/drawing/2014/main" id="{481A7B8E-AF33-D9B9-7748-1EEB4B6AC2F2}"/>
              </a:ext>
            </a:extLst>
          </p:cNvPr>
          <p:cNvSpPr txBox="1">
            <a:spLocks/>
          </p:cNvSpPr>
          <p:nvPr/>
        </p:nvSpPr>
        <p:spPr>
          <a:xfrm>
            <a:off x="327119" y="5984894"/>
            <a:ext cx="7980947" cy="673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t-EE" b="1" spc="100" dirty="0">
              <a:solidFill>
                <a:srgbClr val="323232"/>
              </a:solidFill>
              <a:latin typeface="Milibus Sb" panose="02000503040000020004" pitchFamily="2" charset="77"/>
            </a:endParaRPr>
          </a:p>
        </p:txBody>
      </p:sp>
      <p:pic>
        <p:nvPicPr>
          <p:cNvPr id="7" name="Picture 6" descr="A black background with circles&#10;&#10;Description automatically generated">
            <a:extLst>
              <a:ext uri="{FF2B5EF4-FFF2-40B4-BE49-F238E27FC236}">
                <a16:creationId xmlns:a16="http://schemas.microsoft.com/office/drawing/2014/main" id="{64656F95-A338-B582-4A3C-1A8FEF18025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503418" y="5984894"/>
            <a:ext cx="385985" cy="630318"/>
          </a:xfrm>
          <a:prstGeom prst="rect">
            <a:avLst/>
          </a:prstGeom>
        </p:spPr>
      </p:pic>
      <p:cxnSp>
        <p:nvCxnSpPr>
          <p:cNvPr id="4" name="Straight Connector 3">
            <a:extLst>
              <a:ext uri="{FF2B5EF4-FFF2-40B4-BE49-F238E27FC236}">
                <a16:creationId xmlns:a16="http://schemas.microsoft.com/office/drawing/2014/main" id="{98FE5F1F-33CB-CDA1-FEB0-521FE44714A9}"/>
              </a:ext>
            </a:extLst>
          </p:cNvPr>
          <p:cNvCxnSpPr>
            <a:cxnSpLocks/>
          </p:cNvCxnSpPr>
          <p:nvPr/>
        </p:nvCxnSpPr>
        <p:spPr>
          <a:xfrm>
            <a:off x="327119" y="5750991"/>
            <a:ext cx="11537763" cy="0"/>
          </a:xfrm>
          <a:prstGeom prst="line">
            <a:avLst/>
          </a:prstGeom>
          <a:ln w="0">
            <a:solidFill>
              <a:srgbClr val="323232"/>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A978D7F-DE70-E7DB-E4F9-DCA2416521C1}"/>
              </a:ext>
            </a:extLst>
          </p:cNvPr>
          <p:cNvSpPr txBox="1"/>
          <p:nvPr/>
        </p:nvSpPr>
        <p:spPr>
          <a:xfrm>
            <a:off x="1521521" y="1426332"/>
            <a:ext cx="2949901" cy="400110"/>
          </a:xfrm>
          <a:prstGeom prst="rect">
            <a:avLst/>
          </a:prstGeom>
          <a:noFill/>
        </p:spPr>
        <p:txBody>
          <a:bodyPr wrap="square" rtlCol="0">
            <a:spAutoFit/>
          </a:bodyPr>
          <a:lstStyle/>
          <a:p>
            <a:pPr defTabSz="609585">
              <a:spcAft>
                <a:spcPts val="800"/>
              </a:spcAft>
              <a:defRPr/>
            </a:pPr>
            <a:r>
              <a:rPr lang="et-EE" sz="2000" b="1" dirty="0">
                <a:latin typeface="Helvetica Light"/>
                <a:cs typeface="Helvetica" panose="020B0604020202020204" pitchFamily="34" charset="0"/>
              </a:rPr>
              <a:t>737 000 </a:t>
            </a:r>
            <a:r>
              <a:rPr lang="et-EE" sz="2000" b="1" dirty="0" err="1">
                <a:latin typeface="Helvetica Light"/>
                <a:cs typeface="Helvetica" panose="020B0604020202020204" pitchFamily="34" charset="0"/>
              </a:rPr>
              <a:t>pcs</a:t>
            </a:r>
            <a:endParaRPr lang="et-EE" sz="2000" b="1" dirty="0">
              <a:latin typeface="Helvetica Light"/>
              <a:cs typeface="Helvetica" panose="020B0604020202020204" pitchFamily="34" charset="0"/>
            </a:endParaRPr>
          </a:p>
        </p:txBody>
      </p:sp>
      <p:sp>
        <p:nvSpPr>
          <p:cNvPr id="5" name="TextBox 4">
            <a:extLst>
              <a:ext uri="{FF2B5EF4-FFF2-40B4-BE49-F238E27FC236}">
                <a16:creationId xmlns:a16="http://schemas.microsoft.com/office/drawing/2014/main" id="{8FE86F85-4F06-3F8F-01CA-A961750EA31C}"/>
              </a:ext>
            </a:extLst>
          </p:cNvPr>
          <p:cNvSpPr txBox="1"/>
          <p:nvPr/>
        </p:nvSpPr>
        <p:spPr>
          <a:xfrm>
            <a:off x="1521521" y="1712594"/>
            <a:ext cx="2467249" cy="400110"/>
          </a:xfrm>
          <a:prstGeom prst="rect">
            <a:avLst/>
          </a:prstGeom>
          <a:noFill/>
        </p:spPr>
        <p:txBody>
          <a:bodyPr wrap="square">
            <a:spAutoFit/>
          </a:bodyPr>
          <a:lstStyle/>
          <a:p>
            <a:pPr defTabSz="609585">
              <a:spcAft>
                <a:spcPts val="800"/>
              </a:spcAft>
              <a:defRPr/>
            </a:pPr>
            <a:r>
              <a:rPr lang="et-EE" sz="2000" dirty="0" err="1">
                <a:solidFill>
                  <a:srgbClr val="000104"/>
                </a:solidFill>
                <a:latin typeface="Helvetica Light"/>
                <a:cs typeface="Helvetica" panose="020B0604020202020204" pitchFamily="34" charset="0"/>
              </a:rPr>
              <a:t>smart</a:t>
            </a:r>
            <a:r>
              <a:rPr lang="et-EE" sz="2000" dirty="0">
                <a:solidFill>
                  <a:srgbClr val="000104"/>
                </a:solidFill>
                <a:latin typeface="Helvetica Light"/>
                <a:cs typeface="Helvetica" panose="020B0604020202020204" pitchFamily="34" charset="0"/>
              </a:rPr>
              <a:t> </a:t>
            </a:r>
            <a:r>
              <a:rPr lang="et-EE" sz="2000" dirty="0" err="1">
                <a:solidFill>
                  <a:srgbClr val="000104"/>
                </a:solidFill>
                <a:latin typeface="Helvetica Light"/>
                <a:cs typeface="Helvetica" panose="020B0604020202020204" pitchFamily="34" charset="0"/>
              </a:rPr>
              <a:t>meters</a:t>
            </a:r>
            <a:endParaRPr lang="et-EE" sz="2000" dirty="0">
              <a:solidFill>
                <a:srgbClr val="000104"/>
              </a:solidFill>
              <a:latin typeface="Helvetica Light"/>
              <a:cs typeface="Helvetica" panose="020B0604020202020204" pitchFamily="34" charset="0"/>
            </a:endParaRPr>
          </a:p>
        </p:txBody>
      </p:sp>
      <p:sp>
        <p:nvSpPr>
          <p:cNvPr id="8" name="TextBox 7">
            <a:extLst>
              <a:ext uri="{FF2B5EF4-FFF2-40B4-BE49-F238E27FC236}">
                <a16:creationId xmlns:a16="http://schemas.microsoft.com/office/drawing/2014/main" id="{844F039F-3F64-8A02-48AB-D05A176665E4}"/>
              </a:ext>
            </a:extLst>
          </p:cNvPr>
          <p:cNvSpPr txBox="1"/>
          <p:nvPr/>
        </p:nvSpPr>
        <p:spPr>
          <a:xfrm>
            <a:off x="1521520" y="2336982"/>
            <a:ext cx="2949901" cy="400110"/>
          </a:xfrm>
          <a:prstGeom prst="rect">
            <a:avLst/>
          </a:prstGeom>
          <a:noFill/>
        </p:spPr>
        <p:txBody>
          <a:bodyPr wrap="square" rtlCol="0">
            <a:spAutoFit/>
          </a:bodyPr>
          <a:lstStyle/>
          <a:p>
            <a:pPr defTabSz="609585">
              <a:spcAft>
                <a:spcPts val="800"/>
              </a:spcAft>
              <a:defRPr/>
            </a:pPr>
            <a:r>
              <a:rPr lang="et-EE" sz="2000" b="1" dirty="0">
                <a:latin typeface="Helvetica Light"/>
                <a:cs typeface="Helvetica" panose="020B0604020202020204" pitchFamily="34" charset="0"/>
              </a:rPr>
              <a:t>65 000 km</a:t>
            </a:r>
          </a:p>
        </p:txBody>
      </p:sp>
      <p:sp>
        <p:nvSpPr>
          <p:cNvPr id="9" name="TextBox 8">
            <a:extLst>
              <a:ext uri="{FF2B5EF4-FFF2-40B4-BE49-F238E27FC236}">
                <a16:creationId xmlns:a16="http://schemas.microsoft.com/office/drawing/2014/main" id="{AE27A92C-F029-D42D-7234-A50A59999939}"/>
              </a:ext>
            </a:extLst>
          </p:cNvPr>
          <p:cNvSpPr txBox="1"/>
          <p:nvPr/>
        </p:nvSpPr>
        <p:spPr>
          <a:xfrm>
            <a:off x="1521521" y="2733000"/>
            <a:ext cx="2467249" cy="400110"/>
          </a:xfrm>
          <a:prstGeom prst="rect">
            <a:avLst/>
          </a:prstGeom>
          <a:noFill/>
        </p:spPr>
        <p:txBody>
          <a:bodyPr wrap="square">
            <a:spAutoFit/>
          </a:bodyPr>
          <a:lstStyle/>
          <a:p>
            <a:pPr defTabSz="941364">
              <a:spcAft>
                <a:spcPts val="800"/>
              </a:spcAft>
              <a:defRPr/>
            </a:pPr>
            <a:r>
              <a:rPr lang="et-EE" sz="2000" dirty="0" err="1">
                <a:solidFill>
                  <a:srgbClr val="000104"/>
                </a:solidFill>
                <a:latin typeface="Helvetica Light"/>
                <a:cs typeface="Helvetica" panose="020B0604020202020204" pitchFamily="34" charset="0"/>
              </a:rPr>
              <a:t>power</a:t>
            </a:r>
            <a:r>
              <a:rPr lang="et-EE" sz="2000" dirty="0">
                <a:solidFill>
                  <a:srgbClr val="000104"/>
                </a:solidFill>
                <a:latin typeface="Helvetica Light"/>
                <a:cs typeface="Helvetica" panose="020B0604020202020204" pitchFamily="34" charset="0"/>
              </a:rPr>
              <a:t> </a:t>
            </a:r>
            <a:r>
              <a:rPr lang="et-EE" sz="2000" dirty="0" err="1">
                <a:solidFill>
                  <a:srgbClr val="000104"/>
                </a:solidFill>
                <a:latin typeface="Helvetica Light"/>
                <a:cs typeface="Helvetica" panose="020B0604020202020204" pitchFamily="34" charset="0"/>
              </a:rPr>
              <a:t>lines</a:t>
            </a:r>
            <a:endParaRPr lang="et-EE" sz="2000" dirty="0">
              <a:solidFill>
                <a:srgbClr val="000104"/>
              </a:solidFill>
              <a:latin typeface="Helvetica Light"/>
              <a:cs typeface="Helvetica" panose="020B0604020202020204" pitchFamily="34" charset="0"/>
            </a:endParaRPr>
          </a:p>
        </p:txBody>
      </p:sp>
      <p:sp>
        <p:nvSpPr>
          <p:cNvPr id="10" name="TextBox 9">
            <a:extLst>
              <a:ext uri="{FF2B5EF4-FFF2-40B4-BE49-F238E27FC236}">
                <a16:creationId xmlns:a16="http://schemas.microsoft.com/office/drawing/2014/main" id="{A92E0B11-DE92-5C3A-C840-E8C06B19D460}"/>
              </a:ext>
            </a:extLst>
          </p:cNvPr>
          <p:cNvSpPr txBox="1"/>
          <p:nvPr/>
        </p:nvSpPr>
        <p:spPr>
          <a:xfrm>
            <a:off x="1521520" y="3611123"/>
            <a:ext cx="2949901" cy="400110"/>
          </a:xfrm>
          <a:prstGeom prst="rect">
            <a:avLst/>
          </a:prstGeom>
          <a:noFill/>
        </p:spPr>
        <p:txBody>
          <a:bodyPr wrap="square" rtlCol="0">
            <a:spAutoFit/>
          </a:bodyPr>
          <a:lstStyle/>
          <a:p>
            <a:pPr defTabSz="609585">
              <a:spcAft>
                <a:spcPts val="800"/>
              </a:spcAft>
              <a:defRPr/>
            </a:pPr>
            <a:r>
              <a:rPr lang="et-EE" sz="2000" b="1" dirty="0">
                <a:latin typeface="Helvetica Light"/>
                <a:cs typeface="Helvetica" panose="020B0604020202020204" pitchFamily="34" charset="0"/>
              </a:rPr>
              <a:t>25 000 u</a:t>
            </a:r>
          </a:p>
        </p:txBody>
      </p:sp>
      <p:sp>
        <p:nvSpPr>
          <p:cNvPr id="11" name="TextBox 10">
            <a:extLst>
              <a:ext uri="{FF2B5EF4-FFF2-40B4-BE49-F238E27FC236}">
                <a16:creationId xmlns:a16="http://schemas.microsoft.com/office/drawing/2014/main" id="{60245EC1-5F08-8864-5AE6-2736A1C84A83}"/>
              </a:ext>
            </a:extLst>
          </p:cNvPr>
          <p:cNvSpPr txBox="1"/>
          <p:nvPr/>
        </p:nvSpPr>
        <p:spPr>
          <a:xfrm>
            <a:off x="1521521" y="3950450"/>
            <a:ext cx="2467249" cy="400110"/>
          </a:xfrm>
          <a:prstGeom prst="rect">
            <a:avLst/>
          </a:prstGeom>
          <a:noFill/>
        </p:spPr>
        <p:txBody>
          <a:bodyPr wrap="square">
            <a:spAutoFit/>
          </a:bodyPr>
          <a:lstStyle/>
          <a:p>
            <a:pPr marL="0" marR="0" lvl="0" indent="0" algn="l" defTabSz="706041" rtl="0" eaLnBrk="1" fontAlgn="auto" latinLnBrk="0" hangingPunct="1">
              <a:lnSpc>
                <a:spcPct val="100000"/>
              </a:lnSpc>
              <a:spcBef>
                <a:spcPts val="0"/>
              </a:spcBef>
              <a:spcAft>
                <a:spcPts val="600"/>
              </a:spcAft>
              <a:buClrTx/>
              <a:buSzTx/>
              <a:buFontTx/>
              <a:buNone/>
              <a:tabLst/>
              <a:defRPr/>
            </a:pPr>
            <a:r>
              <a:rPr kumimoji="0" lang="en-US" sz="2000" u="none" strike="noStrike" kern="1200" cap="none" spc="0" normalizeH="0" baseline="0" noProof="0" dirty="0">
                <a:ln>
                  <a:noFill/>
                </a:ln>
                <a:effectLst/>
                <a:uLnTx/>
                <a:uFillTx/>
                <a:latin typeface="Helvetica Light"/>
                <a:cs typeface="Helvetica" panose="020B0604020202020204" pitchFamily="34" charset="0"/>
              </a:rPr>
              <a:t>substations</a:t>
            </a:r>
          </a:p>
        </p:txBody>
      </p:sp>
      <p:sp>
        <p:nvSpPr>
          <p:cNvPr id="17" name="Oval 16">
            <a:extLst>
              <a:ext uri="{FF2B5EF4-FFF2-40B4-BE49-F238E27FC236}">
                <a16:creationId xmlns:a16="http://schemas.microsoft.com/office/drawing/2014/main" id="{4194A0D0-5C71-AFF8-E796-0A632BC931B1}"/>
              </a:ext>
            </a:extLst>
          </p:cNvPr>
          <p:cNvSpPr/>
          <p:nvPr/>
        </p:nvSpPr>
        <p:spPr>
          <a:xfrm>
            <a:off x="729057" y="1406637"/>
            <a:ext cx="624665" cy="624665"/>
          </a:xfrm>
          <a:prstGeom prst="ellipse">
            <a:avLst/>
          </a:prstGeom>
          <a:solidFill>
            <a:srgbClr val="02A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t-EE" sz="2000">
              <a:solidFill>
                <a:prstClr val="white"/>
              </a:solidFill>
              <a:latin typeface="Helvetica Light"/>
              <a:cs typeface="Helvetica" panose="020B0604020202020204" pitchFamily="34" charset="0"/>
            </a:endParaRPr>
          </a:p>
        </p:txBody>
      </p:sp>
      <p:pic>
        <p:nvPicPr>
          <p:cNvPr id="18" name="Graphic 17">
            <a:extLst>
              <a:ext uri="{FF2B5EF4-FFF2-40B4-BE49-F238E27FC236}">
                <a16:creationId xmlns:a16="http://schemas.microsoft.com/office/drawing/2014/main" id="{A5836D72-5038-6859-83F0-B7394A49D7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6856" y="1553135"/>
            <a:ext cx="318919" cy="318919"/>
          </a:xfrm>
          <a:prstGeom prst="rect">
            <a:avLst/>
          </a:prstGeom>
        </p:spPr>
      </p:pic>
      <p:sp>
        <p:nvSpPr>
          <p:cNvPr id="19" name="Oval 18">
            <a:extLst>
              <a:ext uri="{FF2B5EF4-FFF2-40B4-BE49-F238E27FC236}">
                <a16:creationId xmlns:a16="http://schemas.microsoft.com/office/drawing/2014/main" id="{6F50CA75-A9C8-8073-1A48-57EA5CD671C3}"/>
              </a:ext>
            </a:extLst>
          </p:cNvPr>
          <p:cNvSpPr/>
          <p:nvPr/>
        </p:nvSpPr>
        <p:spPr>
          <a:xfrm>
            <a:off x="729057" y="2518654"/>
            <a:ext cx="624665" cy="624665"/>
          </a:xfrm>
          <a:prstGeom prst="ellipse">
            <a:avLst/>
          </a:prstGeom>
          <a:solidFill>
            <a:srgbClr val="02A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t-EE" sz="2000">
              <a:solidFill>
                <a:prstClr val="white"/>
              </a:solidFill>
              <a:latin typeface="Helvetica Light"/>
              <a:cs typeface="Helvetica" panose="020B0604020202020204" pitchFamily="34" charset="0"/>
            </a:endParaRPr>
          </a:p>
        </p:txBody>
      </p:sp>
      <p:pic>
        <p:nvPicPr>
          <p:cNvPr id="20" name="Graphic 19">
            <a:extLst>
              <a:ext uri="{FF2B5EF4-FFF2-40B4-BE49-F238E27FC236}">
                <a16:creationId xmlns:a16="http://schemas.microsoft.com/office/drawing/2014/main" id="{192FFAF2-8706-697D-032F-881424EF68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8756" y="2641170"/>
            <a:ext cx="354912" cy="354912"/>
          </a:xfrm>
          <a:prstGeom prst="rect">
            <a:avLst/>
          </a:prstGeom>
        </p:spPr>
      </p:pic>
      <p:sp>
        <p:nvSpPr>
          <p:cNvPr id="21" name="Oval 20">
            <a:extLst>
              <a:ext uri="{FF2B5EF4-FFF2-40B4-BE49-F238E27FC236}">
                <a16:creationId xmlns:a16="http://schemas.microsoft.com/office/drawing/2014/main" id="{F28FC789-1378-84E4-4926-D90EAF236F1E}"/>
              </a:ext>
            </a:extLst>
          </p:cNvPr>
          <p:cNvSpPr/>
          <p:nvPr/>
        </p:nvSpPr>
        <p:spPr>
          <a:xfrm>
            <a:off x="729057" y="3664167"/>
            <a:ext cx="624665" cy="624665"/>
          </a:xfrm>
          <a:prstGeom prst="ellipse">
            <a:avLst/>
          </a:prstGeom>
          <a:solidFill>
            <a:srgbClr val="02A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t-EE" sz="2000" dirty="0">
              <a:solidFill>
                <a:prstClr val="white"/>
              </a:solidFill>
              <a:latin typeface="Helvetica Light"/>
              <a:cs typeface="Helvetica" panose="020B0604020202020204" pitchFamily="34" charset="0"/>
            </a:endParaRPr>
          </a:p>
        </p:txBody>
      </p:sp>
      <p:pic>
        <p:nvPicPr>
          <p:cNvPr id="22" name="Graphic 21">
            <a:extLst>
              <a:ext uri="{FF2B5EF4-FFF2-40B4-BE49-F238E27FC236}">
                <a16:creationId xmlns:a16="http://schemas.microsoft.com/office/drawing/2014/main" id="{800BCF91-E066-EE92-6ECD-544DD4EF6F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8804" y="3787940"/>
            <a:ext cx="336971" cy="336971"/>
          </a:xfrm>
          <a:prstGeom prst="rect">
            <a:avLst/>
          </a:prstGeom>
        </p:spPr>
      </p:pic>
      <p:sp>
        <p:nvSpPr>
          <p:cNvPr id="2" name="TextBox 1">
            <a:extLst>
              <a:ext uri="{FF2B5EF4-FFF2-40B4-BE49-F238E27FC236}">
                <a16:creationId xmlns:a16="http://schemas.microsoft.com/office/drawing/2014/main" id="{0586C27B-3590-76CE-D296-D1B355BE0B0B}"/>
              </a:ext>
            </a:extLst>
          </p:cNvPr>
          <p:cNvSpPr txBox="1"/>
          <p:nvPr/>
        </p:nvSpPr>
        <p:spPr>
          <a:xfrm>
            <a:off x="1353721" y="4560110"/>
            <a:ext cx="2949901" cy="707886"/>
          </a:xfrm>
          <a:prstGeom prst="rect">
            <a:avLst/>
          </a:prstGeom>
          <a:noFill/>
        </p:spPr>
        <p:txBody>
          <a:bodyPr wrap="square" rtlCol="0">
            <a:spAutoFit/>
          </a:bodyPr>
          <a:lstStyle/>
          <a:p>
            <a:pPr defTabSz="609585">
              <a:spcAft>
                <a:spcPts val="800"/>
              </a:spcAft>
              <a:defRPr/>
            </a:pPr>
            <a:r>
              <a:rPr lang="et-EE" sz="2000" dirty="0">
                <a:latin typeface="Helvetica Light"/>
                <a:cs typeface="Helvetica" panose="020B0604020202020204" pitchFamily="34" charset="0"/>
              </a:rPr>
              <a:t>≈</a:t>
            </a:r>
            <a:r>
              <a:rPr lang="et-EE" sz="2000" b="1" dirty="0">
                <a:latin typeface="Helvetica Light"/>
                <a:cs typeface="Helvetica" panose="020B0604020202020204" pitchFamily="34" charset="0"/>
              </a:rPr>
              <a:t>7000 </a:t>
            </a:r>
            <a:r>
              <a:rPr lang="et-EE" sz="2000" b="1" dirty="0" err="1">
                <a:latin typeface="Helvetica Light"/>
                <a:cs typeface="Helvetica" panose="020B0604020202020204" pitchFamily="34" charset="0"/>
              </a:rPr>
              <a:t>GWh</a:t>
            </a:r>
            <a:br>
              <a:rPr lang="et-EE" sz="2000" b="1" dirty="0">
                <a:latin typeface="Helvetica Light"/>
                <a:cs typeface="Helvetica" panose="020B0604020202020204" pitchFamily="34" charset="0"/>
              </a:rPr>
            </a:br>
            <a:r>
              <a:rPr lang="et-EE" sz="2000" b="1" dirty="0">
                <a:latin typeface="Helvetica Light"/>
                <a:cs typeface="Helvetica" panose="020B0604020202020204" pitchFamily="34" charset="0"/>
              </a:rPr>
              <a:t>   </a:t>
            </a:r>
            <a:r>
              <a:rPr lang="et-EE" sz="2000" dirty="0" err="1">
                <a:latin typeface="Helvetica Light"/>
                <a:cs typeface="Helvetica" panose="020B0604020202020204" pitchFamily="34" charset="0"/>
              </a:rPr>
              <a:t>consumption</a:t>
            </a:r>
            <a:endParaRPr lang="et-EE" sz="2000" dirty="0">
              <a:latin typeface="Helvetica Light"/>
              <a:cs typeface="Helvetica" panose="020B0604020202020204" pitchFamily="34" charset="0"/>
            </a:endParaRPr>
          </a:p>
        </p:txBody>
      </p:sp>
      <p:sp>
        <p:nvSpPr>
          <p:cNvPr id="14" name="Oval 13">
            <a:extLst>
              <a:ext uri="{FF2B5EF4-FFF2-40B4-BE49-F238E27FC236}">
                <a16:creationId xmlns:a16="http://schemas.microsoft.com/office/drawing/2014/main" id="{A3424A9B-1A26-8EC8-973A-25624ADB3205}"/>
              </a:ext>
            </a:extLst>
          </p:cNvPr>
          <p:cNvSpPr/>
          <p:nvPr/>
        </p:nvSpPr>
        <p:spPr>
          <a:xfrm>
            <a:off x="729056" y="4527619"/>
            <a:ext cx="624665" cy="624665"/>
          </a:xfrm>
          <a:prstGeom prst="ellipse">
            <a:avLst/>
          </a:prstGeom>
          <a:solidFill>
            <a:srgbClr val="02A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t-EE" sz="2000">
              <a:solidFill>
                <a:prstClr val="white"/>
              </a:solidFill>
              <a:latin typeface="Helvetica Light"/>
              <a:cs typeface="Helvetica" panose="020B0604020202020204" pitchFamily="34" charset="0"/>
            </a:endParaRPr>
          </a:p>
        </p:txBody>
      </p:sp>
      <p:sp>
        <p:nvSpPr>
          <p:cNvPr id="23" name="Explosion: 14 Points 22">
            <a:extLst>
              <a:ext uri="{FF2B5EF4-FFF2-40B4-BE49-F238E27FC236}">
                <a16:creationId xmlns:a16="http://schemas.microsoft.com/office/drawing/2014/main" id="{1554E151-312C-DE8D-3660-C573F5D2E888}"/>
              </a:ext>
            </a:extLst>
          </p:cNvPr>
          <p:cNvSpPr/>
          <p:nvPr/>
        </p:nvSpPr>
        <p:spPr>
          <a:xfrm>
            <a:off x="896856" y="4635451"/>
            <a:ext cx="318919" cy="373275"/>
          </a:xfrm>
          <a:prstGeom prst="irregularSeal2">
            <a:avLst/>
          </a:prstGeom>
          <a:solidFill>
            <a:srgbClr val="00AAE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sz="2000">
              <a:latin typeface="Helvetica Light"/>
              <a:cs typeface="Helvetica" panose="020B0604020202020204" pitchFamily="34" charset="0"/>
            </a:endParaRPr>
          </a:p>
        </p:txBody>
      </p:sp>
    </p:spTree>
    <p:extLst>
      <p:ext uri="{BB962C8B-B14F-4D97-AF65-F5344CB8AC3E}">
        <p14:creationId xmlns:p14="http://schemas.microsoft.com/office/powerpoint/2010/main" val="48006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6C97-46FC-A08D-F482-1BDA25F6BB56}"/>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B631E25B-DF6C-2B95-08E0-EAAF663ACD1D}"/>
              </a:ext>
            </a:extLst>
          </p:cNvPr>
          <p:cNvPicPr>
            <a:picLocks noChangeAspect="1"/>
          </p:cNvPicPr>
          <p:nvPr/>
        </p:nvPicPr>
        <p:blipFill>
          <a:blip r:embed="rId3" cstate="hqprint">
            <a:extLst>
              <a:ext uri="{28A0092B-C50C-407E-A947-70E740481C1C}">
                <a14:useLocalDpi xmlns:a14="http://schemas.microsoft.com/office/drawing/2010/main"/>
              </a:ext>
            </a:extLst>
          </a:blip>
          <a:srcRect l="19167" r="19167"/>
          <a:stretch/>
        </p:blipFill>
        <p:spPr>
          <a:xfrm>
            <a:off x="4673603" y="0"/>
            <a:ext cx="7518397" cy="6858000"/>
          </a:xfrm>
          <a:prstGeom prst="rect">
            <a:avLst/>
          </a:prstGeom>
        </p:spPr>
      </p:pic>
      <p:pic>
        <p:nvPicPr>
          <p:cNvPr id="3" name="Picture 2" descr="A black background with circles&#10;&#10;Description automatically generated">
            <a:extLst>
              <a:ext uri="{FF2B5EF4-FFF2-40B4-BE49-F238E27FC236}">
                <a16:creationId xmlns:a16="http://schemas.microsoft.com/office/drawing/2014/main" id="{682FEE7C-EECD-1A75-4411-43BD1BDD4C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0901" y="5739594"/>
            <a:ext cx="385985" cy="630318"/>
          </a:xfrm>
          <a:prstGeom prst="rect">
            <a:avLst/>
          </a:prstGeom>
        </p:spPr>
      </p:pic>
      <p:sp>
        <p:nvSpPr>
          <p:cNvPr id="4" name="TextBox 3">
            <a:extLst>
              <a:ext uri="{FF2B5EF4-FFF2-40B4-BE49-F238E27FC236}">
                <a16:creationId xmlns:a16="http://schemas.microsoft.com/office/drawing/2014/main" id="{66F3CD84-EB5B-161C-0697-7D564310EB9B}"/>
              </a:ext>
            </a:extLst>
          </p:cNvPr>
          <p:cNvSpPr txBox="1"/>
          <p:nvPr/>
        </p:nvSpPr>
        <p:spPr>
          <a:xfrm>
            <a:off x="750901" y="1444738"/>
            <a:ext cx="1651414" cy="3272691"/>
          </a:xfrm>
          <a:prstGeom prst="rect">
            <a:avLst/>
          </a:prstGeom>
          <a:noFill/>
        </p:spPr>
        <p:txBody>
          <a:bodyPr wrap="none" rtlCol="0">
            <a:spAutoFit/>
          </a:bodyPr>
          <a:lstStyle/>
          <a:p>
            <a:pPr>
              <a:spcBef>
                <a:spcPts val="1000"/>
              </a:spcBef>
              <a:spcAft>
                <a:spcPts val="600"/>
              </a:spcAft>
            </a:pPr>
            <a:r>
              <a:rPr lang="et-EE" sz="2000" spc="100" dirty="0">
                <a:latin typeface="Helvetica Light" panose="020B0403020202020204"/>
              </a:rPr>
              <a:t>2016:</a:t>
            </a:r>
            <a:br>
              <a:rPr lang="et-EE" sz="2000" b="1" spc="100" dirty="0">
                <a:latin typeface="Helvetica Light" panose="020B0403020202020204"/>
              </a:rPr>
            </a:br>
            <a:r>
              <a:rPr lang="et-EE" sz="2000" b="1" spc="100" dirty="0">
                <a:latin typeface="Helvetica Light" panose="020B0403020202020204"/>
              </a:rPr>
              <a:t>1024 DER</a:t>
            </a:r>
            <a:br>
              <a:rPr lang="et-EE" sz="2000" b="1" spc="100" dirty="0">
                <a:latin typeface="Helvetica Light" panose="020B0403020202020204"/>
              </a:rPr>
            </a:br>
            <a:r>
              <a:rPr lang="et-EE" sz="2000" spc="100" dirty="0">
                <a:latin typeface="Helvetica Light" panose="020B0403020202020204"/>
              </a:rPr>
              <a:t>88 MW</a:t>
            </a:r>
          </a:p>
          <a:p>
            <a:pPr>
              <a:spcBef>
                <a:spcPts val="1000"/>
              </a:spcBef>
              <a:spcAft>
                <a:spcPts val="600"/>
              </a:spcAft>
            </a:pPr>
            <a:r>
              <a:rPr lang="et-EE" sz="2000" spc="100" dirty="0">
                <a:latin typeface="Helvetica Light" panose="020B0403020202020204"/>
              </a:rPr>
              <a:t>2025:</a:t>
            </a:r>
            <a:br>
              <a:rPr lang="et-EE" sz="2000" spc="100" dirty="0">
                <a:latin typeface="Helvetica Light" panose="020B0403020202020204"/>
              </a:rPr>
            </a:br>
            <a:r>
              <a:rPr lang="et-EE" sz="2000" b="1" spc="100" dirty="0">
                <a:latin typeface="Helvetica Light" panose="020B0403020202020204"/>
              </a:rPr>
              <a:t>23 208 DER</a:t>
            </a:r>
            <a:br>
              <a:rPr lang="et-EE" sz="2000" b="1" spc="100" dirty="0">
                <a:latin typeface="Helvetica Light" panose="020B0403020202020204"/>
              </a:rPr>
            </a:br>
            <a:r>
              <a:rPr lang="et-EE" sz="2000" spc="100" dirty="0">
                <a:latin typeface="Helvetica Light" panose="020B0403020202020204"/>
              </a:rPr>
              <a:t>985 MW</a:t>
            </a:r>
          </a:p>
          <a:p>
            <a:pPr>
              <a:spcBef>
                <a:spcPts val="1000"/>
              </a:spcBef>
              <a:spcAft>
                <a:spcPts val="600"/>
              </a:spcAft>
            </a:pPr>
            <a:r>
              <a:rPr lang="et-EE" sz="2000" spc="100" dirty="0">
                <a:latin typeface="Helvetica Light" panose="020B0403020202020204"/>
              </a:rPr>
              <a:t>2035: </a:t>
            </a:r>
            <a:br>
              <a:rPr lang="et-EE" sz="2000" spc="100" dirty="0">
                <a:latin typeface="Helvetica Light" panose="020B0403020202020204"/>
              </a:rPr>
            </a:br>
            <a:r>
              <a:rPr lang="et-EE" sz="2000" b="1" spc="100" dirty="0">
                <a:latin typeface="Helvetica Light" panose="020B0403020202020204"/>
              </a:rPr>
              <a:t>33 000 DER</a:t>
            </a:r>
            <a:br>
              <a:rPr lang="et-EE" sz="2000" b="1" spc="100" dirty="0">
                <a:latin typeface="Helvetica Light" panose="020B0403020202020204"/>
              </a:rPr>
            </a:br>
            <a:r>
              <a:rPr lang="et-EE" sz="2000" spc="100" dirty="0">
                <a:latin typeface="Helvetica Light" panose="020B0403020202020204"/>
              </a:rPr>
              <a:t>1 400 MW</a:t>
            </a:r>
          </a:p>
        </p:txBody>
      </p:sp>
    </p:spTree>
    <p:extLst>
      <p:ext uri="{BB962C8B-B14F-4D97-AF65-F5344CB8AC3E}">
        <p14:creationId xmlns:p14="http://schemas.microsoft.com/office/powerpoint/2010/main" val="483673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09E98-131A-0D73-88E9-5975DCD0F030}"/>
            </a:ext>
          </a:extLst>
        </p:cNvPr>
        <p:cNvGrpSpPr/>
        <p:nvPr/>
      </p:nvGrpSpPr>
      <p:grpSpPr>
        <a:xfrm>
          <a:off x="0" y="0"/>
          <a:ext cx="0" cy="0"/>
          <a:chOff x="0" y="0"/>
          <a:chExt cx="0" cy="0"/>
        </a:xfrm>
      </p:grpSpPr>
      <p:pic>
        <p:nvPicPr>
          <p:cNvPr id="25" name="Picture 24" descr="A black background with circles&#10;&#10;Description automatically generated">
            <a:extLst>
              <a:ext uri="{FF2B5EF4-FFF2-40B4-BE49-F238E27FC236}">
                <a16:creationId xmlns:a16="http://schemas.microsoft.com/office/drawing/2014/main" id="{9BCCCD2F-FEF9-61ED-5507-26B9C82B0B8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0901" y="5739594"/>
            <a:ext cx="385985" cy="630318"/>
          </a:xfrm>
          <a:prstGeom prst="rect">
            <a:avLst/>
          </a:prstGeom>
        </p:spPr>
      </p:pic>
      <p:sp>
        <p:nvSpPr>
          <p:cNvPr id="3" name="TextBox 2">
            <a:extLst>
              <a:ext uri="{FF2B5EF4-FFF2-40B4-BE49-F238E27FC236}">
                <a16:creationId xmlns:a16="http://schemas.microsoft.com/office/drawing/2014/main" id="{74317F3D-B6B1-49AC-8747-6D856B09EC44}"/>
              </a:ext>
            </a:extLst>
          </p:cNvPr>
          <p:cNvSpPr txBox="1"/>
          <p:nvPr/>
        </p:nvSpPr>
        <p:spPr>
          <a:xfrm>
            <a:off x="706819" y="1110201"/>
            <a:ext cx="3966784" cy="3272691"/>
          </a:xfrm>
          <a:prstGeom prst="rect">
            <a:avLst/>
          </a:prstGeom>
          <a:noFill/>
        </p:spPr>
        <p:txBody>
          <a:bodyPr wrap="square" rtlCol="0">
            <a:spAutoFit/>
          </a:bodyPr>
          <a:lstStyle/>
          <a:p>
            <a:pPr>
              <a:spcBef>
                <a:spcPts val="1000"/>
              </a:spcBef>
              <a:spcAft>
                <a:spcPts val="600"/>
              </a:spcAft>
            </a:pPr>
            <a:r>
              <a:rPr lang="et-EE" sz="2000" spc="100" dirty="0">
                <a:latin typeface="Helvetica Light" panose="020B0403020202020204" pitchFamily="34" charset="0"/>
              </a:rPr>
              <a:t>2022:</a:t>
            </a:r>
            <a:br>
              <a:rPr lang="et-EE" sz="2000" spc="100" dirty="0">
                <a:latin typeface="Helvetica Light" panose="020B0403020202020204" pitchFamily="34" charset="0"/>
              </a:rPr>
            </a:br>
            <a:r>
              <a:rPr lang="et-EE" sz="2000" b="1" spc="100" dirty="0">
                <a:latin typeface="Helvetica Light" panose="020B0403020202020204" pitchFamily="34" charset="0"/>
              </a:rPr>
              <a:t>1 </a:t>
            </a:r>
            <a:r>
              <a:rPr lang="et-EE" sz="2000" b="1" spc="100" dirty="0" err="1">
                <a:latin typeface="Helvetica Light" panose="020B0403020202020204" pitchFamily="34" charset="0"/>
              </a:rPr>
              <a:t>storage</a:t>
            </a:r>
            <a:r>
              <a:rPr lang="et-EE" sz="2000" b="1" spc="100" dirty="0">
                <a:latin typeface="Helvetica Light" panose="020B0403020202020204" pitchFamily="34" charset="0"/>
              </a:rPr>
              <a:t> </a:t>
            </a:r>
            <a:r>
              <a:rPr lang="et-EE" sz="2000" b="1" spc="100" dirty="0" err="1">
                <a:latin typeface="Helvetica Light" panose="020B0403020202020204" pitchFamily="34" charset="0"/>
              </a:rPr>
              <a:t>unit</a:t>
            </a:r>
            <a:br>
              <a:rPr lang="et-EE" sz="2000" b="1" spc="100" dirty="0">
                <a:latin typeface="Helvetica Light" panose="020B0403020202020204" pitchFamily="34" charset="0"/>
              </a:rPr>
            </a:br>
            <a:r>
              <a:rPr lang="et-EE" sz="2000" b="1" spc="100" dirty="0">
                <a:latin typeface="Helvetica Light" panose="020B0403020202020204" pitchFamily="34" charset="0"/>
              </a:rPr>
              <a:t>(0,18 MW)</a:t>
            </a:r>
            <a:endParaRPr lang="et-EE" sz="2000" b="1" spc="100" dirty="0">
              <a:latin typeface="Helvetica" pitchFamily="2" charset="0"/>
            </a:endParaRPr>
          </a:p>
          <a:p>
            <a:pPr>
              <a:spcBef>
                <a:spcPts val="1000"/>
              </a:spcBef>
              <a:spcAft>
                <a:spcPts val="600"/>
              </a:spcAft>
            </a:pPr>
            <a:r>
              <a:rPr lang="et-EE" sz="2000" spc="100" dirty="0">
                <a:latin typeface="Helvetica Light" panose="020B0403020202020204" pitchFamily="34" charset="0"/>
              </a:rPr>
              <a:t>2025: </a:t>
            </a:r>
            <a:br>
              <a:rPr lang="et-EE" sz="2000" spc="100" dirty="0">
                <a:latin typeface="Helvetica Light" panose="020B0403020202020204" pitchFamily="34" charset="0"/>
              </a:rPr>
            </a:br>
            <a:r>
              <a:rPr lang="et-EE" sz="2000" b="1" spc="100" dirty="0">
                <a:latin typeface="Helvetica Light" panose="020B0403020202020204" pitchFamily="34" charset="0"/>
              </a:rPr>
              <a:t>622 </a:t>
            </a:r>
            <a:r>
              <a:rPr lang="et-EE" sz="2000" b="1" spc="100" dirty="0" err="1">
                <a:latin typeface="Helvetica Light" panose="020B0403020202020204" pitchFamily="34" charset="0"/>
              </a:rPr>
              <a:t>storage</a:t>
            </a:r>
            <a:r>
              <a:rPr lang="et-EE" sz="2000" b="1" spc="100" dirty="0">
                <a:latin typeface="Helvetica Light" panose="020B0403020202020204" pitchFamily="34" charset="0"/>
              </a:rPr>
              <a:t> units</a:t>
            </a:r>
            <a:br>
              <a:rPr lang="et-EE" sz="2000" b="1" spc="100" dirty="0">
                <a:latin typeface="Helvetica Light" panose="020B0403020202020204" pitchFamily="34" charset="0"/>
              </a:rPr>
            </a:br>
            <a:r>
              <a:rPr lang="et-EE" sz="2000" b="1" spc="100" dirty="0">
                <a:latin typeface="Helvetica Light" panose="020B0403020202020204" pitchFamily="34" charset="0"/>
              </a:rPr>
              <a:t>(25,2 MW)</a:t>
            </a:r>
          </a:p>
          <a:p>
            <a:pPr>
              <a:spcBef>
                <a:spcPts val="1000"/>
              </a:spcBef>
              <a:spcAft>
                <a:spcPts val="600"/>
              </a:spcAft>
            </a:pPr>
            <a:r>
              <a:rPr lang="et-EE" sz="2000" spc="100" dirty="0">
                <a:latin typeface="Helvetica Light" panose="020B0403020202020204" pitchFamily="34" charset="0"/>
              </a:rPr>
              <a:t>2035:</a:t>
            </a:r>
            <a:br>
              <a:rPr lang="et-EE" sz="2000" spc="100" dirty="0">
                <a:latin typeface="Helvetica Light" panose="020B0403020202020204" pitchFamily="34" charset="0"/>
              </a:rPr>
            </a:br>
            <a:r>
              <a:rPr lang="et-EE" sz="2000" b="1" spc="100" dirty="0">
                <a:latin typeface="Helvetica Light" panose="020B0403020202020204" pitchFamily="34" charset="0"/>
              </a:rPr>
              <a:t>5800 </a:t>
            </a:r>
            <a:r>
              <a:rPr lang="et-EE" sz="2000" b="1" spc="100" dirty="0" err="1">
                <a:latin typeface="Helvetica Light" panose="020B0403020202020204" pitchFamily="34" charset="0"/>
              </a:rPr>
              <a:t>storage</a:t>
            </a:r>
            <a:r>
              <a:rPr lang="et-EE" sz="2000" b="1" spc="100" dirty="0">
                <a:latin typeface="Helvetica Light" panose="020B0403020202020204" pitchFamily="34" charset="0"/>
              </a:rPr>
              <a:t> units</a:t>
            </a:r>
            <a:br>
              <a:rPr lang="et-EE" sz="2000" b="1" spc="100" dirty="0">
                <a:latin typeface="Helvetica Light" panose="020B0403020202020204" pitchFamily="34" charset="0"/>
              </a:rPr>
            </a:br>
            <a:r>
              <a:rPr lang="et-EE" sz="2000" b="1" spc="100" dirty="0">
                <a:latin typeface="Helvetica Light" panose="020B0403020202020204" pitchFamily="34" charset="0"/>
              </a:rPr>
              <a:t>(200+ MW)</a:t>
            </a:r>
            <a:endParaRPr lang="et-EE" sz="2000" b="1" spc="100" dirty="0">
              <a:latin typeface="Helvetica" pitchFamily="2" charset="0"/>
            </a:endParaRPr>
          </a:p>
        </p:txBody>
      </p:sp>
      <p:pic>
        <p:nvPicPr>
          <p:cNvPr id="2" name="Picture 1">
            <a:extLst>
              <a:ext uri="{FF2B5EF4-FFF2-40B4-BE49-F238E27FC236}">
                <a16:creationId xmlns:a16="http://schemas.microsoft.com/office/drawing/2014/main" id="{5F37E1C1-341D-3A0E-FBB5-720410E518DF}"/>
              </a:ext>
            </a:extLst>
          </p:cNvPr>
          <p:cNvPicPr>
            <a:picLocks noChangeAspect="1"/>
          </p:cNvPicPr>
          <p:nvPr/>
        </p:nvPicPr>
        <p:blipFill>
          <a:blip r:embed="rId4" cstate="hqprint">
            <a:extLst>
              <a:ext uri="{28A0092B-C50C-407E-A947-70E740481C1C}">
                <a14:useLocalDpi xmlns:a14="http://schemas.microsoft.com/office/drawing/2010/main"/>
              </a:ext>
            </a:extLst>
          </a:blip>
          <a:srcRect l="8903" r="8903"/>
          <a:stretch/>
        </p:blipFill>
        <p:spPr>
          <a:xfrm>
            <a:off x="4673603" y="0"/>
            <a:ext cx="7518397" cy="6858000"/>
          </a:xfrm>
          <a:prstGeom prst="rect">
            <a:avLst/>
          </a:prstGeom>
        </p:spPr>
      </p:pic>
    </p:spTree>
    <p:extLst>
      <p:ext uri="{BB962C8B-B14F-4D97-AF65-F5344CB8AC3E}">
        <p14:creationId xmlns:p14="http://schemas.microsoft.com/office/powerpoint/2010/main" val="146538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E758D-EEBE-53B1-A653-F8B80B692E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B27274-57F2-FA5C-97CF-D243BB096B12}"/>
              </a:ext>
            </a:extLst>
          </p:cNvPr>
          <p:cNvSpPr txBox="1"/>
          <p:nvPr/>
        </p:nvSpPr>
        <p:spPr>
          <a:xfrm>
            <a:off x="599090" y="179466"/>
            <a:ext cx="8602656" cy="5336974"/>
          </a:xfrm>
          <a:prstGeom prst="rect">
            <a:avLst/>
          </a:prstGeom>
          <a:noFill/>
        </p:spPr>
        <p:txBody>
          <a:bodyPr wrap="square">
            <a:spAutoFit/>
          </a:bodyPr>
          <a:lstStyle/>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Väärtused - Mihkel</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Strateegia tutvustus - Mihkel</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Eesmärgistamine – kuidas meil on aasta läinud on? Kaugel eesmärkidest oleme? Järgmise aasta eesmärgid paika 2024 aasta lõpuks. Mida juhatus on eesmärkideks seadnud ja kuidas see jaguneb üksuste peale. Uus eesmärgistamise süsteem. - Kristi</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Efektiivsus – töötasu muudatused, kriitilised palgamuudatused tehakse aprillis, palga ülevaatused jooksvalt. Selleks, et palgamuudatused oleksid võimalikud, siis on efektiivsusplaan- täitmata ametikohti ei täideta ja teeme töökorralduse muudatused, mille käigus on eesmärk leida võimalusi tööd efektiivsemalt teha. Mis võib tähendada, et mõned töökohad tuleb kaotada. See võib tuua kaasa ka struktuurimuudatusi, mis oleks loogilised ja kogu protsessi ahel töötaks koos. – Mihkel / Ardi</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Eelmisel aastal panime kaks ettevõtet kokku, et kõik protsessid jätkuksid, nüüd on aeg hakata neid protsesse efektiivsemaks ja sujuvamaks tegema. Seda ju kliendid meilt ootavad ja me ise ka, et oleks vähem segadus ja lihtsam ning kiirem töö. – Kristi</a:t>
            </a:r>
          </a:p>
          <a:p>
            <a:pPr>
              <a:lnSpc>
                <a:spcPct val="107000"/>
              </a:lnSpc>
              <a:spcAft>
                <a:spcPts val="800"/>
              </a:spcAft>
            </a:pPr>
            <a:r>
              <a:rPr lang="et-EE" sz="1800" kern="100">
                <a:effectLst/>
                <a:latin typeface="Aptos" panose="020B0004020202020204" pitchFamily="34" charset="0"/>
                <a:ea typeface="Aptos" panose="020B0004020202020204" pitchFamily="34" charset="0"/>
                <a:cs typeface="Times New Roman" panose="02020603050405020304" pitchFamily="18" charset="0"/>
              </a:rPr>
              <a:t>Kontsernis sõnum – palkade külmutamine läbi, Elektrilevis toimuvad vajalikud palgamuudatuses aprill 2025 – jätame </a:t>
            </a:r>
            <a:r>
              <a:rPr lang="et-EE" sz="1800" kern="100" err="1">
                <a:effectLst/>
                <a:latin typeface="Aptos" panose="020B0004020202020204" pitchFamily="34" charset="0"/>
                <a:ea typeface="Aptos" panose="020B0004020202020204" pitchFamily="34" charset="0"/>
                <a:cs typeface="Times New Roman" panose="02020603050405020304" pitchFamily="18" charset="0"/>
              </a:rPr>
              <a:t>notsidesse</a:t>
            </a:r>
            <a:r>
              <a:rPr lang="et-EE" sz="1800" kern="100">
                <a:effectLst/>
                <a:latin typeface="Aptos" panose="020B0004020202020204" pitchFamily="34" charset="0"/>
                <a:ea typeface="Aptos" panose="020B0004020202020204" pitchFamily="34" charset="0"/>
                <a:cs typeface="Times New Roman" panose="02020603050405020304" pitchFamily="18" charset="0"/>
              </a:rPr>
              <a:t> ja ootame infot.</a:t>
            </a:r>
          </a:p>
        </p:txBody>
      </p:sp>
      <p:pic>
        <p:nvPicPr>
          <p:cNvPr id="6" name="Picture 5">
            <a:extLst>
              <a:ext uri="{FF2B5EF4-FFF2-40B4-BE49-F238E27FC236}">
                <a16:creationId xmlns:a16="http://schemas.microsoft.com/office/drawing/2014/main" id="{858C6453-7410-5F8B-88F6-B92CA1EFC83C}"/>
              </a:ext>
            </a:extLst>
          </p:cNvPr>
          <p:cNvPicPr>
            <a:picLocks noChangeAspect="1"/>
          </p:cNvPicPr>
          <p:nvPr/>
        </p:nvPicPr>
        <p:blipFill>
          <a:blip r:embed="rId3" cstate="hqprint">
            <a:extLst>
              <a:ext uri="{28A0092B-C50C-407E-A947-70E740481C1C}">
                <a14:useLocalDpi xmlns:a14="http://schemas.microsoft.com/office/drawing/2010/main"/>
              </a:ext>
            </a:extLst>
          </a:blip>
          <a:srcRect t="9" b="9"/>
          <a:stretch/>
        </p:blipFill>
        <p:spPr>
          <a:xfrm>
            <a:off x="20" y="1282"/>
            <a:ext cx="12191980" cy="6856718"/>
          </a:xfrm>
          <a:prstGeom prst="rect">
            <a:avLst/>
          </a:prstGeom>
        </p:spPr>
      </p:pic>
      <p:sp>
        <p:nvSpPr>
          <p:cNvPr id="5" name="Title 1">
            <a:extLst>
              <a:ext uri="{FF2B5EF4-FFF2-40B4-BE49-F238E27FC236}">
                <a16:creationId xmlns:a16="http://schemas.microsoft.com/office/drawing/2014/main" id="{6DB8A391-71DA-3931-AE1D-C8800B6B2B4D}"/>
              </a:ext>
            </a:extLst>
          </p:cNvPr>
          <p:cNvSpPr txBox="1">
            <a:spLocks/>
          </p:cNvSpPr>
          <p:nvPr/>
        </p:nvSpPr>
        <p:spPr>
          <a:xfrm>
            <a:off x="354743" y="5997410"/>
            <a:ext cx="8175383" cy="673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b="1" spc="100" dirty="0">
                <a:solidFill>
                  <a:schemeClr val="bg1"/>
                </a:solidFill>
                <a:latin typeface="Helvetica" pitchFamily="2" charset="0"/>
              </a:rPr>
              <a:t>Road </a:t>
            </a:r>
            <a:r>
              <a:rPr lang="et-EE" b="1" spc="100" dirty="0" err="1">
                <a:solidFill>
                  <a:schemeClr val="bg1"/>
                </a:solidFill>
                <a:latin typeface="Helvetica" pitchFamily="2" charset="0"/>
              </a:rPr>
              <a:t>to</a:t>
            </a:r>
            <a:r>
              <a:rPr lang="et-EE" b="1" spc="100" dirty="0">
                <a:solidFill>
                  <a:schemeClr val="bg1"/>
                </a:solidFill>
                <a:latin typeface="Helvetica" pitchFamily="2" charset="0"/>
              </a:rPr>
              <a:t> 2035</a:t>
            </a:r>
          </a:p>
        </p:txBody>
      </p:sp>
      <p:pic>
        <p:nvPicPr>
          <p:cNvPr id="7" name="Picture 6">
            <a:extLst>
              <a:ext uri="{FF2B5EF4-FFF2-40B4-BE49-F238E27FC236}">
                <a16:creationId xmlns:a16="http://schemas.microsoft.com/office/drawing/2014/main" id="{4E0F66EF-9835-04E1-0074-1FBDBCC03982}"/>
              </a:ext>
            </a:extLst>
          </p:cNvPr>
          <p:cNvPicPr>
            <a:picLocks noChangeAspect="1"/>
          </p:cNvPicPr>
          <p:nvPr/>
        </p:nvPicPr>
        <p:blipFill>
          <a:blip r:embed="rId4"/>
          <a:stretch>
            <a:fillRect/>
          </a:stretch>
        </p:blipFill>
        <p:spPr>
          <a:xfrm>
            <a:off x="11452478" y="6005187"/>
            <a:ext cx="384779" cy="630318"/>
          </a:xfrm>
          <a:prstGeom prst="rect">
            <a:avLst/>
          </a:prstGeom>
        </p:spPr>
      </p:pic>
    </p:spTree>
    <p:extLst>
      <p:ext uri="{BB962C8B-B14F-4D97-AF65-F5344CB8AC3E}">
        <p14:creationId xmlns:p14="http://schemas.microsoft.com/office/powerpoint/2010/main" val="64528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C4EEF-90E4-2BAD-8CE9-4B33B7F5CCA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DADA1FB-6FAB-97E7-CB02-5676FFC647B5}"/>
              </a:ext>
            </a:extLst>
          </p:cNvPr>
          <p:cNvPicPr>
            <a:picLocks noChangeAspect="1"/>
          </p:cNvPicPr>
          <p:nvPr/>
        </p:nvPicPr>
        <p:blipFill>
          <a:blip r:embed="rId3" cstate="hqprint">
            <a:extLst>
              <a:ext uri="{28A0092B-C50C-407E-A947-70E740481C1C}">
                <a14:useLocalDpi xmlns:a14="http://schemas.microsoft.com/office/drawing/2010/main"/>
              </a:ext>
            </a:extLst>
          </a:blip>
          <a:srcRect l="23216" r="31298"/>
          <a:stretch>
            <a:fillRect/>
          </a:stretch>
        </p:blipFill>
        <p:spPr>
          <a:xfrm>
            <a:off x="7512844" y="0"/>
            <a:ext cx="4679156" cy="6858000"/>
          </a:xfrm>
          <a:prstGeom prst="rect">
            <a:avLst/>
          </a:prstGeom>
        </p:spPr>
      </p:pic>
      <p:sp>
        <p:nvSpPr>
          <p:cNvPr id="2" name="Title 1">
            <a:extLst>
              <a:ext uri="{FF2B5EF4-FFF2-40B4-BE49-F238E27FC236}">
                <a16:creationId xmlns:a16="http://schemas.microsoft.com/office/drawing/2014/main" id="{36A2368A-A214-1C65-85A9-111B58F99A99}"/>
              </a:ext>
            </a:extLst>
          </p:cNvPr>
          <p:cNvSpPr>
            <a:spLocks noGrp="1"/>
          </p:cNvSpPr>
          <p:nvPr>
            <p:ph type="title"/>
          </p:nvPr>
        </p:nvSpPr>
        <p:spPr>
          <a:xfrm>
            <a:off x="621947" y="488088"/>
            <a:ext cx="7429233" cy="977571"/>
          </a:xfrm>
        </p:spPr>
        <p:txBody>
          <a:bodyPr>
            <a:noAutofit/>
          </a:bodyPr>
          <a:lstStyle/>
          <a:p>
            <a:r>
              <a:rPr lang="et-EE" sz="4000" b="1" spc="100" dirty="0" err="1">
                <a:solidFill>
                  <a:srgbClr val="323232"/>
                </a:solidFill>
                <a:latin typeface="Helvetica" pitchFamily="2" charset="0"/>
              </a:rPr>
              <a:t>Elektrilevi´s</a:t>
            </a:r>
            <a:r>
              <a:rPr lang="et-EE" sz="4000" b="1" spc="100" dirty="0">
                <a:solidFill>
                  <a:srgbClr val="323232"/>
                </a:solidFill>
                <a:latin typeface="Helvetica" pitchFamily="2" charset="0"/>
              </a:rPr>
              <a:t> </a:t>
            </a:r>
            <a:r>
              <a:rPr lang="et-EE" sz="4000" b="1" spc="100" dirty="0" err="1">
                <a:solidFill>
                  <a:srgbClr val="323232"/>
                </a:solidFill>
                <a:latin typeface="Helvetica" pitchFamily="2" charset="0"/>
              </a:rPr>
              <a:t>commitment</a:t>
            </a:r>
            <a:endParaRPr lang="et-EE" sz="4000" b="1" spc="100" dirty="0">
              <a:solidFill>
                <a:srgbClr val="323232"/>
              </a:solidFill>
              <a:latin typeface="Helvetica" pitchFamily="2" charset="0"/>
            </a:endParaRPr>
          </a:p>
        </p:txBody>
      </p:sp>
      <p:pic>
        <p:nvPicPr>
          <p:cNvPr id="25" name="Picture 24" descr="A black background with circles&#10;&#10;Description automatically generated">
            <a:extLst>
              <a:ext uri="{FF2B5EF4-FFF2-40B4-BE49-F238E27FC236}">
                <a16:creationId xmlns:a16="http://schemas.microsoft.com/office/drawing/2014/main" id="{B84AAB14-FF0A-8508-4783-C48274F85C1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0901" y="5739594"/>
            <a:ext cx="385985" cy="630318"/>
          </a:xfrm>
          <a:prstGeom prst="rect">
            <a:avLst/>
          </a:prstGeom>
        </p:spPr>
      </p:pic>
      <p:sp>
        <p:nvSpPr>
          <p:cNvPr id="5" name="TextBox 4">
            <a:extLst>
              <a:ext uri="{FF2B5EF4-FFF2-40B4-BE49-F238E27FC236}">
                <a16:creationId xmlns:a16="http://schemas.microsoft.com/office/drawing/2014/main" id="{9B3C59BB-1AC0-035E-6382-2C8B1FED2888}"/>
              </a:ext>
            </a:extLst>
          </p:cNvPr>
          <p:cNvSpPr txBox="1"/>
          <p:nvPr/>
        </p:nvSpPr>
        <p:spPr>
          <a:xfrm>
            <a:off x="750902" y="1767740"/>
            <a:ext cx="5817166" cy="3600986"/>
          </a:xfrm>
          <a:prstGeom prst="rect">
            <a:avLst/>
          </a:prstGeom>
          <a:noFill/>
        </p:spPr>
        <p:txBody>
          <a:bodyPr wrap="square" rtlCol="0">
            <a:spAutoFit/>
          </a:bodyPr>
          <a:lstStyle/>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a:p>
            <a:pPr marL="285750" indent="-285750">
              <a:spcBef>
                <a:spcPts val="100"/>
              </a:spcBef>
              <a:spcAft>
                <a:spcPts val="100"/>
              </a:spcAft>
              <a:buFont typeface="Arial" panose="020B0604020202020204" pitchFamily="34" charset="0"/>
              <a:buChar char="•"/>
            </a:pPr>
            <a:endParaRPr lang="et-EE" sz="1600" spc="100" dirty="0">
              <a:latin typeface="Helvetica Light" panose="020B0403020202020204" pitchFamily="34" charset="0"/>
            </a:endParaRPr>
          </a:p>
        </p:txBody>
      </p:sp>
      <p:sp>
        <p:nvSpPr>
          <p:cNvPr id="6" name="TextBox 5">
            <a:extLst>
              <a:ext uri="{FF2B5EF4-FFF2-40B4-BE49-F238E27FC236}">
                <a16:creationId xmlns:a16="http://schemas.microsoft.com/office/drawing/2014/main" id="{FEED72B9-E1D4-7A65-6F7A-764B8FF7371A}"/>
              </a:ext>
            </a:extLst>
          </p:cNvPr>
          <p:cNvSpPr txBox="1"/>
          <p:nvPr/>
        </p:nvSpPr>
        <p:spPr>
          <a:xfrm>
            <a:off x="621947" y="1767740"/>
            <a:ext cx="6035331" cy="41370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Light" panose="020B0403020202020204"/>
              </a:rPr>
              <a:t>To manage the distribution network in a way that ensures a </a:t>
            </a:r>
            <a:r>
              <a:rPr lang="en-US" b="1" dirty="0">
                <a:latin typeface="Helvetica Light" panose="020B0403020202020204"/>
              </a:rPr>
              <a:t>competitive price for consumers</a:t>
            </a:r>
            <a:r>
              <a:rPr lang="en-US" dirty="0">
                <a:latin typeface="Helvetica Light" panose="020B0403020202020204"/>
              </a:rPr>
              <a:t>, in line with the national development plan;</a:t>
            </a:r>
            <a:endParaRPr lang="et-EE" dirty="0"/>
          </a:p>
          <a:p>
            <a:pPr marL="285750" indent="-285750">
              <a:buFont typeface="Arial" panose="020B0604020202020204" pitchFamily="34" charset="0"/>
              <a:buChar char="•"/>
            </a:pPr>
            <a:r>
              <a:rPr lang="en-US" dirty="0">
                <a:latin typeface="Helvetica Light" panose="020B0403020202020204"/>
              </a:rPr>
              <a:t>To improve the operation and reliability of the distribution network, </a:t>
            </a:r>
            <a:r>
              <a:rPr lang="en-US" b="1" dirty="0">
                <a:latin typeface="Helvetica Light" panose="020B0403020202020204"/>
              </a:rPr>
              <a:t>aiming to align the network's SAIDI value with the national development </a:t>
            </a:r>
            <a:r>
              <a:rPr lang="en-US" dirty="0">
                <a:latin typeface="Helvetica Light" panose="020B0403020202020204"/>
              </a:rPr>
              <a:t>plan by 2035;</a:t>
            </a:r>
            <a:endParaRPr lang="et-EE" dirty="0"/>
          </a:p>
          <a:p>
            <a:pPr marL="285750" indent="-285750">
              <a:buFont typeface="Arial" panose="020B0604020202020204" pitchFamily="34" charset="0"/>
              <a:buChar char="•"/>
            </a:pPr>
            <a:r>
              <a:rPr lang="en-US" dirty="0">
                <a:latin typeface="Helvetica Light" panose="020B0403020202020204"/>
              </a:rPr>
              <a:t>To </a:t>
            </a:r>
            <a:r>
              <a:rPr lang="en-US" b="1" dirty="0">
                <a:latin typeface="Helvetica Light" panose="020B0403020202020204"/>
              </a:rPr>
              <a:t>enhance the possibilities for connecting new renewable energy production </a:t>
            </a:r>
            <a:r>
              <a:rPr lang="en-US" dirty="0">
                <a:latin typeface="Helvetica Light" panose="020B0403020202020204"/>
              </a:rPr>
              <a:t>units;</a:t>
            </a:r>
            <a:endParaRPr lang="et-EE" dirty="0"/>
          </a:p>
          <a:p>
            <a:pPr marL="285750" indent="-285750">
              <a:buFont typeface="Arial" panose="020B0604020202020204" pitchFamily="34" charset="0"/>
              <a:buChar char="•"/>
            </a:pPr>
            <a:r>
              <a:rPr lang="en-US" b="1" dirty="0">
                <a:latin typeface="Helvetica Light" panose="020B0403020202020204"/>
              </a:rPr>
              <a:t>To prioritize flexibility solutions</a:t>
            </a:r>
            <a:r>
              <a:rPr lang="en-US" dirty="0">
                <a:latin typeface="Helvetica Light" panose="020B0403020202020204"/>
              </a:rPr>
              <a:t> over additional network investments;</a:t>
            </a:r>
            <a:endParaRPr lang="et-EE" dirty="0"/>
          </a:p>
          <a:p>
            <a:pPr marL="285750" indent="-285750">
              <a:buFont typeface="Arial" panose="020B0604020202020204" pitchFamily="34" charset="0"/>
              <a:buChar char="•"/>
            </a:pPr>
            <a:r>
              <a:rPr lang="en-US" dirty="0">
                <a:latin typeface="Helvetica Light" panose="020B0403020202020204"/>
              </a:rPr>
              <a:t>In cooperation with other network operators, to </a:t>
            </a:r>
            <a:r>
              <a:rPr lang="en-US" b="1" dirty="0">
                <a:latin typeface="Helvetica Light" panose="020B0403020202020204"/>
              </a:rPr>
              <a:t>find cost-effective solutions for society</a:t>
            </a:r>
            <a:r>
              <a:rPr lang="en-US" dirty="0">
                <a:latin typeface="Helvetica Light" panose="020B0403020202020204"/>
              </a:rPr>
              <a:t> when making investments.</a:t>
            </a:r>
            <a:endParaRPr lang="et-EE" dirty="0"/>
          </a:p>
          <a:p>
            <a:endParaRPr lang="en-US" dirty="0">
              <a:latin typeface="Helvetica Light" panose="020B0403020202020204"/>
            </a:endParaRPr>
          </a:p>
          <a:p>
            <a:pPr algn="r">
              <a:spcBef>
                <a:spcPts val="100"/>
              </a:spcBef>
              <a:spcAft>
                <a:spcPts val="100"/>
              </a:spcAft>
            </a:pPr>
            <a:r>
              <a:rPr lang="et-EE" sz="1400" b="1" spc="100" dirty="0" err="1">
                <a:latin typeface="Helvetica" pitchFamily="2" charset="0"/>
              </a:rPr>
              <a:t>Owner´s</a:t>
            </a:r>
            <a:r>
              <a:rPr lang="et-EE" sz="1400" b="1" spc="100" dirty="0">
                <a:latin typeface="Helvetica" pitchFamily="2" charset="0"/>
              </a:rPr>
              <a:t> </a:t>
            </a:r>
            <a:r>
              <a:rPr lang="et-EE" sz="1400" b="1" spc="100" dirty="0" err="1">
                <a:latin typeface="Helvetica" pitchFamily="2" charset="0"/>
              </a:rPr>
              <a:t>expecations</a:t>
            </a:r>
            <a:r>
              <a:rPr lang="et-EE" sz="1400" b="1" spc="100" dirty="0">
                <a:latin typeface="Helvetica" pitchFamily="2" charset="0"/>
              </a:rPr>
              <a:t> </a:t>
            </a:r>
            <a:r>
              <a:rPr lang="et-EE" sz="1400" b="1" spc="100" dirty="0" err="1">
                <a:latin typeface="Helvetica" pitchFamily="2" charset="0"/>
              </a:rPr>
              <a:t>towards</a:t>
            </a:r>
            <a:r>
              <a:rPr lang="et-EE" sz="1400" b="1" spc="100" dirty="0">
                <a:latin typeface="Helvetica" pitchFamily="2" charset="0"/>
              </a:rPr>
              <a:t> </a:t>
            </a:r>
            <a:r>
              <a:rPr lang="et-EE" sz="1400" b="1" spc="100" dirty="0" err="1">
                <a:latin typeface="Helvetica" pitchFamily="2" charset="0"/>
              </a:rPr>
              <a:t>the</a:t>
            </a:r>
            <a:r>
              <a:rPr lang="et-EE" sz="1400" b="1" spc="100" dirty="0">
                <a:latin typeface="Helvetica" pitchFamily="2" charset="0"/>
              </a:rPr>
              <a:t> </a:t>
            </a:r>
            <a:r>
              <a:rPr lang="et-EE" sz="1400" b="1" spc="100" dirty="0" err="1">
                <a:latin typeface="Helvetica" pitchFamily="2" charset="0"/>
              </a:rPr>
              <a:t>distribution</a:t>
            </a:r>
            <a:r>
              <a:rPr lang="et-EE" sz="1400" b="1" spc="100" dirty="0">
                <a:latin typeface="Helvetica" pitchFamily="2" charset="0"/>
              </a:rPr>
              <a:t> </a:t>
            </a:r>
            <a:r>
              <a:rPr lang="et-EE" sz="1400" b="1" spc="100" dirty="0" err="1">
                <a:latin typeface="Helvetica" pitchFamily="2" charset="0"/>
              </a:rPr>
              <a:t>system</a:t>
            </a:r>
            <a:r>
              <a:rPr lang="et-EE" sz="1400" b="1" spc="100" dirty="0">
                <a:latin typeface="Helvetica" pitchFamily="2" charset="0"/>
              </a:rPr>
              <a:t> </a:t>
            </a:r>
            <a:r>
              <a:rPr lang="et-EE" sz="1400" b="1" spc="100" dirty="0" err="1">
                <a:latin typeface="Helvetica" pitchFamily="2" charset="0"/>
              </a:rPr>
              <a:t>operator</a:t>
            </a:r>
            <a:r>
              <a:rPr lang="et-EE" sz="1400" b="1" spc="100" dirty="0">
                <a:latin typeface="Helvetica" pitchFamily="2" charset="0"/>
              </a:rPr>
              <a:t> </a:t>
            </a:r>
            <a:r>
              <a:rPr lang="et-EE" sz="1400" b="1" spc="100" dirty="0" err="1">
                <a:latin typeface="Helvetica" pitchFamily="2" charset="0"/>
              </a:rPr>
              <a:t>reviewed</a:t>
            </a:r>
            <a:r>
              <a:rPr lang="et-EE" sz="1400" b="1" spc="100" dirty="0">
                <a:latin typeface="Helvetica" pitchFamily="2" charset="0"/>
              </a:rPr>
              <a:t> 2025</a:t>
            </a:r>
          </a:p>
        </p:txBody>
      </p:sp>
    </p:spTree>
    <p:extLst>
      <p:ext uri="{BB962C8B-B14F-4D97-AF65-F5344CB8AC3E}">
        <p14:creationId xmlns:p14="http://schemas.microsoft.com/office/powerpoint/2010/main" val="408722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E16CC-A979-D922-6F14-A992E48B392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E392542-9BB9-734B-D687-C001317D36B5}"/>
              </a:ext>
            </a:extLst>
          </p:cNvPr>
          <p:cNvPicPr>
            <a:picLocks noChangeAspect="1"/>
          </p:cNvPicPr>
          <p:nvPr/>
        </p:nvPicPr>
        <p:blipFill>
          <a:blip r:embed="rId3" cstate="hqprint">
            <a:extLst>
              <a:ext uri="{28A0092B-C50C-407E-A947-70E740481C1C}">
                <a14:useLocalDpi xmlns:a14="http://schemas.microsoft.com/office/drawing/2010/main"/>
              </a:ext>
            </a:extLst>
          </a:blip>
          <a:srcRect l="6998" r="19916"/>
          <a:stretch>
            <a:fillRect/>
          </a:stretch>
        </p:blipFill>
        <p:spPr>
          <a:xfrm>
            <a:off x="4673603" y="0"/>
            <a:ext cx="7518397" cy="6858000"/>
          </a:xfrm>
          <a:prstGeom prst="rect">
            <a:avLst/>
          </a:prstGeom>
        </p:spPr>
      </p:pic>
      <p:sp>
        <p:nvSpPr>
          <p:cNvPr id="2" name="Title 1">
            <a:extLst>
              <a:ext uri="{FF2B5EF4-FFF2-40B4-BE49-F238E27FC236}">
                <a16:creationId xmlns:a16="http://schemas.microsoft.com/office/drawing/2014/main" id="{28D4EABB-171D-6622-FDAA-593AE916FE31}"/>
              </a:ext>
            </a:extLst>
          </p:cNvPr>
          <p:cNvSpPr>
            <a:spLocks noGrp="1"/>
          </p:cNvSpPr>
          <p:nvPr>
            <p:ph type="title"/>
          </p:nvPr>
        </p:nvSpPr>
        <p:spPr>
          <a:xfrm>
            <a:off x="312235" y="488088"/>
            <a:ext cx="4361368" cy="1248877"/>
          </a:xfrm>
        </p:spPr>
        <p:txBody>
          <a:bodyPr>
            <a:noAutofit/>
          </a:bodyPr>
          <a:lstStyle/>
          <a:p>
            <a:r>
              <a:rPr lang="et-EE" sz="3600" spc="100" dirty="0">
                <a:solidFill>
                  <a:srgbClr val="323232"/>
                </a:solidFill>
                <a:latin typeface="Helvetica" pitchFamily="2" charset="0"/>
              </a:rPr>
              <a:t>Work in progress</a:t>
            </a:r>
            <a:endParaRPr lang="et-EE" sz="3600" b="1" spc="100" dirty="0">
              <a:solidFill>
                <a:srgbClr val="323232"/>
              </a:solidFill>
              <a:latin typeface="Helvetica" pitchFamily="2" charset="0"/>
            </a:endParaRPr>
          </a:p>
        </p:txBody>
      </p:sp>
      <p:sp>
        <p:nvSpPr>
          <p:cNvPr id="3" name="Content Placeholder 2">
            <a:extLst>
              <a:ext uri="{FF2B5EF4-FFF2-40B4-BE49-F238E27FC236}">
                <a16:creationId xmlns:a16="http://schemas.microsoft.com/office/drawing/2014/main" id="{71BCDA2F-E029-E7E7-F618-46CD504DFC91}"/>
              </a:ext>
            </a:extLst>
          </p:cNvPr>
          <p:cNvSpPr>
            <a:spLocks noGrp="1"/>
          </p:cNvSpPr>
          <p:nvPr>
            <p:ph idx="1"/>
          </p:nvPr>
        </p:nvSpPr>
        <p:spPr>
          <a:xfrm>
            <a:off x="171038" y="1952905"/>
            <a:ext cx="6405549" cy="3990695"/>
          </a:xfrm>
        </p:spPr>
        <p:txBody>
          <a:bodyPr anchor="ctr">
            <a:normAutofit/>
          </a:bodyPr>
          <a:lstStyle/>
          <a:p>
            <a:r>
              <a:rPr lang="et-EE" sz="1600" spc="100" dirty="0">
                <a:latin typeface="Helvetica Light" panose="020B0403020202020204" pitchFamily="34" charset="0"/>
              </a:rPr>
              <a:t>DSO </a:t>
            </a:r>
            <a:r>
              <a:rPr lang="et-EE" sz="1600" spc="100" dirty="0" err="1">
                <a:latin typeface="Helvetica Light" panose="020B0403020202020204" pitchFamily="34" charset="0"/>
              </a:rPr>
              <a:t>Contribution</a:t>
            </a:r>
            <a:r>
              <a:rPr lang="et-EE" sz="1600" spc="100" dirty="0">
                <a:latin typeface="Helvetica Light" panose="020B0403020202020204" pitchFamily="34" charset="0"/>
              </a:rPr>
              <a:t> and </a:t>
            </a:r>
            <a:r>
              <a:rPr lang="et-EE" sz="1600" spc="100" dirty="0" err="1">
                <a:latin typeface="Helvetica Light" panose="020B0403020202020204" pitchFamily="34" charset="0"/>
              </a:rPr>
              <a:t>commitment</a:t>
            </a:r>
            <a:br>
              <a:rPr lang="et-EE" sz="1600" spc="100" dirty="0">
                <a:latin typeface="Helvetica Light" panose="020B0403020202020204" pitchFamily="34" charset="0"/>
              </a:rPr>
            </a:br>
            <a:r>
              <a:rPr lang="et-EE" sz="1600" spc="100" dirty="0" err="1">
                <a:latin typeface="Helvetica Light" panose="020B0403020202020204" pitchFamily="34" charset="0"/>
              </a:rPr>
              <a:t>towards</a:t>
            </a:r>
            <a:r>
              <a:rPr lang="et-EE" sz="1600" spc="100" dirty="0">
                <a:latin typeface="Helvetica Light" panose="020B0403020202020204" pitchFamily="34" charset="0"/>
              </a:rPr>
              <a:t> end-</a:t>
            </a:r>
            <a:r>
              <a:rPr lang="et-EE" sz="1600" spc="100" dirty="0" err="1">
                <a:latin typeface="Helvetica Light" panose="020B0403020202020204" pitchFamily="34" charset="0"/>
              </a:rPr>
              <a:t>customers</a:t>
            </a:r>
            <a:r>
              <a:rPr lang="et-EE" sz="1600" spc="100" dirty="0">
                <a:latin typeface="Helvetica Light" panose="020B0403020202020204" pitchFamily="34" charset="0"/>
              </a:rPr>
              <a:t>´ </a:t>
            </a:r>
            <a:r>
              <a:rPr lang="et-EE" sz="1600" spc="100" dirty="0" err="1">
                <a:latin typeface="Helvetica Light" panose="020B0403020202020204" pitchFamily="34" charset="0"/>
              </a:rPr>
              <a:t>total</a:t>
            </a:r>
            <a:r>
              <a:rPr lang="et-EE" sz="1600" spc="100" dirty="0">
                <a:latin typeface="Helvetica Light" panose="020B0403020202020204" pitchFamily="34" charset="0"/>
              </a:rPr>
              <a:t> </a:t>
            </a:r>
            <a:r>
              <a:rPr lang="et-EE" sz="1600" spc="100" dirty="0" err="1">
                <a:latin typeface="Helvetica Light" panose="020B0403020202020204" pitchFamily="34" charset="0"/>
              </a:rPr>
              <a:t>energy</a:t>
            </a:r>
            <a:r>
              <a:rPr lang="et-EE" sz="1600" spc="100" dirty="0">
                <a:latin typeface="Helvetica Light" panose="020B0403020202020204" pitchFamily="34" charset="0"/>
              </a:rPr>
              <a:t> bill</a:t>
            </a:r>
          </a:p>
          <a:p>
            <a:r>
              <a:rPr lang="et-EE" sz="1600" spc="100" dirty="0" err="1">
                <a:latin typeface="Helvetica Light" panose="020B0403020202020204" pitchFamily="34" charset="0"/>
              </a:rPr>
              <a:t>Long</a:t>
            </a:r>
            <a:r>
              <a:rPr lang="et-EE" sz="1600" spc="100" dirty="0">
                <a:latin typeface="Helvetica Light" panose="020B0403020202020204" pitchFamily="34" charset="0"/>
              </a:rPr>
              <a:t>-Term Development </a:t>
            </a:r>
            <a:r>
              <a:rPr lang="et-EE" sz="1600" spc="100" dirty="0" err="1">
                <a:latin typeface="Helvetica Light" panose="020B0403020202020204" pitchFamily="34" charset="0"/>
              </a:rPr>
              <a:t>Plan</a:t>
            </a:r>
            <a:br>
              <a:rPr lang="et-EE" sz="1600" spc="100" dirty="0">
                <a:latin typeface="Helvetica Light" panose="020B0403020202020204" pitchFamily="34" charset="0"/>
              </a:rPr>
            </a:br>
            <a:r>
              <a:rPr lang="et-EE" sz="1600" spc="100" dirty="0">
                <a:latin typeface="Helvetica Light" panose="020B0403020202020204" pitchFamily="34" charset="0"/>
              </a:rPr>
              <a:t>and </a:t>
            </a:r>
            <a:r>
              <a:rPr lang="et-EE" sz="1600" spc="100" dirty="0" err="1">
                <a:latin typeface="Helvetica Light" panose="020B0403020202020204" pitchFamily="34" charset="0"/>
              </a:rPr>
              <a:t>grid</a:t>
            </a:r>
            <a:r>
              <a:rPr lang="et-EE" sz="1600" spc="100" dirty="0">
                <a:latin typeface="Helvetica Light" panose="020B0403020202020204" pitchFamily="34" charset="0"/>
              </a:rPr>
              <a:t> </a:t>
            </a:r>
            <a:r>
              <a:rPr lang="et-EE" sz="1600" spc="100" dirty="0" err="1">
                <a:latin typeface="Helvetica Light" panose="020B0403020202020204" pitchFamily="34" charset="0"/>
              </a:rPr>
              <a:t>investment</a:t>
            </a:r>
            <a:r>
              <a:rPr lang="et-EE" sz="1600" spc="100" dirty="0">
                <a:latin typeface="Helvetica Light" panose="020B0403020202020204" pitchFamily="34" charset="0"/>
              </a:rPr>
              <a:t> </a:t>
            </a:r>
            <a:r>
              <a:rPr lang="et-EE" sz="1600" spc="100" dirty="0" err="1">
                <a:latin typeface="Helvetica Light" panose="020B0403020202020204" pitchFamily="34" charset="0"/>
              </a:rPr>
              <a:t>needs</a:t>
            </a:r>
            <a:r>
              <a:rPr lang="et-EE" sz="1600" spc="100" dirty="0">
                <a:latin typeface="Helvetica Light" panose="020B0403020202020204" pitchFamily="34" charset="0"/>
              </a:rPr>
              <a:t> </a:t>
            </a:r>
          </a:p>
          <a:p>
            <a:r>
              <a:rPr lang="et-EE" sz="1600" spc="100" dirty="0" err="1">
                <a:latin typeface="Helvetica Light" panose="020B0403020202020204" pitchFamily="34" charset="0"/>
              </a:rPr>
              <a:t>Balance</a:t>
            </a:r>
            <a:r>
              <a:rPr lang="et-EE" sz="1600" spc="100" dirty="0">
                <a:latin typeface="Helvetica Light" panose="020B0403020202020204" pitchFamily="34" charset="0"/>
              </a:rPr>
              <a:t> </a:t>
            </a:r>
            <a:r>
              <a:rPr lang="et-EE" sz="1600" spc="100" dirty="0" err="1">
                <a:latin typeface="Helvetica Light" panose="020B0403020202020204" pitchFamily="34" charset="0"/>
              </a:rPr>
              <a:t>between</a:t>
            </a:r>
            <a:r>
              <a:rPr lang="et-EE" sz="1600" spc="100" dirty="0">
                <a:latin typeface="Helvetica Light" panose="020B0403020202020204" pitchFamily="34" charset="0"/>
              </a:rPr>
              <a:t> </a:t>
            </a:r>
            <a:r>
              <a:rPr lang="et-EE" sz="1600" spc="100" dirty="0" err="1">
                <a:latin typeface="Helvetica Light" panose="020B0403020202020204" pitchFamily="34" charset="0"/>
              </a:rPr>
              <a:t>network</a:t>
            </a:r>
            <a:r>
              <a:rPr lang="et-EE" sz="1600" spc="100" dirty="0">
                <a:latin typeface="Helvetica Light" panose="020B0403020202020204" pitchFamily="34" charset="0"/>
              </a:rPr>
              <a:t> </a:t>
            </a:r>
            <a:r>
              <a:rPr lang="et-EE" sz="1600" spc="100" dirty="0" err="1">
                <a:latin typeface="Helvetica Light" panose="020B0403020202020204" pitchFamily="34" charset="0"/>
              </a:rPr>
              <a:t>entry</a:t>
            </a:r>
            <a:r>
              <a:rPr lang="et-EE" sz="1600" spc="100" dirty="0">
                <a:latin typeface="Helvetica Light" panose="020B0403020202020204" pitchFamily="34" charset="0"/>
              </a:rPr>
              <a:t> </a:t>
            </a:r>
            <a:br>
              <a:rPr lang="et-EE" sz="1600" spc="100" dirty="0">
                <a:latin typeface="Helvetica Light" panose="020B0403020202020204" pitchFamily="34" charset="0"/>
              </a:rPr>
            </a:br>
            <a:r>
              <a:rPr lang="et-EE" sz="1600" spc="100" dirty="0" err="1">
                <a:latin typeface="Helvetica Light" panose="020B0403020202020204" pitchFamily="34" charset="0"/>
              </a:rPr>
              <a:t>requirements</a:t>
            </a:r>
            <a:r>
              <a:rPr lang="et-EE" sz="1600" spc="100" dirty="0">
                <a:latin typeface="Helvetica Light" panose="020B0403020202020204" pitchFamily="34" charset="0"/>
              </a:rPr>
              <a:t> and </a:t>
            </a:r>
            <a:r>
              <a:rPr lang="et-EE" sz="1600" spc="100" dirty="0" err="1">
                <a:latin typeface="Helvetica Light" panose="020B0403020202020204" pitchFamily="34" charset="0"/>
              </a:rPr>
              <a:t>grid</a:t>
            </a:r>
            <a:r>
              <a:rPr lang="et-EE" sz="1600" spc="100" dirty="0">
                <a:latin typeface="Helvetica Light" panose="020B0403020202020204" pitchFamily="34" charset="0"/>
              </a:rPr>
              <a:t> </a:t>
            </a:r>
            <a:r>
              <a:rPr lang="et-EE" sz="1600" spc="100" dirty="0" err="1">
                <a:latin typeface="Helvetica Light" panose="020B0403020202020204" pitchFamily="34" charset="0"/>
              </a:rPr>
              <a:t>tariffs</a:t>
            </a:r>
            <a:endParaRPr lang="et-EE" sz="1600" spc="100" dirty="0">
              <a:latin typeface="Helvetica Light" panose="020B0403020202020204" pitchFamily="34" charset="0"/>
            </a:endParaRPr>
          </a:p>
          <a:p>
            <a:r>
              <a:rPr lang="et-EE" sz="1600" spc="100" dirty="0">
                <a:latin typeface="Helvetica Light" panose="020B0403020202020204" pitchFamily="34" charset="0"/>
              </a:rPr>
              <a:t>Grid </a:t>
            </a:r>
            <a:r>
              <a:rPr lang="et-EE" sz="1600" spc="100" dirty="0" err="1">
                <a:latin typeface="Helvetica Light" panose="020B0403020202020204" pitchFamily="34" charset="0"/>
              </a:rPr>
              <a:t>Planning</a:t>
            </a:r>
            <a:r>
              <a:rPr lang="et-EE" sz="1600" spc="100" dirty="0">
                <a:latin typeface="Helvetica Light" panose="020B0403020202020204" pitchFamily="34" charset="0"/>
              </a:rPr>
              <a:t> </a:t>
            </a:r>
            <a:r>
              <a:rPr lang="et-EE" sz="1600" spc="100" dirty="0" err="1">
                <a:latin typeface="Helvetica Light" panose="020B0403020202020204" pitchFamily="34" charset="0"/>
              </a:rPr>
              <a:t>Priniciples</a:t>
            </a:r>
            <a:r>
              <a:rPr lang="et-EE" sz="1600" spc="100" dirty="0">
                <a:latin typeface="Helvetica Light" panose="020B0403020202020204" pitchFamily="34" charset="0"/>
              </a:rPr>
              <a:t> and </a:t>
            </a:r>
            <a:br>
              <a:rPr lang="et-EE" sz="1600" spc="100" dirty="0">
                <a:latin typeface="Helvetica Light" panose="020B0403020202020204" pitchFamily="34" charset="0"/>
              </a:rPr>
            </a:br>
            <a:r>
              <a:rPr lang="et-EE" sz="1600" spc="100" dirty="0" err="1">
                <a:latin typeface="Helvetica Light" panose="020B0403020202020204" pitchFamily="34" charset="0"/>
              </a:rPr>
              <a:t>the</a:t>
            </a:r>
            <a:r>
              <a:rPr lang="et-EE" sz="1600" spc="100" dirty="0">
                <a:latin typeface="Helvetica Light" panose="020B0403020202020204" pitchFamily="34" charset="0"/>
              </a:rPr>
              <a:t> </a:t>
            </a:r>
            <a:r>
              <a:rPr lang="et-EE" sz="1600" spc="100" dirty="0" err="1">
                <a:latin typeface="Helvetica Light" panose="020B0403020202020204" pitchFamily="34" charset="0"/>
              </a:rPr>
              <a:t>Flexibility</a:t>
            </a:r>
            <a:r>
              <a:rPr lang="et-EE" sz="1600" spc="100" dirty="0">
                <a:latin typeface="Helvetica Light" panose="020B0403020202020204" pitchFamily="34" charset="0"/>
              </a:rPr>
              <a:t> reform </a:t>
            </a:r>
          </a:p>
          <a:p>
            <a:r>
              <a:rPr lang="et-EE" sz="1600" spc="100" dirty="0" err="1">
                <a:latin typeface="Helvetica Light" panose="020B0403020202020204" pitchFamily="34" charset="0"/>
              </a:rPr>
              <a:t>Alignment</a:t>
            </a:r>
            <a:r>
              <a:rPr lang="et-EE" sz="1600" spc="100" dirty="0">
                <a:latin typeface="Helvetica Light" panose="020B0403020202020204" pitchFamily="34" charset="0"/>
              </a:rPr>
              <a:t> of </a:t>
            </a:r>
            <a:r>
              <a:rPr lang="et-EE" sz="1600" spc="100" dirty="0" err="1">
                <a:latin typeface="Helvetica Light" panose="020B0403020202020204" pitchFamily="34" charset="0"/>
              </a:rPr>
              <a:t>renewables</a:t>
            </a:r>
            <a:r>
              <a:rPr lang="et-EE" sz="1600" spc="100" dirty="0">
                <a:latin typeface="Helvetica Light" panose="020B0403020202020204" pitchFamily="34" charset="0"/>
              </a:rPr>
              <a:t> </a:t>
            </a:r>
            <a:r>
              <a:rPr lang="et-EE" sz="1600" spc="100" dirty="0" err="1">
                <a:latin typeface="Helvetica Light" panose="020B0403020202020204" pitchFamily="34" charset="0"/>
              </a:rPr>
              <a:t>targets</a:t>
            </a:r>
            <a:r>
              <a:rPr lang="et-EE" sz="1600" spc="100" dirty="0">
                <a:latin typeface="Helvetica Light" panose="020B0403020202020204" pitchFamily="34" charset="0"/>
              </a:rPr>
              <a:t> </a:t>
            </a:r>
            <a:r>
              <a:rPr lang="et-EE" sz="1600" spc="100" dirty="0" err="1">
                <a:latin typeface="Helvetica Light" panose="020B0403020202020204" pitchFamily="34" charset="0"/>
              </a:rPr>
              <a:t>with</a:t>
            </a:r>
            <a:br>
              <a:rPr lang="et-EE" sz="1600" spc="100" dirty="0">
                <a:latin typeface="Helvetica Light" panose="020B0403020202020204" pitchFamily="34" charset="0"/>
              </a:rPr>
            </a:br>
            <a:r>
              <a:rPr lang="et-EE" sz="1600" spc="100" dirty="0" err="1">
                <a:latin typeface="Helvetica Light" panose="020B0403020202020204" pitchFamily="34" charset="0"/>
              </a:rPr>
              <a:t>other</a:t>
            </a:r>
            <a:r>
              <a:rPr lang="et-EE" sz="1600" spc="100" dirty="0">
                <a:latin typeface="Helvetica Light" panose="020B0403020202020204" pitchFamily="34" charset="0"/>
              </a:rPr>
              <a:t> </a:t>
            </a:r>
            <a:r>
              <a:rPr lang="et-EE" sz="1600" spc="100" dirty="0" err="1">
                <a:latin typeface="Helvetica Light" panose="020B0403020202020204" pitchFamily="34" charset="0"/>
              </a:rPr>
              <a:t>key</a:t>
            </a:r>
            <a:r>
              <a:rPr lang="et-EE" sz="1600" spc="100" dirty="0">
                <a:latin typeface="Helvetica Light" panose="020B0403020202020204" pitchFamily="34" charset="0"/>
              </a:rPr>
              <a:t> </a:t>
            </a:r>
            <a:r>
              <a:rPr lang="et-EE" sz="1600" spc="100" dirty="0" err="1">
                <a:latin typeface="Helvetica Light" panose="020B0403020202020204" pitchFamily="34" charset="0"/>
              </a:rPr>
              <a:t>priorities</a:t>
            </a:r>
            <a:r>
              <a:rPr lang="et-EE" sz="1600" spc="100" dirty="0">
                <a:latin typeface="Helvetica Light" panose="020B0403020202020204" pitchFamily="34" charset="0"/>
              </a:rPr>
              <a:t>  </a:t>
            </a:r>
          </a:p>
          <a:p>
            <a:endParaRPr lang="et-EE" sz="1600" spc="100" dirty="0">
              <a:latin typeface="Helvetica Light" panose="020B0403020202020204" pitchFamily="34" charset="0"/>
            </a:endParaRPr>
          </a:p>
        </p:txBody>
      </p:sp>
      <p:pic>
        <p:nvPicPr>
          <p:cNvPr id="7" name="Picture 6" descr="A black background with circles&#10;&#10;Description automatically generated">
            <a:extLst>
              <a:ext uri="{FF2B5EF4-FFF2-40B4-BE49-F238E27FC236}">
                <a16:creationId xmlns:a16="http://schemas.microsoft.com/office/drawing/2014/main" id="{6EA180BA-57DC-0B9A-9E48-53D499B61CA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0901" y="5739594"/>
            <a:ext cx="385985" cy="630318"/>
          </a:xfrm>
          <a:prstGeom prst="rect">
            <a:avLst/>
          </a:prstGeom>
        </p:spPr>
      </p:pic>
    </p:spTree>
    <p:extLst>
      <p:ext uri="{BB962C8B-B14F-4D97-AF65-F5344CB8AC3E}">
        <p14:creationId xmlns:p14="http://schemas.microsoft.com/office/powerpoint/2010/main" val="214704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530F-9597-19D9-9902-392E785EA6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D228BD-3C55-731A-C151-E1918801AB16}"/>
              </a:ext>
            </a:extLst>
          </p:cNvPr>
          <p:cNvPicPr>
            <a:picLocks noChangeAspect="1"/>
          </p:cNvPicPr>
          <p:nvPr/>
        </p:nvPicPr>
        <p:blipFill>
          <a:blip r:embed="rId3" cstate="hqprint">
            <a:extLst>
              <a:ext uri="{28A0092B-C50C-407E-A947-70E740481C1C}">
                <a14:useLocalDpi xmlns:a14="http://schemas.microsoft.com/office/drawing/2010/main"/>
              </a:ext>
            </a:extLst>
          </a:blip>
          <a:srcRect l="-4" t="6688" r="3" b="8953"/>
          <a:stretch>
            <a:fillRect/>
          </a:stretch>
        </p:blipFill>
        <p:spPr>
          <a:xfrm>
            <a:off x="0" y="0"/>
            <a:ext cx="12191999" cy="6856718"/>
          </a:xfrm>
          <a:prstGeom prst="rect">
            <a:avLst/>
          </a:prstGeom>
        </p:spPr>
      </p:pic>
      <p:sp>
        <p:nvSpPr>
          <p:cNvPr id="4" name="Title 1">
            <a:extLst>
              <a:ext uri="{FF2B5EF4-FFF2-40B4-BE49-F238E27FC236}">
                <a16:creationId xmlns:a16="http://schemas.microsoft.com/office/drawing/2014/main" id="{4EAB26CD-1393-84EF-0C28-1C2F23BE0960}"/>
              </a:ext>
            </a:extLst>
          </p:cNvPr>
          <p:cNvSpPr txBox="1">
            <a:spLocks/>
          </p:cNvSpPr>
          <p:nvPr/>
        </p:nvSpPr>
        <p:spPr>
          <a:xfrm>
            <a:off x="0" y="1702825"/>
            <a:ext cx="12011959" cy="673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b="1" spc="100" dirty="0" err="1">
                <a:solidFill>
                  <a:schemeClr val="bg1"/>
                </a:solidFill>
                <a:latin typeface="Helvetica" pitchFamily="2" charset="0"/>
              </a:rPr>
              <a:t>Choosing</a:t>
            </a:r>
            <a:r>
              <a:rPr lang="et-EE" b="1" spc="100" dirty="0">
                <a:solidFill>
                  <a:schemeClr val="bg1"/>
                </a:solidFill>
                <a:latin typeface="Helvetica" pitchFamily="2" charset="0"/>
              </a:rPr>
              <a:t> (and </a:t>
            </a:r>
            <a:r>
              <a:rPr lang="et-EE" b="1" spc="100" dirty="0" err="1">
                <a:solidFill>
                  <a:schemeClr val="bg1"/>
                </a:solidFill>
                <a:latin typeface="Helvetica" pitchFamily="2" charset="0"/>
              </a:rPr>
              <a:t>staying</a:t>
            </a:r>
            <a:r>
              <a:rPr lang="et-EE" b="1" spc="100" dirty="0">
                <a:solidFill>
                  <a:schemeClr val="bg1"/>
                </a:solidFill>
                <a:latin typeface="Helvetica" pitchFamily="2" charset="0"/>
              </a:rPr>
              <a:t> on) </a:t>
            </a:r>
            <a:r>
              <a:rPr lang="et-EE" b="1" spc="100" dirty="0" err="1">
                <a:solidFill>
                  <a:schemeClr val="bg1"/>
                </a:solidFill>
                <a:latin typeface="Helvetica" pitchFamily="2" charset="0"/>
              </a:rPr>
              <a:t>the</a:t>
            </a:r>
            <a:r>
              <a:rPr lang="et-EE" b="1" spc="100" dirty="0">
                <a:solidFill>
                  <a:schemeClr val="bg1"/>
                </a:solidFill>
                <a:latin typeface="Helvetica" pitchFamily="2" charset="0"/>
              </a:rPr>
              <a:t> </a:t>
            </a:r>
            <a:r>
              <a:rPr lang="et-EE" b="1" spc="100" dirty="0" err="1">
                <a:solidFill>
                  <a:schemeClr val="bg1"/>
                </a:solidFill>
                <a:latin typeface="Helvetica" pitchFamily="2" charset="0"/>
              </a:rPr>
              <a:t>right</a:t>
            </a:r>
            <a:r>
              <a:rPr lang="et-EE" b="1" spc="100" dirty="0">
                <a:solidFill>
                  <a:schemeClr val="bg1"/>
                </a:solidFill>
                <a:latin typeface="Helvetica" pitchFamily="2" charset="0"/>
              </a:rPr>
              <a:t> </a:t>
            </a:r>
            <a:r>
              <a:rPr lang="et-EE" b="1" spc="100" dirty="0" err="1">
                <a:solidFill>
                  <a:schemeClr val="bg1"/>
                </a:solidFill>
                <a:latin typeface="Helvetica" pitchFamily="2" charset="0"/>
              </a:rPr>
              <a:t>path</a:t>
            </a:r>
            <a:r>
              <a:rPr lang="et-EE" b="1" spc="100" dirty="0">
                <a:solidFill>
                  <a:schemeClr val="bg1"/>
                </a:solidFill>
                <a:latin typeface="Helvetica" pitchFamily="2" charset="0"/>
              </a:rPr>
              <a:t> </a:t>
            </a:r>
            <a:r>
              <a:rPr lang="et-EE" b="1" spc="100" dirty="0" err="1">
                <a:solidFill>
                  <a:schemeClr val="bg1"/>
                </a:solidFill>
                <a:latin typeface="Helvetica" pitchFamily="2" charset="0"/>
              </a:rPr>
              <a:t>requires</a:t>
            </a:r>
            <a:r>
              <a:rPr lang="et-EE" b="1" spc="100" dirty="0">
                <a:solidFill>
                  <a:schemeClr val="bg1"/>
                </a:solidFill>
                <a:latin typeface="Helvetica" pitchFamily="2" charset="0"/>
              </a:rPr>
              <a:t> a </a:t>
            </a:r>
            <a:r>
              <a:rPr lang="et-EE" b="1" spc="100" dirty="0" err="1">
                <a:solidFill>
                  <a:schemeClr val="bg1"/>
                </a:solidFill>
                <a:latin typeface="Helvetica" pitchFamily="2" charset="0"/>
              </a:rPr>
              <a:t>joint</a:t>
            </a:r>
            <a:r>
              <a:rPr lang="et-EE" b="1" spc="100" dirty="0">
                <a:solidFill>
                  <a:schemeClr val="bg1"/>
                </a:solidFill>
                <a:latin typeface="Helvetica" pitchFamily="2" charset="0"/>
              </a:rPr>
              <a:t> </a:t>
            </a:r>
            <a:r>
              <a:rPr lang="et-EE" b="1" spc="100" dirty="0" err="1">
                <a:solidFill>
                  <a:schemeClr val="bg1"/>
                </a:solidFill>
                <a:latin typeface="Helvetica" pitchFamily="2" charset="0"/>
              </a:rPr>
              <a:t>effort</a:t>
            </a:r>
            <a:endParaRPr lang="et-EE" b="1" spc="100"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AB4098F-0590-3F7E-D0CF-7007BD7AE613}"/>
              </a:ext>
            </a:extLst>
          </p:cNvPr>
          <p:cNvPicPr>
            <a:picLocks noChangeAspect="1"/>
          </p:cNvPicPr>
          <p:nvPr/>
        </p:nvPicPr>
        <p:blipFill>
          <a:blip r:embed="rId4"/>
          <a:stretch>
            <a:fillRect/>
          </a:stretch>
        </p:blipFill>
        <p:spPr>
          <a:xfrm>
            <a:off x="11452478" y="6005187"/>
            <a:ext cx="384779" cy="630318"/>
          </a:xfrm>
          <a:prstGeom prst="rect">
            <a:avLst/>
          </a:prstGeom>
        </p:spPr>
      </p:pic>
    </p:spTree>
    <p:extLst>
      <p:ext uri="{BB962C8B-B14F-4D97-AF65-F5344CB8AC3E}">
        <p14:creationId xmlns:p14="http://schemas.microsoft.com/office/powerpoint/2010/main" val="70491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FF26C-D097-4110-AE79-113BF21CE9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83523F-35EE-0A64-757F-55B71C5AE362}"/>
              </a:ext>
            </a:extLst>
          </p:cNvPr>
          <p:cNvSpPr txBox="1">
            <a:spLocks/>
          </p:cNvSpPr>
          <p:nvPr/>
        </p:nvSpPr>
        <p:spPr>
          <a:xfrm>
            <a:off x="206617" y="5614109"/>
            <a:ext cx="11093728" cy="673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2800" b="1" spc="100" dirty="0" err="1">
                <a:solidFill>
                  <a:srgbClr val="323232"/>
                </a:solidFill>
                <a:latin typeface="Helvetica" pitchFamily="2" charset="0"/>
              </a:rPr>
              <a:t>Thank</a:t>
            </a:r>
            <a:r>
              <a:rPr lang="et-EE" sz="2800" b="1" spc="100" dirty="0">
                <a:solidFill>
                  <a:srgbClr val="323232"/>
                </a:solidFill>
                <a:latin typeface="Helvetica" pitchFamily="2" charset="0"/>
              </a:rPr>
              <a:t> </a:t>
            </a:r>
            <a:r>
              <a:rPr lang="et-EE" sz="2800" b="1" spc="100" dirty="0" err="1">
                <a:solidFill>
                  <a:srgbClr val="323232"/>
                </a:solidFill>
                <a:latin typeface="Helvetica" pitchFamily="2" charset="0"/>
              </a:rPr>
              <a:t>you</a:t>
            </a:r>
            <a:r>
              <a:rPr lang="et-EE" sz="2800" b="1" spc="100" dirty="0">
                <a:solidFill>
                  <a:srgbClr val="323232"/>
                </a:solidFill>
                <a:latin typeface="Helvetica" pitchFamily="2" charset="0"/>
              </a:rPr>
              <a:t>!</a:t>
            </a:r>
          </a:p>
          <a:p>
            <a:endParaRPr lang="et-EE" sz="2800" b="1" spc="100" dirty="0">
              <a:solidFill>
                <a:srgbClr val="323232"/>
              </a:solidFill>
              <a:latin typeface="Helvetica" pitchFamily="2" charset="0"/>
            </a:endParaRPr>
          </a:p>
        </p:txBody>
      </p:sp>
      <p:cxnSp>
        <p:nvCxnSpPr>
          <p:cNvPr id="8" name="Straight Connector 7">
            <a:extLst>
              <a:ext uri="{FF2B5EF4-FFF2-40B4-BE49-F238E27FC236}">
                <a16:creationId xmlns:a16="http://schemas.microsoft.com/office/drawing/2014/main" id="{02453181-65A8-241D-D456-130FBBE103F1}"/>
              </a:ext>
            </a:extLst>
          </p:cNvPr>
          <p:cNvCxnSpPr>
            <a:cxnSpLocks/>
          </p:cNvCxnSpPr>
          <p:nvPr/>
        </p:nvCxnSpPr>
        <p:spPr>
          <a:xfrm>
            <a:off x="10490381" y="6199928"/>
            <a:ext cx="0" cy="174413"/>
          </a:xfrm>
          <a:prstGeom prst="line">
            <a:avLst/>
          </a:prstGeom>
          <a:ln w="12700">
            <a:solidFill>
              <a:srgbClr val="323232"/>
            </a:solidFill>
          </a:ln>
        </p:spPr>
        <p:style>
          <a:lnRef idx="2">
            <a:schemeClr val="dk1"/>
          </a:lnRef>
          <a:fillRef idx="0">
            <a:schemeClr val="dk1"/>
          </a:fillRef>
          <a:effectRef idx="1">
            <a:schemeClr val="dk1"/>
          </a:effectRef>
          <a:fontRef idx="minor">
            <a:schemeClr val="tx1"/>
          </a:fontRef>
        </p:style>
      </p:cxnSp>
      <p:sp>
        <p:nvSpPr>
          <p:cNvPr id="9" name="Content Placeholder 2">
            <a:extLst>
              <a:ext uri="{FF2B5EF4-FFF2-40B4-BE49-F238E27FC236}">
                <a16:creationId xmlns:a16="http://schemas.microsoft.com/office/drawing/2014/main" id="{042C6CC8-F100-6671-77D3-6F5031A9AF97}"/>
              </a:ext>
            </a:extLst>
          </p:cNvPr>
          <p:cNvSpPr txBox="1">
            <a:spLocks/>
          </p:cNvSpPr>
          <p:nvPr/>
        </p:nvSpPr>
        <p:spPr>
          <a:xfrm>
            <a:off x="10489474" y="6168486"/>
            <a:ext cx="1495909" cy="310691"/>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t-EE" sz="1600" spc="100" dirty="0">
                <a:solidFill>
                  <a:srgbClr val="323232"/>
                </a:solidFill>
                <a:latin typeface="Helvetica Light" panose="020B0403020202020204" pitchFamily="34" charset="0"/>
              </a:rPr>
              <a:t>Rudolf Penu</a:t>
            </a:r>
          </a:p>
        </p:txBody>
      </p:sp>
      <p:pic>
        <p:nvPicPr>
          <p:cNvPr id="10" name="Picture 9" descr="A black background with circles&#10;&#10;Description automatically generated">
            <a:extLst>
              <a:ext uri="{FF2B5EF4-FFF2-40B4-BE49-F238E27FC236}">
                <a16:creationId xmlns:a16="http://schemas.microsoft.com/office/drawing/2014/main" id="{71C6BD6E-A61C-4288-6303-0225893082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96789" y="6005187"/>
            <a:ext cx="385985" cy="630318"/>
          </a:xfrm>
          <a:prstGeom prst="rect">
            <a:avLst/>
          </a:prstGeom>
        </p:spPr>
      </p:pic>
      <p:pic>
        <p:nvPicPr>
          <p:cNvPr id="2" name="Picture 1">
            <a:extLst>
              <a:ext uri="{FF2B5EF4-FFF2-40B4-BE49-F238E27FC236}">
                <a16:creationId xmlns:a16="http://schemas.microsoft.com/office/drawing/2014/main" id="{581AF5BC-957B-978F-D73A-94A589C947A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0" y="0"/>
            <a:ext cx="12192000" cy="5614109"/>
          </a:xfrm>
          <a:prstGeom prst="rect">
            <a:avLst/>
          </a:prstGeom>
        </p:spPr>
      </p:pic>
      <p:sp>
        <p:nvSpPr>
          <p:cNvPr id="4" name="Title 1">
            <a:extLst>
              <a:ext uri="{FF2B5EF4-FFF2-40B4-BE49-F238E27FC236}">
                <a16:creationId xmlns:a16="http://schemas.microsoft.com/office/drawing/2014/main" id="{78B7E19D-E44F-8AAA-ABA5-851A3A9DFFA5}"/>
              </a:ext>
            </a:extLst>
          </p:cNvPr>
          <p:cNvSpPr txBox="1">
            <a:spLocks/>
          </p:cNvSpPr>
          <p:nvPr/>
        </p:nvSpPr>
        <p:spPr>
          <a:xfrm>
            <a:off x="7584101" y="1431936"/>
            <a:ext cx="4825375" cy="673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2800" b="1" spc="100" dirty="0" err="1">
                <a:solidFill>
                  <a:schemeClr val="bg1"/>
                </a:solidFill>
                <a:latin typeface="Helvetica" pitchFamily="2" charset="0"/>
              </a:rPr>
              <a:t>Let´s</a:t>
            </a:r>
            <a:r>
              <a:rPr lang="et-EE" sz="2800" b="1" spc="100" dirty="0">
                <a:solidFill>
                  <a:schemeClr val="bg1"/>
                </a:solidFill>
                <a:latin typeface="Helvetica" pitchFamily="2" charset="0"/>
              </a:rPr>
              <a:t> keep </a:t>
            </a:r>
            <a:r>
              <a:rPr lang="et-EE" sz="2800" b="1" spc="100" dirty="0" err="1">
                <a:solidFill>
                  <a:schemeClr val="bg1"/>
                </a:solidFill>
                <a:latin typeface="Helvetica" pitchFamily="2" charset="0"/>
              </a:rPr>
              <a:t>the</a:t>
            </a:r>
            <a:r>
              <a:rPr lang="et-EE" sz="2800" b="1" spc="100" dirty="0">
                <a:solidFill>
                  <a:schemeClr val="bg1"/>
                </a:solidFill>
                <a:latin typeface="Helvetica" pitchFamily="2" charset="0"/>
              </a:rPr>
              <a:t> </a:t>
            </a:r>
            <a:r>
              <a:rPr lang="et-EE" sz="2800" b="1" spc="100" dirty="0" err="1">
                <a:solidFill>
                  <a:schemeClr val="bg1"/>
                </a:solidFill>
                <a:latin typeface="Helvetica" pitchFamily="2" charset="0"/>
              </a:rPr>
              <a:t>lights</a:t>
            </a:r>
            <a:r>
              <a:rPr lang="et-EE" sz="2800" b="1" spc="100" dirty="0">
                <a:solidFill>
                  <a:schemeClr val="bg1"/>
                </a:solidFill>
                <a:latin typeface="Helvetica" pitchFamily="2" charset="0"/>
              </a:rPr>
              <a:t> on</a:t>
            </a:r>
          </a:p>
          <a:p>
            <a:endParaRPr lang="et-EE" sz="2800" b="1" spc="100" dirty="0">
              <a:solidFill>
                <a:schemeClr val="bg1"/>
              </a:solidFill>
              <a:latin typeface="Helvetica" pitchFamily="2" charset="0"/>
            </a:endParaRPr>
          </a:p>
        </p:txBody>
      </p:sp>
    </p:spTree>
    <p:extLst>
      <p:ext uri="{BB962C8B-B14F-4D97-AF65-F5344CB8AC3E}">
        <p14:creationId xmlns:p14="http://schemas.microsoft.com/office/powerpoint/2010/main" val="231903257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7fe772f-00cf-4dad-b0cb-913608da9119">
      <Terms xmlns="http://schemas.microsoft.com/office/infopath/2007/PartnerControls"/>
    </lcf76f155ced4ddcb4097134ff3c332f>
    <TaxCatchAll xmlns="c5f555a3-b848-4bea-9c8d-34a4da0e434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BA515A7BAE2A43BBCEEFC8DB246324" ma:contentTypeVersion="16" ma:contentTypeDescription="Create a new document." ma:contentTypeScope="" ma:versionID="89fbe9ec6c1f9ec85c19d858011993f8">
  <xsd:schema xmlns:xsd="http://www.w3.org/2001/XMLSchema" xmlns:xs="http://www.w3.org/2001/XMLSchema" xmlns:p="http://schemas.microsoft.com/office/2006/metadata/properties" xmlns:ns2="57fe772f-00cf-4dad-b0cb-913608da9119" xmlns:ns3="c5f555a3-b848-4bea-9c8d-34a4da0e4343" targetNamespace="http://schemas.microsoft.com/office/2006/metadata/properties" ma:root="true" ma:fieldsID="ecf784f5448bf7db776acdd9eba1a3f5" ns2:_="" ns3:_="">
    <xsd:import namespace="57fe772f-00cf-4dad-b0cb-913608da9119"/>
    <xsd:import namespace="c5f555a3-b848-4bea-9c8d-34a4da0e4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e772f-00cf-4dad-b0cb-913608da9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e864938-2603-473d-8bcd-f12a868843d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f555a3-b848-4bea-9c8d-34a4da0e434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afdac5b-07eb-4f5e-9c79-778fcf53685d}" ma:internalName="TaxCatchAll" ma:showField="CatchAllData" ma:web="c5f555a3-b848-4bea-9c8d-34a4da0e434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7DF775-C473-4D73-8F34-01AAD1B60BCE}">
  <ds:schemaRefs>
    <ds:schemaRef ds:uri="http://schemas.microsoft.com/sharepoint/v3/contenttype/forms"/>
  </ds:schemaRefs>
</ds:datastoreItem>
</file>

<file path=customXml/itemProps2.xml><?xml version="1.0" encoding="utf-8"?>
<ds:datastoreItem xmlns:ds="http://schemas.openxmlformats.org/officeDocument/2006/customXml" ds:itemID="{254BB00A-A390-49B2-BE36-E5826ADE35C7}">
  <ds:schemaRefs>
    <ds:schemaRef ds:uri="http://schemas.microsoft.com/office/2006/metadata/properties"/>
    <ds:schemaRef ds:uri="http://schemas.microsoft.com/office/infopath/2007/PartnerControls"/>
    <ds:schemaRef ds:uri="57fe772f-00cf-4dad-b0cb-913608da9119"/>
    <ds:schemaRef ds:uri="c5f555a3-b848-4bea-9c8d-34a4da0e4343"/>
  </ds:schemaRefs>
</ds:datastoreItem>
</file>

<file path=customXml/itemProps3.xml><?xml version="1.0" encoding="utf-8"?>
<ds:datastoreItem xmlns:ds="http://schemas.openxmlformats.org/officeDocument/2006/customXml" ds:itemID="{CD83F956-6E5D-46B9-AD12-9E7304330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fe772f-00cf-4dad-b0cb-913608da9119"/>
    <ds:schemaRef ds:uri="c5f555a3-b848-4bea-9c8d-34a4da0e4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cd778b-2b28-4ebc-956c-b5977a36cd28}" enabled="0" method="" siteId="{15cd778b-2b28-4ebc-956c-b5977a36cd28}" removed="1"/>
</clbl:labelList>
</file>

<file path=docProps/app.xml><?xml version="1.0" encoding="utf-8"?>
<Properties xmlns="http://schemas.openxmlformats.org/officeDocument/2006/extended-properties" xmlns:vt="http://schemas.openxmlformats.org/officeDocument/2006/docPropsVTypes">
  <Template/>
  <TotalTime>0</TotalTime>
  <Words>923</Words>
  <Application>Microsoft Office PowerPoint</Application>
  <PresentationFormat>Breitbild</PresentationFormat>
  <Paragraphs>110</Paragraphs>
  <Slides>9</Slides>
  <Notes>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9</vt:i4>
      </vt:variant>
    </vt:vector>
  </HeadingPairs>
  <TitlesOfParts>
    <vt:vector size="18" baseType="lpstr">
      <vt:lpstr>Aptos</vt:lpstr>
      <vt:lpstr>Arial</vt:lpstr>
      <vt:lpstr>Calibri</vt:lpstr>
      <vt:lpstr>Helvetica</vt:lpstr>
      <vt:lpstr>Helvetica Light</vt:lpstr>
      <vt:lpstr>Milibus Sb</vt:lpstr>
      <vt:lpstr>Roboto Black</vt:lpstr>
      <vt:lpstr>Roboto Medium</vt:lpstr>
      <vt:lpstr>Custom Design</vt:lpstr>
      <vt:lpstr>PowerPoint-Präsentation</vt:lpstr>
      <vt:lpstr>PowerPoint-Präsentation</vt:lpstr>
      <vt:lpstr>PowerPoint-Präsentation</vt:lpstr>
      <vt:lpstr>PowerPoint-Präsentation</vt:lpstr>
      <vt:lpstr>PowerPoint-Präsentation</vt:lpstr>
      <vt:lpstr>Elektrilevi´s commitment</vt:lpstr>
      <vt:lpstr>Work in progress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Diandra</dc:creator>
  <cp:lastModifiedBy>Jan Geiss</cp:lastModifiedBy>
  <cp:revision>2</cp:revision>
  <dcterms:created xsi:type="dcterms:W3CDTF">2023-04-05T08:41:35Z</dcterms:created>
  <dcterms:modified xsi:type="dcterms:W3CDTF">2025-12-02T10:02:17Z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0x01010063BA515A7BAE2A43BBCEEFC8DB246324</vt:lpwstr>
  </property>
  <property fmtid="{D5CDD505-2E9C-101B-9397-08002B2CF9AE}" pid="3" name="MediaServiceImageTags">
    <vt:lpwstr/>
  </property>
</Properties>
</file>