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312" r:id="rId4"/>
    <p:sldId id="358" r:id="rId5"/>
    <p:sldId id="400" r:id="rId6"/>
    <p:sldId id="386" r:id="rId7"/>
    <p:sldId id="402" r:id="rId8"/>
    <p:sldId id="403" r:id="rId9"/>
    <p:sldId id="410" r:id="rId10"/>
    <p:sldId id="396" r:id="rId11"/>
    <p:sldId id="392" r:id="rId12"/>
    <p:sldId id="411" r:id="rId13"/>
    <p:sldId id="397" r:id="rId14"/>
    <p:sldId id="405" r:id="rId15"/>
    <p:sldId id="398" r:id="rId16"/>
    <p:sldId id="409" r:id="rId17"/>
    <p:sldId id="412" r:id="rId18"/>
    <p:sldId id="413" r:id="rId19"/>
    <p:sldId id="406" r:id="rId20"/>
    <p:sldId id="408" r:id="rId21"/>
    <p:sldId id="407" r:id="rId2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BC67"/>
    <a:srgbClr val="F2C816"/>
    <a:srgbClr val="329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eskmine laa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Laadi ja ruudustikut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Hele laad 1 – rõhk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Laadita, tabeliruudustik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2" autoAdjust="0"/>
    <p:restoredTop sz="80900" autoAdjust="0"/>
  </p:normalViewPr>
  <p:slideViewPr>
    <p:cSldViewPr snapToGrid="0">
      <p:cViewPr varScale="1">
        <p:scale>
          <a:sx n="120" d="100"/>
          <a:sy n="120" d="100"/>
        </p:scale>
        <p:origin x="13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astuvenergia%20Koda\Dropbox\Koda\Taastuvenergia%20aastaraamat\2024\Tabelandmed_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astuvenergia%20Koda\Dropbox\Koda\Taastuvenergia%20aastaraamat\2024\Tabelandmed_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astuvenergia%20Koda\Dropbox\Koda\Taastuvenergia%20aastaraamat\2024\Tabelandmed_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astuvenergia%20Koda\Dropbox\Koda\Taastuvenergia%20aastaraamat\2024\Tabelandmed_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Eesti!$C$4</c:f>
              <c:strCache>
                <c:ptCount val="1"/>
                <c:pt idx="0">
                  <c:v>Electricity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Eesti!$A$6:$A$26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Eesti!$C$6:$C$26</c:f>
              <c:numCache>
                <c:formatCode>0.0</c:formatCode>
                <c:ptCount val="21"/>
                <c:pt idx="0">
                  <c:v>0.54600000000000004</c:v>
                </c:pt>
                <c:pt idx="1">
                  <c:v>1.127</c:v>
                </c:pt>
                <c:pt idx="2">
                  <c:v>1.4279999999999999</c:v>
                </c:pt>
                <c:pt idx="3">
                  <c:v>1.4319999999999999</c:v>
                </c:pt>
                <c:pt idx="4">
                  <c:v>1.972</c:v>
                </c:pt>
                <c:pt idx="5">
                  <c:v>5.9660000000000002</c:v>
                </c:pt>
                <c:pt idx="6">
                  <c:v>10.294</c:v>
                </c:pt>
                <c:pt idx="7">
                  <c:v>12.199</c:v>
                </c:pt>
                <c:pt idx="8">
                  <c:v>15.67</c:v>
                </c:pt>
                <c:pt idx="9">
                  <c:v>12.948</c:v>
                </c:pt>
                <c:pt idx="10">
                  <c:v>14.016999999999999</c:v>
                </c:pt>
                <c:pt idx="11">
                  <c:v>16.152000000000001</c:v>
                </c:pt>
                <c:pt idx="12">
                  <c:v>16.193999999999999</c:v>
                </c:pt>
                <c:pt idx="13">
                  <c:v>17.582999999999998</c:v>
                </c:pt>
                <c:pt idx="14">
                  <c:v>19.678999999999998</c:v>
                </c:pt>
                <c:pt idx="15">
                  <c:v>21.998000000000001</c:v>
                </c:pt>
                <c:pt idx="16">
                  <c:v>28.292999999999999</c:v>
                </c:pt>
                <c:pt idx="17">
                  <c:v>29.196999999999999</c:v>
                </c:pt>
                <c:pt idx="18">
                  <c:v>29.114999999999998</c:v>
                </c:pt>
                <c:pt idx="19">
                  <c:v>31.844999999999999</c:v>
                </c:pt>
                <c:pt idx="2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30-44CE-BF30-FF77B90402D0}"/>
            </c:ext>
          </c:extLst>
        </c:ser>
        <c:ser>
          <c:idx val="2"/>
          <c:order val="1"/>
          <c:tx>
            <c:strRef>
              <c:f>Eesti!$D$4</c:f>
              <c:strCache>
                <c:ptCount val="1"/>
                <c:pt idx="0">
                  <c:v>Transport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Eesti!$A$6:$A$26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Eesti!$D$6:$D$26</c:f>
              <c:numCache>
                <c:formatCode>0.0</c:formatCode>
                <c:ptCount val="21"/>
                <c:pt idx="0">
                  <c:v>0.2</c:v>
                </c:pt>
                <c:pt idx="1">
                  <c:v>0.23499999999999999</c:v>
                </c:pt>
                <c:pt idx="2">
                  <c:v>0.184</c:v>
                </c:pt>
                <c:pt idx="3">
                  <c:v>0.16800000000000001</c:v>
                </c:pt>
                <c:pt idx="4">
                  <c:v>0.185</c:v>
                </c:pt>
                <c:pt idx="5">
                  <c:v>0.438</c:v>
                </c:pt>
                <c:pt idx="6">
                  <c:v>0.433</c:v>
                </c:pt>
                <c:pt idx="7">
                  <c:v>0.44500000000000001</c:v>
                </c:pt>
                <c:pt idx="8">
                  <c:v>0.45100000000000001</c:v>
                </c:pt>
                <c:pt idx="9">
                  <c:v>0.44800000000000001</c:v>
                </c:pt>
                <c:pt idx="10">
                  <c:v>0.41799999999999998</c:v>
                </c:pt>
                <c:pt idx="11">
                  <c:v>0.41299999999999998</c:v>
                </c:pt>
                <c:pt idx="12">
                  <c:v>0.43099999999999999</c:v>
                </c:pt>
                <c:pt idx="13">
                  <c:v>0.41699999999999998</c:v>
                </c:pt>
                <c:pt idx="14">
                  <c:v>3.3149999999999999</c:v>
                </c:pt>
                <c:pt idx="15">
                  <c:v>6.2430000000000003</c:v>
                </c:pt>
                <c:pt idx="16">
                  <c:v>12.164999999999999</c:v>
                </c:pt>
                <c:pt idx="17">
                  <c:v>11.186999999999999</c:v>
                </c:pt>
                <c:pt idx="18">
                  <c:v>8.5310000000000006</c:v>
                </c:pt>
                <c:pt idx="19">
                  <c:v>9.0649999999999995</c:v>
                </c:pt>
                <c:pt idx="2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30-44CE-BF30-FF77B90402D0}"/>
            </c:ext>
          </c:extLst>
        </c:ser>
        <c:ser>
          <c:idx val="3"/>
          <c:order val="2"/>
          <c:tx>
            <c:strRef>
              <c:f>Eesti!$E$4</c:f>
              <c:strCache>
                <c:ptCount val="1"/>
                <c:pt idx="0">
                  <c:v>Heating and cooling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Eesti!$A$6:$A$26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Eesti!$E$6:$E$26</c:f>
              <c:numCache>
                <c:formatCode>0.0</c:formatCode>
                <c:ptCount val="21"/>
                <c:pt idx="0">
                  <c:v>33.360999999999997</c:v>
                </c:pt>
                <c:pt idx="1">
                  <c:v>32.369</c:v>
                </c:pt>
                <c:pt idx="2">
                  <c:v>30.838000000000001</c:v>
                </c:pt>
                <c:pt idx="3">
                  <c:v>33.036999999999999</c:v>
                </c:pt>
                <c:pt idx="4">
                  <c:v>35.997</c:v>
                </c:pt>
                <c:pt idx="5">
                  <c:v>42.027999999999999</c:v>
                </c:pt>
                <c:pt idx="6">
                  <c:v>43.161999999999999</c:v>
                </c:pt>
                <c:pt idx="7">
                  <c:v>44.55</c:v>
                </c:pt>
                <c:pt idx="8">
                  <c:v>43.218000000000004</c:v>
                </c:pt>
                <c:pt idx="9">
                  <c:v>43.112000000000002</c:v>
                </c:pt>
                <c:pt idx="10">
                  <c:v>44.933999999999997</c:v>
                </c:pt>
                <c:pt idx="11">
                  <c:v>50.030999999999999</c:v>
                </c:pt>
                <c:pt idx="12">
                  <c:v>51.765000000000001</c:v>
                </c:pt>
                <c:pt idx="13">
                  <c:v>52.216999999999999</c:v>
                </c:pt>
                <c:pt idx="14">
                  <c:v>53.670999999999999</c:v>
                </c:pt>
                <c:pt idx="15">
                  <c:v>52.192999999999998</c:v>
                </c:pt>
                <c:pt idx="16">
                  <c:v>58.834000000000003</c:v>
                </c:pt>
                <c:pt idx="17">
                  <c:v>61.347000000000001</c:v>
                </c:pt>
                <c:pt idx="18">
                  <c:v>65.441999999999993</c:v>
                </c:pt>
                <c:pt idx="19">
                  <c:v>66.668000000000006</c:v>
                </c:pt>
                <c:pt idx="20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30-44CE-BF30-FF77B9040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2837648"/>
        <c:axId val="682843408"/>
      </c:lineChart>
      <c:catAx>
        <c:axId val="68283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843408"/>
        <c:crosses val="autoZero"/>
        <c:auto val="1"/>
        <c:lblAlgn val="ctr"/>
        <c:lblOffset val="100"/>
        <c:noMultiLvlLbl val="0"/>
      </c:catAx>
      <c:valAx>
        <c:axId val="68284340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b="1" dirty="0"/>
                  <a:t>% of </a:t>
                </a:r>
                <a:r>
                  <a:rPr lang="et-EE" b="1" dirty="0" err="1"/>
                  <a:t>total</a:t>
                </a:r>
                <a:endParaRPr lang="en-GB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83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Eesti!$H$4</c:f>
              <c:strCache>
                <c:ptCount val="1"/>
                <c:pt idx="0">
                  <c:v>Renewable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Eesti!$A$18:$A$26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Eesti!$H$18:$H$26</c:f>
              <c:numCache>
                <c:formatCode>0</c:formatCode>
                <c:ptCount val="9"/>
                <c:pt idx="0" formatCode="General">
                  <c:v>1412</c:v>
                </c:pt>
                <c:pt idx="1">
                  <c:v>1653</c:v>
                </c:pt>
                <c:pt idx="2" formatCode="General">
                  <c:v>1665</c:v>
                </c:pt>
                <c:pt idx="3" formatCode="General">
                  <c:v>1970</c:v>
                </c:pt>
                <c:pt idx="4">
                  <c:v>2230</c:v>
                </c:pt>
                <c:pt idx="5">
                  <c:v>2597</c:v>
                </c:pt>
                <c:pt idx="6">
                  <c:v>2623</c:v>
                </c:pt>
                <c:pt idx="7">
                  <c:v>2618</c:v>
                </c:pt>
                <c:pt idx="8">
                  <c:v>3398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3A-4C0B-AF09-FA054FFFFDCA}"/>
            </c:ext>
          </c:extLst>
        </c:ser>
        <c:ser>
          <c:idx val="1"/>
          <c:order val="1"/>
          <c:tx>
            <c:strRef>
              <c:f>Eesti!$I$4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Eesti!$A$18:$A$26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Eesti!$I$18:$I$26</c:f>
              <c:numCache>
                <c:formatCode>0</c:formatCode>
                <c:ptCount val="9"/>
                <c:pt idx="0">
                  <c:v>9010</c:v>
                </c:pt>
                <c:pt idx="1">
                  <c:v>9581</c:v>
                </c:pt>
                <c:pt idx="2">
                  <c:v>8918</c:v>
                </c:pt>
                <c:pt idx="3">
                  <c:v>4501</c:v>
                </c:pt>
                <c:pt idx="4">
                  <c:v>2580</c:v>
                </c:pt>
                <c:pt idx="5">
                  <c:v>3734</c:v>
                </c:pt>
                <c:pt idx="6">
                  <c:v>4964</c:v>
                </c:pt>
                <c:pt idx="7">
                  <c:v>2302</c:v>
                </c:pt>
                <c:pt idx="8">
                  <c:v>1963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3A-4C0B-AF09-FA054FFFFD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11124808"/>
        <c:axId val="711114640"/>
      </c:lineChart>
      <c:catAx>
        <c:axId val="71112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114640"/>
        <c:crosses val="autoZero"/>
        <c:auto val="1"/>
        <c:lblAlgn val="ctr"/>
        <c:lblOffset val="100"/>
        <c:noMultiLvlLbl val="0"/>
      </c:catAx>
      <c:valAx>
        <c:axId val="711114640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b="1" dirty="0" err="1"/>
                  <a:t>GWh</a:t>
                </a:r>
                <a:endParaRPr lang="en-GB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12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Eesti!$A$69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Eesti!$B$68:$M$68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Eesti!$B$69:$M$69</c:f>
              <c:numCache>
                <c:formatCode>#,##0</c:formatCode>
                <c:ptCount val="12"/>
                <c:pt idx="0">
                  <c:v>115099.31352199998</c:v>
                </c:pt>
                <c:pt idx="1">
                  <c:v>89707.762015999993</c:v>
                </c:pt>
                <c:pt idx="2">
                  <c:v>76103.468014000013</c:v>
                </c:pt>
                <c:pt idx="3">
                  <c:v>86452.014569999999</c:v>
                </c:pt>
                <c:pt idx="4">
                  <c:v>49116.503404000003</c:v>
                </c:pt>
                <c:pt idx="5">
                  <c:v>46660.155624999992</c:v>
                </c:pt>
                <c:pt idx="6">
                  <c:v>53844.897692000013</c:v>
                </c:pt>
                <c:pt idx="7">
                  <c:v>56674.777295</c:v>
                </c:pt>
                <c:pt idx="8">
                  <c:v>74191.40400200001</c:v>
                </c:pt>
                <c:pt idx="9">
                  <c:v>138585.39094100002</c:v>
                </c:pt>
                <c:pt idx="10">
                  <c:v>173179.87047699999</c:v>
                </c:pt>
                <c:pt idx="11">
                  <c:v>204501.92663799995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AD-4576-83DD-A5DF3A7F7F82}"/>
            </c:ext>
          </c:extLst>
        </c:ser>
        <c:ser>
          <c:idx val="1"/>
          <c:order val="1"/>
          <c:tx>
            <c:strRef>
              <c:f>Eesti!$A$71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Eesti!$B$68:$M$68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Eesti!$B$71:$M$71</c:f>
              <c:numCache>
                <c:formatCode>#,##0</c:formatCode>
                <c:ptCount val="12"/>
                <c:pt idx="0">
                  <c:v>5210.1386930000044</c:v>
                </c:pt>
                <c:pt idx="1">
                  <c:v>19677.925570000018</c:v>
                </c:pt>
                <c:pt idx="2">
                  <c:v>65739.073318999988</c:v>
                </c:pt>
                <c:pt idx="3">
                  <c:v>82314.707549999963</c:v>
                </c:pt>
                <c:pt idx="4">
                  <c:v>179562.27108900007</c:v>
                </c:pt>
                <c:pt idx="5">
                  <c:v>161236.97143300023</c:v>
                </c:pt>
                <c:pt idx="6">
                  <c:v>140619.50421025013</c:v>
                </c:pt>
                <c:pt idx="7">
                  <c:v>145243.0088754998</c:v>
                </c:pt>
                <c:pt idx="8">
                  <c:v>124264.14712849984</c:v>
                </c:pt>
                <c:pt idx="9">
                  <c:v>62651.606257500025</c:v>
                </c:pt>
                <c:pt idx="10">
                  <c:v>13413.035768000016</c:v>
                </c:pt>
                <c:pt idx="11">
                  <c:v>5032.4816409999958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AD-4576-83DD-A5DF3A7F7F82}"/>
            </c:ext>
          </c:extLst>
        </c:ser>
        <c:ser>
          <c:idx val="2"/>
          <c:order val="2"/>
          <c:tx>
            <c:strRef>
              <c:f>Eesti!$A$73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Eesti!$B$68:$M$68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Eesti!$B$73:$M$73</c:f>
              <c:numCache>
                <c:formatCode>#,##0</c:formatCode>
                <c:ptCount val="12"/>
                <c:pt idx="0">
                  <c:v>146739.21945</c:v>
                </c:pt>
                <c:pt idx="1">
                  <c:v>144315.40396699999</c:v>
                </c:pt>
                <c:pt idx="2">
                  <c:v>132222.85634</c:v>
                </c:pt>
                <c:pt idx="3">
                  <c:v>102109.83781899999</c:v>
                </c:pt>
                <c:pt idx="4">
                  <c:v>104497.66133700001</c:v>
                </c:pt>
                <c:pt idx="5">
                  <c:v>89348.766115999984</c:v>
                </c:pt>
                <c:pt idx="6">
                  <c:v>62757.043172999991</c:v>
                </c:pt>
                <c:pt idx="7">
                  <c:v>55254.130540999991</c:v>
                </c:pt>
                <c:pt idx="8">
                  <c:v>71749.995391000004</c:v>
                </c:pt>
                <c:pt idx="9">
                  <c:v>90569.095801999982</c:v>
                </c:pt>
                <c:pt idx="10">
                  <c:v>93046.862670999995</c:v>
                </c:pt>
                <c:pt idx="11">
                  <c:v>105459.199398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AD-4576-83DD-A5DF3A7F7F82}"/>
            </c:ext>
          </c:extLst>
        </c:ser>
        <c:ser>
          <c:idx val="3"/>
          <c:order val="3"/>
          <c:tx>
            <c:strRef>
              <c:f>Eesti!$A$70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strRef>
              <c:f>Eesti!$B$68:$M$68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Eesti!$B$70:$M$70</c:f>
              <c:numCache>
                <c:formatCode>#,##0</c:formatCode>
                <c:ptCount val="12"/>
                <c:pt idx="0">
                  <c:v>2554.2256969999989</c:v>
                </c:pt>
                <c:pt idx="1">
                  <c:v>2857.9827139999993</c:v>
                </c:pt>
                <c:pt idx="2">
                  <c:v>4276.9424960000006</c:v>
                </c:pt>
                <c:pt idx="3">
                  <c:v>4286.2190700000001</c:v>
                </c:pt>
                <c:pt idx="4">
                  <c:v>2328.6460800000009</c:v>
                </c:pt>
                <c:pt idx="5">
                  <c:v>867.87763000000007</c:v>
                </c:pt>
                <c:pt idx="6">
                  <c:v>519.80704300000002</c:v>
                </c:pt>
                <c:pt idx="7">
                  <c:v>1963.1597589999999</c:v>
                </c:pt>
                <c:pt idx="8">
                  <c:v>1282.3724639999998</c:v>
                </c:pt>
                <c:pt idx="9">
                  <c:v>1696.3841339999997</c:v>
                </c:pt>
                <c:pt idx="10">
                  <c:v>3249.3821660000003</c:v>
                </c:pt>
                <c:pt idx="11">
                  <c:v>4008.9470850000002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4FAD-4576-83DD-A5DF3A7F7F82}"/>
            </c:ext>
          </c:extLst>
        </c:ser>
        <c:ser>
          <c:idx val="4"/>
          <c:order val="4"/>
          <c:tx>
            <c:strRef>
              <c:f>Eesti!$A$72</c:f>
              <c:strCache>
                <c:ptCount val="1"/>
                <c:pt idx="0">
                  <c:v>Biogas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Eesti!$B$68:$M$68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Eesti!$B$72:$M$72</c:f>
              <c:numCache>
                <c:formatCode>#,##0</c:formatCode>
                <c:ptCount val="12"/>
                <c:pt idx="0">
                  <c:v>123.887</c:v>
                </c:pt>
                <c:pt idx="1">
                  <c:v>104.893</c:v>
                </c:pt>
                <c:pt idx="2">
                  <c:v>88.802099999999996</c:v>
                </c:pt>
                <c:pt idx="3">
                  <c:v>128.10017999999999</c:v>
                </c:pt>
                <c:pt idx="4">
                  <c:v>102.75319999999999</c:v>
                </c:pt>
                <c:pt idx="5">
                  <c:v>127.46392500000002</c:v>
                </c:pt>
                <c:pt idx="6">
                  <c:v>104.71802</c:v>
                </c:pt>
                <c:pt idx="7">
                  <c:v>96.383947000000006</c:v>
                </c:pt>
                <c:pt idx="8">
                  <c:v>82.602800000000002</c:v>
                </c:pt>
                <c:pt idx="9">
                  <c:v>82.396450000000002</c:v>
                </c:pt>
                <c:pt idx="10">
                  <c:v>157.42900000000003</c:v>
                </c:pt>
                <c:pt idx="11">
                  <c:v>170.28110000000001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AD-4576-83DD-A5DF3A7F7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6485944"/>
        <c:axId val="866483976"/>
      </c:barChart>
      <c:catAx>
        <c:axId val="866485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483976"/>
        <c:crosses val="autoZero"/>
        <c:auto val="1"/>
        <c:lblAlgn val="ctr"/>
        <c:lblOffset val="100"/>
        <c:noMultiLvlLbl val="0"/>
      </c:catAx>
      <c:valAx>
        <c:axId val="86648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b="1" dirty="0" err="1"/>
                  <a:t>GWh</a:t>
                </a:r>
                <a:endParaRPr lang="en-GB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48594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Eesti!$F$4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Eesti!$A$11:$A$26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Eesti!$F$11:$F$26</c:f>
              <c:numCache>
                <c:formatCode>0</c:formatCode>
                <c:ptCount val="16"/>
                <c:pt idx="0">
                  <c:v>64</c:v>
                </c:pt>
                <c:pt idx="1">
                  <c:v>7</c:v>
                </c:pt>
                <c:pt idx="2">
                  <c:v>35</c:v>
                </c:pt>
                <c:pt idx="3">
                  <c:v>85</c:v>
                </c:pt>
                <c:pt idx="4">
                  <c:v>11</c:v>
                </c:pt>
                <c:pt idx="5">
                  <c:v>23</c:v>
                </c:pt>
                <c:pt idx="6">
                  <c:v>0</c:v>
                </c:pt>
                <c:pt idx="7">
                  <c:v>7</c:v>
                </c:pt>
                <c:pt idx="8">
                  <c:v>2</c:v>
                </c:pt>
                <c:pt idx="9">
                  <c:v>2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127</c:v>
                </c:pt>
                <c:pt idx="15" formatCode="General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6-429C-91BA-B963B7BD49B1}"/>
            </c:ext>
          </c:extLst>
        </c:ser>
        <c:ser>
          <c:idx val="1"/>
          <c:order val="1"/>
          <c:tx>
            <c:strRef>
              <c:f>Eesti!$G$4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Eesti!$A$11:$A$26</c:f>
              <c:numCache>
                <c:formatCode>General</c:formatCod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</c:numRef>
          </c:cat>
          <c:val>
            <c:numRef>
              <c:f>Eesti!$G$11:$G$26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0.9</c:v>
                </c:pt>
                <c:pt idx="5">
                  <c:v>1.8</c:v>
                </c:pt>
                <c:pt idx="6">
                  <c:v>3.2</c:v>
                </c:pt>
                <c:pt idx="7">
                  <c:v>4.5</c:v>
                </c:pt>
                <c:pt idx="8">
                  <c:v>7.4</c:v>
                </c:pt>
                <c:pt idx="9">
                  <c:v>21.2</c:v>
                </c:pt>
                <c:pt idx="10">
                  <c:v>78.7</c:v>
                </c:pt>
                <c:pt idx="11">
                  <c:v>101.7</c:v>
                </c:pt>
                <c:pt idx="12">
                  <c:v>179</c:v>
                </c:pt>
                <c:pt idx="13">
                  <c:v>131</c:v>
                </c:pt>
                <c:pt idx="14">
                  <c:v>282</c:v>
                </c:pt>
                <c:pt idx="15">
                  <c:v>512.63499999999999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96-429C-91BA-B963B7BD49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2147184"/>
        <c:axId val="452140296"/>
      </c:barChart>
      <c:catAx>
        <c:axId val="45214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40296"/>
        <c:crosses val="autoZero"/>
        <c:auto val="1"/>
        <c:lblAlgn val="ctr"/>
        <c:lblOffset val="100"/>
        <c:noMultiLvlLbl val="0"/>
      </c:catAx>
      <c:valAx>
        <c:axId val="45214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b="1" dirty="0"/>
                  <a:t>MW</a:t>
                </a:r>
                <a:endParaRPr lang="en-GB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14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B409-205E-49AF-87F0-7AA0AC2151F7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FE13C-0A77-4284-BE78-7EB3E1031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30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730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D2709-D0D7-1EE6-05C7-606D188AC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7254AACE-E7C6-803C-6A6A-0CA755F87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AC6BCBE5-89BE-070C-7354-CD97099EF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25DB886-59CA-08B2-2AFA-E875B2816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8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641E4-ED0E-C273-45CF-9235B3024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F14A8320-0E30-AA69-D2F6-D575C92D9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31942F2E-048A-0D10-8F2A-BB01A79C6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AF3A6C0-B01E-7804-62ED-98D4607C8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982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F756C-DC10-580D-D767-40B54CAD4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35221D3D-D692-A4BE-4DC9-B52226B21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A5F8A1F7-C650-1AF1-30CB-6FBB05C02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0B2C23B5-3C20-4F38-FECB-100F1A9F1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01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144B9-371B-7270-4B9E-B866F152F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3AFC2A45-A22D-4438-80A2-E1EA1B47F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FB548896-F303-F6A5-1651-963451692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2FC1E54A-0BB9-AFC4-AFEE-DF8292C20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240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EFA05-4FC6-2BD2-B6C7-BDE73CFC1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F91952F4-F225-87CB-BFD4-68F377D8E4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753E541E-04D3-4A75-91CD-8CB045C5B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060EF1B-6DA7-F9F1-2406-BE7A76CC2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700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BDF8A-0B04-0895-9E8C-1053E6A04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1A368337-0E57-E20D-588A-04990BB16F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69F92C0D-1E74-9EAA-178E-1A3F2790E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6712481-9197-9F54-2001-E4A464FC1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210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39669-B04D-6FA3-1903-99C10A6AF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BBD5CA94-700D-D7BF-6510-0A9A2FF1D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B87407A1-BCF2-C518-2EA5-F61D30604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A1E0379C-07F1-8D69-6D2B-02A334A8D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98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5E7D6-4CA1-0604-1EDE-53CA65B9F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2857F582-346D-770C-AF35-07F195EF98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35CD912F-5063-2D01-4BCF-DCE8AFB98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89F558C4-71D5-7424-0537-C25616D91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1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2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622BB-4B51-1842-12DC-87C5F6FD8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AF74F6DD-F942-3F59-FC49-89DECCDF5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3B79A85E-8753-9D50-C769-8EEB14D95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Renewable energy is used most, or 70%, in the heating sector, most of which is wood chips, but also heat pumps. In some district heating regions such as Tartu, </a:t>
            </a:r>
            <a:r>
              <a:rPr lang="en-GB" sz="1200" dirty="0" err="1"/>
              <a:t>Pärnu</a:t>
            </a:r>
            <a:r>
              <a:rPr lang="en-GB" sz="1200" dirty="0"/>
              <a:t>, Keila, </a:t>
            </a:r>
            <a:r>
              <a:rPr lang="en-GB" sz="1200" dirty="0" err="1"/>
              <a:t>Kärdla</a:t>
            </a:r>
            <a:r>
              <a:rPr lang="en-GB" sz="1200" dirty="0"/>
              <a:t>, </a:t>
            </a:r>
            <a:r>
              <a:rPr lang="en-GB" sz="1200" dirty="0" err="1"/>
              <a:t>Rapla</a:t>
            </a:r>
            <a:r>
              <a:rPr lang="en-GB" sz="1200" dirty="0"/>
              <a:t> and Paide, over 95% of renewable energy is already used. The greatest growth potential in the coming years is in electricity production, of which 39% of total consumption currently comes from renewable sources, but in the near future it will be possible to produce 100% of domestic electricity from wind, solar, biomass and biogas.</a:t>
            </a:r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C8FEA370-14DE-C90A-E23E-6377D029B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8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50E5D-16C7-5899-580F-6437570D5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927A70AD-3FCB-3452-C7D2-949788EC8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5CA99467-E2A5-C1BB-A14E-6F6007574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6801B82-CB64-EBC3-517C-33E441528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9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27B78-3848-9B37-9348-7A6CE485D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15496960-2B46-0729-9390-7C695EEB5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9337778C-F329-FCAB-D2F9-B67DA1071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70408FF6-E3E9-1706-199A-35FD8ED58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81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6F2B5-F4CD-29F3-5C75-92307FDFB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70E18E72-D532-354F-77C6-77C71BDEA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D8CCE4E0-A438-0C12-FB1D-E5333CC3D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E84ACC62-9C23-4D40-0DBE-B73406317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3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58FD4-1758-44AD-DCCB-FA81F5358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B0BE2A0D-ED5F-2601-1461-D0B62810B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A8A14744-91AB-0F1E-EB5B-09FF44365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B13F55A-FCBB-4DB5-459B-2FDD8C7E8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54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131AD-FEAD-C7C9-04E5-ECC276C19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63AD716D-D5B0-ED66-B932-DA2DE170F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ADE2BC7D-5BEE-4154-AA1E-E4FD0F4F5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2A396FC0-F72E-B608-46E6-568938338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FE13C-0A77-4284-BE78-7EB3E10310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9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521BD72-66D7-4CEE-9B8D-DD2917356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ED4A724-6F51-4864-9513-8AFB5683B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03B9C67-5581-4C3C-960A-608D8FAB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08.09.2025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491CED88-9209-4DBD-844D-62AE72A5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72D5E88-58E8-4CE6-AA5E-02A87A3B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233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AD2F5D8-86F0-4CDB-B985-1C0590E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FC7556BD-4D40-4EE3-949D-629B51D74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A5773930-48A3-4360-83F8-E6228516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08.09.2025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F95E99D-079E-463E-998A-B5FE65F9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C9661EB-3FEF-48E4-A5CE-AA832B5E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8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C5792E64-AC96-45AA-8764-B5E754023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CD422C3D-B26F-408B-987E-969186FA7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CDD8F96-44A1-431F-835E-2DECCE66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08.09.2025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FAB2806-3649-4F8C-B274-80760757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1171A6B-2AD7-4BE5-B344-F6D9EF25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2592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315177A-FBF8-4C5D-ABC6-59E2CBFBD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C03A0A6-CF74-4061-831B-0068C7940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4AE588B-5EE5-46FD-86A8-891F94FC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08.09.2025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D16ED8E7-610B-4232-9C56-E4D03C2D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1420193-AC97-4E8C-AA2F-07F48F92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229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592BDAA-78DE-4792-8530-7A1479C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8FA28B4-1084-499D-AE89-47B6ADF0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5B9EC50-D391-4A36-B553-78468FCC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08.09.2025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E2D1CF9-9D84-4E2A-9C63-ECE9F887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28FD54B-55BA-43FE-A84B-B54F72A8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675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977F411-74CB-4C06-92D6-D2B025C2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362C8C4-28B1-4B1C-AB19-9FB0A2342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D738C3A2-AA42-4D4D-8CD7-8647374AF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42F0C4D4-31B6-41C6-B44A-A2B61327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08.09.2025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8AF13A34-D86E-4248-9507-0EA026B8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3042CAF5-B52F-4EE4-AD21-41FE9BE4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93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B8E9FAD-C9DC-4FD0-81FF-C72D1A04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781CFDC-2CB9-4B23-8F66-564DBFAE3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500A50AD-824B-4F74-B54E-933EF1079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FC3113B3-A4B9-40F9-B168-476A1CF74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A26A87CB-59DB-4CAE-AEF9-DCB467B52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FD979205-9164-43EF-B8BF-9636F76D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08.09.2025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7AC30C5C-1D18-436E-80FB-12B25530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544D6AC7-FDC9-4F98-9380-CCB9C5EB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794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704780E-3798-431E-B953-0B32A26B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E21FFFFC-7690-46C9-8701-5FA6389F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08.09.2025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590433D3-5824-48D7-804D-D0ADC2F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4CA47492-D8CC-4189-8565-31F0EE29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924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1558C66B-9B75-4263-AD91-09905CC4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08.09.2025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539A7FB4-5B98-4322-ACA7-85B99461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1961EE80-56D1-4540-8DCB-DDB316E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729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D4CA89D-1281-41DB-B6BD-65A76367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6403632-566A-46D4-8155-5094C3852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BE036681-F392-4E10-8850-6CEBC3FDF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D18E7DD2-99A4-4546-A9AE-25F1EF8B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08.09.2025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0C506F23-0F60-40F7-AC1F-1B2BC414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1DF5343B-785E-4BDD-98A3-6F0475D9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458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E020761-2FB4-46EC-B1B3-40F13845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446DD380-BB09-46F1-9794-924EE73F3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30D3C63-0E35-466D-BE30-8C4CE73E9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57AB9D94-31FA-4CA1-879A-08E7CBA5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7593-D637-42A4-A81F-287E3EC41C8F}" type="datetimeFigureOut">
              <a:rPr lang="et-EE" smtClean="0"/>
              <a:t>08.09.2025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BC2BACB5-B980-48BB-BB30-D044F5A3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C7D4B856-9268-44E6-8010-A48D8553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945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D3033B69-39DF-42C4-A01F-F9B48C3F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5C676BA-702A-4820-9537-2C4C4B66F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5346E400-DC41-4258-AAF8-4CA53AB8B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7593-D637-42A4-A81F-287E3EC41C8F}" type="datetimeFigureOut">
              <a:rPr lang="et-EE" smtClean="0"/>
              <a:t>08.09.2025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380EEF8-A27C-474C-B0F6-4273B71A0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07594DD-81F1-45A4-AECC-4568DB3F7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D045-671D-48B9-A67A-3B07A16790D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6567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DB4B7C91-961C-463D-BDD5-BC31F18069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9" y="112713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t-EE" b="1" dirty="0">
                <a:latin typeface="+mn-lt"/>
              </a:rPr>
              <a:t>Renewable </a:t>
            </a:r>
            <a:r>
              <a:rPr lang="et-EE" b="1" dirty="0" err="1">
                <a:latin typeface="+mn-lt"/>
              </a:rPr>
              <a:t>energy</a:t>
            </a:r>
            <a:r>
              <a:rPr lang="et-EE" b="1" dirty="0">
                <a:latin typeface="+mn-lt"/>
              </a:rPr>
              <a:t> </a:t>
            </a:r>
            <a:r>
              <a:rPr lang="et-EE" b="1" dirty="0" err="1">
                <a:latin typeface="+mn-lt"/>
              </a:rPr>
              <a:t>producers</a:t>
            </a:r>
            <a:r>
              <a:rPr lang="et-EE" b="1" dirty="0">
                <a:latin typeface="+mn-lt"/>
              </a:rPr>
              <a:t>’</a:t>
            </a:r>
            <a:r>
              <a:rPr lang="en-GB" b="1" dirty="0">
                <a:latin typeface="+mn-lt"/>
              </a:rPr>
              <a:t> view on the Estonian energy transition: Where to go from here?</a:t>
            </a:r>
            <a:endParaRPr lang="et-EE" b="1" dirty="0">
              <a:latin typeface="+mn-lt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F365018-14E5-48E2-B3B0-9EB2A4C7C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8952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t-EE" sz="3600" dirty="0"/>
              <a:t>Silver Sillak</a:t>
            </a:r>
          </a:p>
          <a:p>
            <a:pPr algn="l"/>
            <a:r>
              <a:rPr lang="et-EE" sz="3600" dirty="0"/>
              <a:t>Estonian Renewable Energy </a:t>
            </a:r>
            <a:r>
              <a:rPr lang="et-EE" sz="3600" dirty="0" err="1"/>
              <a:t>Association</a:t>
            </a:r>
            <a:endParaRPr lang="et-EE" sz="3600" dirty="0"/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53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02C87-1ECD-61A4-FDC3-7615D4A76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FBC1309-4E90-2C9A-9F05-23C1F69A13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C02352C7-0089-6AA6-FCC6-39DE7B3AD3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15" y="-291048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E4E0E212-3F4C-22FC-C2EC-089FC8DFE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n-lt"/>
              </a:rPr>
              <a:t>Where to go from here?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9EE0346F-EF9F-4ECA-6843-4E9AF4F7922D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91B466C5-7493-2282-5701-FA689C1E8666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21DBE517-54AF-62BF-C7FD-B068ABEF361A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631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9AF9A-D603-9E97-B887-4F85D5F24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9D5818D6-DE8F-1F48-26C1-E216CD59A8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82812A24-3301-D32A-D29E-8FAF484E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48" y="1505707"/>
            <a:ext cx="10515600" cy="1325563"/>
          </a:xfrm>
        </p:spPr>
        <p:txBody>
          <a:bodyPr>
            <a:normAutofit/>
          </a:bodyPr>
          <a:lstStyle/>
          <a:p>
            <a:r>
              <a:rPr lang="et-EE" sz="3600" b="1" dirty="0">
                <a:latin typeface="+mn-lt"/>
              </a:rPr>
              <a:t>Energy </a:t>
            </a:r>
            <a:r>
              <a:rPr lang="et-EE" sz="3600" b="1" dirty="0" err="1">
                <a:latin typeface="+mn-lt"/>
              </a:rPr>
              <a:t>Sector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Organisation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Act</a:t>
            </a:r>
            <a:r>
              <a:rPr lang="et-EE" sz="3600" b="1" dirty="0">
                <a:latin typeface="+mn-lt"/>
              </a:rPr>
              <a:t> § 32</a:t>
            </a:r>
            <a:r>
              <a:rPr lang="et-EE" sz="3600" b="1" baseline="30000" dirty="0">
                <a:latin typeface="+mn-lt"/>
              </a:rPr>
              <a:t>1</a:t>
            </a:r>
            <a:r>
              <a:rPr lang="et-EE" sz="3600" b="1" dirty="0">
                <a:latin typeface="+mn-lt"/>
              </a:rPr>
              <a:t>.  National </a:t>
            </a:r>
            <a:r>
              <a:rPr lang="et-EE" sz="3600" b="1" dirty="0" err="1">
                <a:latin typeface="+mn-lt"/>
              </a:rPr>
              <a:t>renewable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energy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target</a:t>
            </a:r>
            <a:endParaRPr lang="et-EE" sz="3600" b="1" dirty="0">
              <a:latin typeface="+mn-lt"/>
            </a:endParaRP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98E1F240-52C1-DEC5-CC81-4CB1747E292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C7228FB6-BA1E-B9D3-7456-7AC59AEE23D5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9AFA7FE-249C-9FB2-A398-DCEE656FC738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5B4C0B6B-15F6-638A-7998-CCDC8AA2E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5" y="3429000"/>
            <a:ext cx="10878869" cy="3293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(1) By the year 2030, renewable energy </a:t>
            </a:r>
            <a:r>
              <a:rPr lang="et-EE" sz="3600" dirty="0" err="1"/>
              <a:t>will</a:t>
            </a:r>
            <a:r>
              <a:rPr lang="et-EE" sz="3600" dirty="0"/>
              <a:t> </a:t>
            </a:r>
            <a:r>
              <a:rPr lang="en-GB" sz="3600" dirty="0"/>
              <a:t>account </a:t>
            </a:r>
            <a:r>
              <a:rPr lang="et-EE" sz="3600" dirty="0"/>
              <a:t>[…] </a:t>
            </a:r>
            <a:r>
              <a:rPr lang="en-GB" sz="3600" dirty="0"/>
              <a:t>for at least 100 per cent of gross final consumption of electricity</a:t>
            </a:r>
            <a:r>
              <a:rPr lang="et-E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531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17FCB-4FAE-5A80-EE06-D39C27222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A1781C08-0010-8D4A-0AB8-341F36F402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BC209A7-4A78-62BD-A55B-16D69538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49115"/>
            <a:ext cx="10515600" cy="1325563"/>
          </a:xfrm>
        </p:spPr>
        <p:txBody>
          <a:bodyPr>
            <a:normAutofit/>
          </a:bodyPr>
          <a:lstStyle/>
          <a:p>
            <a:r>
              <a:rPr lang="et-EE" sz="3600" b="1" dirty="0" err="1">
                <a:latin typeface="+mn-lt"/>
              </a:rPr>
              <a:t>Why</a:t>
            </a:r>
            <a:r>
              <a:rPr lang="et-EE" sz="3600" b="1" dirty="0">
                <a:latin typeface="+mn-lt"/>
              </a:rPr>
              <a:t> 100% </a:t>
            </a:r>
            <a:r>
              <a:rPr lang="et-EE" sz="3600" b="1" dirty="0" err="1">
                <a:latin typeface="+mn-lt"/>
              </a:rPr>
              <a:t>renewable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electricity</a:t>
            </a:r>
            <a:r>
              <a:rPr lang="et-EE" sz="3600" b="1" dirty="0">
                <a:latin typeface="+mn-lt"/>
              </a:rPr>
              <a:t>?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2B4B2361-6052-6E2A-AE2E-1D1AB73AE14B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58A8C00B-419B-10B5-C9BA-4C75F8FCEBE9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A64AC11E-1A79-E544-EF2E-40E1391FFD8B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2F5A209A-1D50-A907-0B7E-5831B1620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5" y="2112944"/>
            <a:ext cx="10878869" cy="4609131"/>
          </a:xfrm>
        </p:spPr>
        <p:txBody>
          <a:bodyPr>
            <a:normAutofit lnSpcReduction="10000"/>
          </a:bodyPr>
          <a:lstStyle/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Utilization</a:t>
            </a:r>
            <a:r>
              <a:rPr lang="et-EE" sz="3600" dirty="0"/>
              <a:t> of </a:t>
            </a:r>
            <a:r>
              <a:rPr lang="et-EE" sz="3600" dirty="0" err="1"/>
              <a:t>domestic</a:t>
            </a:r>
            <a:r>
              <a:rPr lang="et-EE" sz="3600" dirty="0"/>
              <a:t> </a:t>
            </a:r>
            <a:r>
              <a:rPr lang="et-EE" sz="3600" dirty="0" err="1"/>
              <a:t>renewable</a:t>
            </a:r>
            <a:r>
              <a:rPr lang="et-EE" sz="3600" dirty="0"/>
              <a:t> </a:t>
            </a:r>
            <a:r>
              <a:rPr lang="et-EE" sz="3600" dirty="0" err="1"/>
              <a:t>resources</a:t>
            </a:r>
            <a:endParaRPr lang="et-EE" sz="3600" dirty="0"/>
          </a:p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Less</a:t>
            </a:r>
            <a:r>
              <a:rPr lang="et-EE" sz="3600" dirty="0"/>
              <a:t> </a:t>
            </a:r>
            <a:r>
              <a:rPr lang="et-EE" sz="3600" dirty="0" err="1"/>
              <a:t>dependence</a:t>
            </a:r>
            <a:r>
              <a:rPr lang="et-EE" sz="3600" dirty="0"/>
              <a:t> on </a:t>
            </a:r>
            <a:r>
              <a:rPr lang="et-EE" sz="3600" dirty="0" err="1"/>
              <a:t>imported</a:t>
            </a:r>
            <a:r>
              <a:rPr lang="et-EE" sz="3600" dirty="0"/>
              <a:t> </a:t>
            </a:r>
            <a:r>
              <a:rPr lang="et-EE" sz="3600" dirty="0" err="1"/>
              <a:t>energy</a:t>
            </a:r>
            <a:endParaRPr lang="et-EE" sz="3600" dirty="0"/>
          </a:p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Greater</a:t>
            </a:r>
            <a:r>
              <a:rPr lang="et-EE" sz="3600" dirty="0"/>
              <a:t> </a:t>
            </a:r>
            <a:r>
              <a:rPr lang="et-EE" sz="3600" dirty="0" err="1"/>
              <a:t>energy</a:t>
            </a:r>
            <a:r>
              <a:rPr lang="et-EE" sz="3600" dirty="0"/>
              <a:t> </a:t>
            </a:r>
            <a:r>
              <a:rPr lang="et-EE" sz="3600" dirty="0" err="1"/>
              <a:t>efficiency</a:t>
            </a:r>
            <a:endParaRPr lang="et-EE" sz="3600" dirty="0"/>
          </a:p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Cheaper</a:t>
            </a:r>
            <a:r>
              <a:rPr lang="et-EE" sz="3600" dirty="0"/>
              <a:t> </a:t>
            </a:r>
            <a:r>
              <a:rPr lang="et-EE" sz="3600" dirty="0" err="1"/>
              <a:t>energy</a:t>
            </a:r>
            <a:r>
              <a:rPr lang="et-EE" sz="3600" dirty="0"/>
              <a:t> </a:t>
            </a:r>
            <a:r>
              <a:rPr lang="et-EE" sz="3600" dirty="0" err="1"/>
              <a:t>prices</a:t>
            </a:r>
            <a:endParaRPr lang="et-EE" sz="3600" dirty="0"/>
          </a:p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Less</a:t>
            </a:r>
            <a:r>
              <a:rPr lang="et-EE" sz="3600" dirty="0"/>
              <a:t> </a:t>
            </a:r>
            <a:r>
              <a:rPr lang="et-EE" sz="3600" dirty="0" err="1"/>
              <a:t>workplace</a:t>
            </a:r>
            <a:r>
              <a:rPr lang="et-EE" sz="3600" dirty="0"/>
              <a:t> </a:t>
            </a:r>
            <a:r>
              <a:rPr lang="et-EE" sz="3600" dirty="0" err="1"/>
              <a:t>accidents</a:t>
            </a:r>
            <a:endParaRPr lang="et-EE" sz="3600" dirty="0"/>
          </a:p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Cleaner</a:t>
            </a:r>
            <a:r>
              <a:rPr lang="et-EE" sz="3600" dirty="0"/>
              <a:t> </a:t>
            </a:r>
            <a:r>
              <a:rPr lang="et-EE" sz="3600" dirty="0" err="1"/>
              <a:t>air</a:t>
            </a:r>
            <a:endParaRPr lang="et-EE" sz="3600" dirty="0"/>
          </a:p>
          <a:p>
            <a:pPr>
              <a:buBlip>
                <a:blip r:embed="rId4"/>
              </a:buBlip>
            </a:pPr>
            <a:r>
              <a:rPr lang="et-EE" sz="3600" dirty="0"/>
              <a:t> No </a:t>
            </a:r>
            <a:r>
              <a:rPr lang="et-EE" sz="3600" dirty="0" err="1"/>
              <a:t>mining</a:t>
            </a:r>
            <a:r>
              <a:rPr lang="et-EE" sz="3600" dirty="0"/>
              <a:t> and </a:t>
            </a:r>
            <a:r>
              <a:rPr lang="et-EE" sz="3600" dirty="0" err="1"/>
              <a:t>toxic</a:t>
            </a:r>
            <a:r>
              <a:rPr lang="et-EE" sz="3600" dirty="0"/>
              <a:t> </a:t>
            </a:r>
            <a:r>
              <a:rPr lang="et-EE" sz="3600" dirty="0" err="1"/>
              <a:t>waste</a:t>
            </a:r>
            <a:endParaRPr lang="et-EE" sz="3600" dirty="0"/>
          </a:p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Climate</a:t>
            </a:r>
            <a:r>
              <a:rPr lang="et-EE" sz="3600" dirty="0"/>
              <a:t> </a:t>
            </a:r>
            <a:r>
              <a:rPr lang="et-EE" sz="3600" dirty="0" err="1"/>
              <a:t>change</a:t>
            </a:r>
            <a:r>
              <a:rPr lang="et-EE" sz="3600" dirty="0"/>
              <a:t> </a:t>
            </a:r>
            <a:r>
              <a:rPr lang="et-EE" sz="3600" dirty="0" err="1"/>
              <a:t>mitigation</a:t>
            </a: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3828855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62764-4E2C-D1C1-9143-7E3F44C3C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A8681EF4-75FC-CAEA-92DF-49EB05831D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13E5FD9E-D591-E6C8-4178-63DD9F93B2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15" y="-291048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1B4EB7F7-F41E-41C4-75E5-CB983EE6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n-lt"/>
              </a:rPr>
              <a:t>What is holding us back?</a:t>
            </a:r>
            <a:endParaRPr lang="et-EE" b="1" dirty="0">
              <a:latin typeface="+mn-lt"/>
            </a:endParaRP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EDCD83B-757D-D55F-4EDE-93D4F26D6A58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A071A9D9-02A6-6712-0AC4-86F180A61E3D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CCD31B53-D835-05FF-DB9F-88141222C192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709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58FB4-B141-1A10-EEC1-7815B7AF0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38F1125E-D2CB-553F-A47D-C7EF29F5A2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FDB1AE3-55E0-B1CC-D51B-587629CA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4911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latin typeface="+mn-lt"/>
              </a:rPr>
              <a:t>What is holding us back?</a:t>
            </a:r>
            <a:endParaRPr lang="et-EE" sz="3600" b="1" dirty="0">
              <a:latin typeface="+mn-lt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1A0D21B9-75F9-EE15-D86C-BAFCF9448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5" y="2112944"/>
            <a:ext cx="10896598" cy="4609131"/>
          </a:xfrm>
        </p:spPr>
        <p:txBody>
          <a:bodyPr>
            <a:normAutofit/>
          </a:bodyPr>
          <a:lstStyle/>
          <a:p>
            <a:pPr algn="l"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Slow</a:t>
            </a:r>
            <a:r>
              <a:rPr lang="et-EE" sz="3600" dirty="0"/>
              <a:t> </a:t>
            </a:r>
            <a:r>
              <a:rPr lang="et-EE" sz="3600" dirty="0" err="1"/>
              <a:t>planning</a:t>
            </a:r>
            <a:r>
              <a:rPr lang="et-EE" sz="3600" dirty="0"/>
              <a:t> and </a:t>
            </a:r>
            <a:r>
              <a:rPr lang="et-EE" sz="3600" dirty="0" err="1"/>
              <a:t>permitting</a:t>
            </a:r>
            <a:endParaRPr lang="et-EE" sz="3600" dirty="0"/>
          </a:p>
          <a:p>
            <a:pPr algn="l"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Unattractive</a:t>
            </a:r>
            <a:r>
              <a:rPr lang="et-EE" sz="3600" dirty="0"/>
              <a:t> </a:t>
            </a:r>
            <a:r>
              <a:rPr lang="et-EE" sz="3600" dirty="0" err="1"/>
              <a:t>investment</a:t>
            </a:r>
            <a:r>
              <a:rPr lang="et-EE" sz="3600" dirty="0"/>
              <a:t> </a:t>
            </a:r>
            <a:r>
              <a:rPr lang="et-EE" sz="3600" dirty="0" err="1"/>
              <a:t>conditions</a:t>
            </a:r>
            <a:endParaRPr lang="et-EE" sz="3600" dirty="0"/>
          </a:p>
          <a:p>
            <a:pPr algn="l"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Untapped</a:t>
            </a:r>
            <a:r>
              <a:rPr lang="et-EE" sz="3600" dirty="0"/>
              <a:t> </a:t>
            </a:r>
            <a:r>
              <a:rPr lang="et-EE" sz="3600" dirty="0" err="1"/>
              <a:t>electrification</a:t>
            </a:r>
            <a:r>
              <a:rPr lang="et-EE" sz="3600" dirty="0"/>
              <a:t> and </a:t>
            </a:r>
            <a:r>
              <a:rPr lang="et-EE" sz="3600" dirty="0" err="1"/>
              <a:t>efficiency</a:t>
            </a:r>
            <a:r>
              <a:rPr lang="et-EE" sz="3600" dirty="0"/>
              <a:t> </a:t>
            </a:r>
            <a:r>
              <a:rPr lang="et-EE" sz="3600" dirty="0" err="1"/>
              <a:t>potential</a:t>
            </a:r>
            <a:endParaRPr lang="et-EE" sz="3600" dirty="0"/>
          </a:p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Lack</a:t>
            </a:r>
            <a:r>
              <a:rPr lang="et-EE" sz="3600" dirty="0"/>
              <a:t> of </a:t>
            </a:r>
            <a:r>
              <a:rPr lang="et-EE" sz="3600" dirty="0" err="1"/>
              <a:t>clear</a:t>
            </a:r>
            <a:r>
              <a:rPr lang="et-EE" sz="3600" dirty="0"/>
              <a:t> and </a:t>
            </a:r>
            <a:r>
              <a:rPr lang="et-EE" sz="3600" dirty="0" err="1"/>
              <a:t>ambitious</a:t>
            </a:r>
            <a:r>
              <a:rPr lang="et-EE" sz="3600" dirty="0"/>
              <a:t> </a:t>
            </a:r>
            <a:r>
              <a:rPr lang="et-EE" sz="3600" dirty="0" err="1"/>
              <a:t>vision</a:t>
            </a:r>
            <a:endParaRPr lang="et-EE" sz="3600" dirty="0"/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63525628-FC30-12C8-31FD-DE6D74CF680B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93AEEBC7-B7B8-A5B4-2382-C4C463C9A925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D7CDFB9-D211-1EB9-3EDF-1FCA2B3C7106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53224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C756D-CE1B-FF3D-0192-DE0FFF848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A43344A7-D19B-A984-AE37-9DA588646D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7941551-B57C-EFC8-953A-B1554BB0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4911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t-EE" sz="3600" b="1" dirty="0" err="1">
                <a:latin typeface="+mn-lt"/>
              </a:rPr>
              <a:t>Planning</a:t>
            </a:r>
            <a:r>
              <a:rPr lang="et-EE" sz="3600" b="1" dirty="0">
                <a:latin typeface="+mn-lt"/>
              </a:rPr>
              <a:t> and </a:t>
            </a:r>
            <a:r>
              <a:rPr lang="et-EE" sz="3600" b="1" dirty="0" err="1">
                <a:latin typeface="+mn-lt"/>
              </a:rPr>
              <a:t>permitting</a:t>
            </a:r>
            <a:endParaRPr lang="et-EE" sz="3600" b="1" dirty="0">
              <a:latin typeface="+mn-lt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BA956AD6-A030-D487-5ECE-A2A1C5A84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5" y="2112944"/>
            <a:ext cx="10785279" cy="4609131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This</a:t>
            </a:r>
            <a:r>
              <a:rPr lang="et-EE" sz="3600" dirty="0"/>
              <a:t> </a:t>
            </a:r>
            <a:r>
              <a:rPr lang="et-EE" sz="3600" dirty="0" err="1"/>
              <a:t>year</a:t>
            </a:r>
            <a:r>
              <a:rPr lang="en-GB" sz="3600" dirty="0"/>
              <a:t> only </a:t>
            </a:r>
            <a:r>
              <a:rPr lang="et-EE" sz="3600" dirty="0" err="1"/>
              <a:t>two</a:t>
            </a:r>
            <a:r>
              <a:rPr lang="en-GB" sz="3600" dirty="0"/>
              <a:t> </a:t>
            </a:r>
            <a:r>
              <a:rPr lang="et-EE" sz="3600" dirty="0" err="1"/>
              <a:t>municipal</a:t>
            </a:r>
            <a:r>
              <a:rPr lang="et-EE" sz="3600" dirty="0"/>
              <a:t> </a:t>
            </a:r>
            <a:r>
              <a:rPr lang="en-GB" sz="3600" dirty="0"/>
              <a:t>wind farm plan</a:t>
            </a:r>
            <a:r>
              <a:rPr lang="et-EE" sz="3600" dirty="0"/>
              <a:t>s</a:t>
            </a:r>
            <a:r>
              <a:rPr lang="en-GB" sz="3600" dirty="0"/>
              <a:t> ha</a:t>
            </a:r>
            <a:r>
              <a:rPr lang="et-EE" sz="3600" dirty="0" err="1"/>
              <a:t>ve</a:t>
            </a:r>
            <a:r>
              <a:rPr lang="en-GB" sz="3600" dirty="0"/>
              <a:t> been </a:t>
            </a:r>
            <a:r>
              <a:rPr lang="et-EE" sz="3600" dirty="0" err="1"/>
              <a:t>approved</a:t>
            </a:r>
            <a:r>
              <a:rPr lang="en-GB" sz="3600" dirty="0"/>
              <a:t>.</a:t>
            </a:r>
            <a:r>
              <a:rPr lang="et-EE" sz="3600" dirty="0"/>
              <a:t> B</a:t>
            </a:r>
            <a:r>
              <a:rPr lang="en-GB" sz="3600" dirty="0" err="1"/>
              <a:t>oth</a:t>
            </a:r>
            <a:r>
              <a:rPr lang="en-GB" sz="3600" dirty="0"/>
              <a:t> have been challenged in court, </a:t>
            </a:r>
            <a:r>
              <a:rPr lang="et-EE" sz="3600" dirty="0" err="1"/>
              <a:t>meaning</a:t>
            </a:r>
            <a:r>
              <a:rPr lang="et-EE" sz="3600" dirty="0"/>
              <a:t> </a:t>
            </a:r>
            <a:r>
              <a:rPr lang="en-GB" sz="3600" dirty="0"/>
              <a:t>the projects </a:t>
            </a:r>
            <a:r>
              <a:rPr lang="et-EE" sz="3600" dirty="0" err="1"/>
              <a:t>will</a:t>
            </a:r>
            <a:r>
              <a:rPr lang="et-EE" sz="3600" dirty="0"/>
              <a:t> </a:t>
            </a:r>
            <a:r>
              <a:rPr lang="en-GB" sz="3600" dirty="0"/>
              <a:t>not be built </a:t>
            </a:r>
            <a:r>
              <a:rPr lang="et-EE" sz="3600" dirty="0" err="1"/>
              <a:t>any</a:t>
            </a:r>
            <a:r>
              <a:rPr lang="et-EE" sz="3600" dirty="0"/>
              <a:t> </a:t>
            </a:r>
            <a:r>
              <a:rPr lang="et-EE" sz="3600" dirty="0" err="1"/>
              <a:t>time</a:t>
            </a:r>
            <a:r>
              <a:rPr lang="et-EE" sz="3600" dirty="0"/>
              <a:t> soon</a:t>
            </a:r>
            <a:r>
              <a:rPr lang="en-GB" sz="3600" dirty="0"/>
              <a:t>.</a:t>
            </a:r>
            <a:endParaRPr lang="et-EE" sz="3600" dirty="0"/>
          </a:p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n-GB" sz="3600" dirty="0"/>
              <a:t>Since</a:t>
            </a:r>
            <a:r>
              <a:rPr lang="et-EE" sz="3600" dirty="0"/>
              <a:t> </a:t>
            </a:r>
            <a:r>
              <a:rPr lang="et-EE" sz="3600" dirty="0" err="1"/>
              <a:t>the</a:t>
            </a:r>
            <a:r>
              <a:rPr lang="et-EE" sz="3600" dirty="0"/>
              <a:t> </a:t>
            </a:r>
            <a:r>
              <a:rPr lang="et-EE" sz="3600" dirty="0" err="1"/>
              <a:t>Planning</a:t>
            </a:r>
            <a:r>
              <a:rPr lang="et-EE" sz="3600" dirty="0"/>
              <a:t> </a:t>
            </a:r>
            <a:r>
              <a:rPr lang="et-EE" sz="3600" dirty="0" err="1"/>
              <a:t>Act</a:t>
            </a:r>
            <a:r>
              <a:rPr lang="et-EE" sz="3600" dirty="0"/>
              <a:t> </a:t>
            </a:r>
            <a:r>
              <a:rPr lang="et-EE" sz="3600" dirty="0" err="1"/>
              <a:t>was</a:t>
            </a:r>
            <a:r>
              <a:rPr lang="et-EE" sz="3600" dirty="0"/>
              <a:t> </a:t>
            </a:r>
            <a:r>
              <a:rPr lang="et-EE" sz="3600" dirty="0" err="1"/>
              <a:t>amended</a:t>
            </a:r>
            <a:r>
              <a:rPr lang="et-EE" sz="3600" dirty="0"/>
              <a:t> </a:t>
            </a:r>
            <a:r>
              <a:rPr lang="en-GB" sz="3600" dirty="0"/>
              <a:t>in March 2022 to accelerate the deployment of renewable energy, no building permits for wind farms have been issued.</a:t>
            </a:r>
            <a:endParaRPr lang="et-EE" sz="3600" dirty="0"/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76649E7E-705D-6F3C-CDA6-E4E730C9FCA0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C45D5CFC-B321-87DD-B55E-9059FE74E66C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0F52DFBB-09B6-014F-C7CE-AE2478697A16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551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0D6FA-37FA-B40A-E834-4C5C33F75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C06270FC-2905-F22E-E5E8-65B65D5249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1C86C69A-299F-A862-BA8B-F2A635CB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4911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t-EE" sz="3600" b="1" dirty="0">
                <a:latin typeface="+mn-lt"/>
              </a:rPr>
              <a:t>Investment </a:t>
            </a:r>
            <a:r>
              <a:rPr lang="et-EE" sz="3600" b="1" dirty="0" err="1">
                <a:latin typeface="+mn-lt"/>
              </a:rPr>
              <a:t>conditions</a:t>
            </a:r>
            <a:endParaRPr lang="et-EE" sz="3600" b="1" dirty="0">
              <a:latin typeface="+mn-lt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274D358D-F064-A0FC-37BF-7963C5E93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5" y="2112944"/>
            <a:ext cx="10878869" cy="4609131"/>
          </a:xfrm>
        </p:spPr>
        <p:txBody>
          <a:bodyPr>
            <a:normAutofit/>
          </a:bodyPr>
          <a:lstStyle/>
          <a:p>
            <a:pPr algn="l">
              <a:buBlip>
                <a:blip r:embed="rId4"/>
              </a:buBlip>
            </a:pPr>
            <a:r>
              <a:rPr lang="et-EE" sz="3600" dirty="0"/>
              <a:t> E</a:t>
            </a:r>
            <a:r>
              <a:rPr lang="en-GB" sz="3600" dirty="0" err="1"/>
              <a:t>lectricity</a:t>
            </a:r>
            <a:r>
              <a:rPr lang="en-GB" sz="3600" dirty="0"/>
              <a:t> market is </a:t>
            </a:r>
            <a:r>
              <a:rPr lang="et-EE" sz="3600" dirty="0" err="1"/>
              <a:t>influenced</a:t>
            </a:r>
            <a:r>
              <a:rPr lang="en-GB" sz="3600" dirty="0"/>
              <a:t> by strict regulation and very high price fluctuation.</a:t>
            </a:r>
            <a:r>
              <a:rPr lang="et-EE" sz="3600" dirty="0"/>
              <a:t> Market u</a:t>
            </a:r>
            <a:r>
              <a:rPr lang="en-GB" sz="3600" dirty="0" err="1"/>
              <a:t>ncertainty</a:t>
            </a:r>
            <a:r>
              <a:rPr lang="en-GB" sz="3600" dirty="0"/>
              <a:t> makes it </a:t>
            </a:r>
            <a:r>
              <a:rPr lang="et-EE" sz="3600" dirty="0" err="1"/>
              <a:t>difficult</a:t>
            </a:r>
            <a:r>
              <a:rPr lang="en-GB" sz="3600" dirty="0"/>
              <a:t> to raise </a:t>
            </a:r>
            <a:r>
              <a:rPr lang="et-EE" sz="3600" dirty="0" err="1"/>
              <a:t>necessary</a:t>
            </a:r>
            <a:r>
              <a:rPr lang="et-EE" sz="3600" dirty="0"/>
              <a:t> </a:t>
            </a:r>
            <a:r>
              <a:rPr lang="en-GB" sz="3600" dirty="0"/>
              <a:t>capital</a:t>
            </a:r>
            <a:r>
              <a:rPr lang="et-EE" sz="3600" dirty="0"/>
              <a:t>.</a:t>
            </a:r>
          </a:p>
          <a:p>
            <a:pPr algn="l"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n-GB" sz="3600" dirty="0" err="1"/>
              <a:t>CfD</a:t>
            </a:r>
            <a:r>
              <a:rPr lang="et-EE" sz="3600" dirty="0"/>
              <a:t>s</a:t>
            </a:r>
            <a:r>
              <a:rPr lang="en-GB" sz="3600" dirty="0"/>
              <a:t> a</a:t>
            </a:r>
            <a:r>
              <a:rPr lang="et-EE" sz="3600" dirty="0" err="1"/>
              <a:t>re</a:t>
            </a:r>
            <a:r>
              <a:rPr lang="en-GB" sz="3600" dirty="0"/>
              <a:t> the preferred mechanism </a:t>
            </a:r>
            <a:r>
              <a:rPr lang="et-EE" sz="3600" dirty="0"/>
              <a:t>in EU </a:t>
            </a:r>
            <a:r>
              <a:rPr lang="en-GB" sz="3600" dirty="0"/>
              <a:t>for </a:t>
            </a:r>
            <a:r>
              <a:rPr lang="et-EE" sz="3600" dirty="0" err="1"/>
              <a:t>incentivising</a:t>
            </a:r>
            <a:r>
              <a:rPr lang="et-EE" sz="3600" dirty="0"/>
              <a:t> </a:t>
            </a:r>
            <a:r>
              <a:rPr lang="et-EE" sz="3600" dirty="0" err="1"/>
              <a:t>investment</a:t>
            </a:r>
            <a:r>
              <a:rPr lang="et-EE" sz="3600" dirty="0"/>
              <a:t> in</a:t>
            </a:r>
            <a:r>
              <a:rPr lang="en-GB" sz="3600" dirty="0"/>
              <a:t> new production capacity</a:t>
            </a:r>
            <a:r>
              <a:rPr lang="et-EE" sz="3600" dirty="0"/>
              <a:t> and are</a:t>
            </a:r>
            <a:r>
              <a:rPr lang="en-GB" sz="3600" dirty="0"/>
              <a:t> beneficial for both producer</a:t>
            </a:r>
            <a:r>
              <a:rPr lang="et-EE" sz="3600" dirty="0"/>
              <a:t>s</a:t>
            </a:r>
            <a:r>
              <a:rPr lang="en-GB" sz="3600" dirty="0"/>
              <a:t> and consumer</a:t>
            </a:r>
            <a:r>
              <a:rPr lang="et-EE" sz="3600" dirty="0"/>
              <a:t>s</a:t>
            </a:r>
            <a:r>
              <a:rPr lang="en-GB" sz="3600" dirty="0"/>
              <a:t>.</a:t>
            </a:r>
            <a:endParaRPr lang="et-EE" sz="3600" dirty="0"/>
          </a:p>
          <a:p>
            <a:pPr algn="l">
              <a:buBlip>
                <a:blip r:embed="rId4"/>
              </a:buBlip>
            </a:pPr>
            <a:r>
              <a:rPr lang="et-EE" sz="3600" dirty="0"/>
              <a:t> Estonian </a:t>
            </a:r>
            <a:r>
              <a:rPr lang="et-EE" sz="3600" dirty="0" err="1"/>
              <a:t>government</a:t>
            </a:r>
            <a:r>
              <a:rPr lang="et-EE" sz="3600" dirty="0"/>
              <a:t> </a:t>
            </a:r>
            <a:r>
              <a:rPr lang="et-EE" sz="3600" dirty="0" err="1"/>
              <a:t>does</a:t>
            </a:r>
            <a:r>
              <a:rPr lang="et-EE" sz="3600" dirty="0"/>
              <a:t> </a:t>
            </a:r>
            <a:r>
              <a:rPr lang="et-EE" sz="3600" dirty="0" err="1"/>
              <a:t>not</a:t>
            </a:r>
            <a:r>
              <a:rPr lang="et-EE" sz="3600" dirty="0"/>
              <a:t> </a:t>
            </a:r>
            <a:r>
              <a:rPr lang="et-EE" sz="3600" dirty="0" err="1"/>
              <a:t>plan</a:t>
            </a:r>
            <a:r>
              <a:rPr lang="et-EE" sz="3600" dirty="0"/>
              <a:t> </a:t>
            </a:r>
            <a:r>
              <a:rPr lang="et-EE" sz="3600" dirty="0" err="1"/>
              <a:t>to</a:t>
            </a:r>
            <a:r>
              <a:rPr lang="et-EE" sz="3600" dirty="0"/>
              <a:t> </a:t>
            </a:r>
            <a:r>
              <a:rPr lang="et-EE" sz="3600" dirty="0" err="1"/>
              <a:t>continue</a:t>
            </a:r>
            <a:r>
              <a:rPr lang="et-EE" sz="3600" dirty="0"/>
              <a:t> </a:t>
            </a:r>
            <a:r>
              <a:rPr lang="et-EE" sz="3600" dirty="0" err="1"/>
              <a:t>with</a:t>
            </a:r>
            <a:r>
              <a:rPr lang="et-EE" sz="3600" dirty="0"/>
              <a:t> </a:t>
            </a:r>
            <a:r>
              <a:rPr lang="et-EE" sz="3600" dirty="0" err="1"/>
              <a:t>CfDs</a:t>
            </a:r>
            <a:r>
              <a:rPr lang="et-EE" sz="3600" dirty="0"/>
              <a:t>.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BB3D58F8-66C7-C42D-BC3F-CF20F33BEB48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2D86D1A6-FF80-D3D5-4904-716B026DB684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37585F34-8A4F-20B5-274C-3F177AF8F987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165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A6D03-0BA2-1099-E5FC-2E93B6E04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769B3B48-1EA6-0F77-A243-FA0B318561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151E3934-8557-9857-7332-F9F2F017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4911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t-EE" sz="3600" b="1" dirty="0" err="1">
                <a:latin typeface="+mn-lt"/>
              </a:rPr>
              <a:t>Unused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potential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for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electrification</a:t>
            </a:r>
            <a:endParaRPr lang="et-EE" sz="3600" b="1" dirty="0">
              <a:latin typeface="+mn-lt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D1796F6-FC59-2078-2E51-8AD6F6D2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5" y="2112944"/>
            <a:ext cx="10878869" cy="4609131"/>
          </a:xfrm>
        </p:spPr>
        <p:txBody>
          <a:bodyPr>
            <a:normAutofit/>
          </a:bodyPr>
          <a:lstStyle/>
          <a:p>
            <a:pPr algn="l"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There</a:t>
            </a:r>
            <a:r>
              <a:rPr lang="et-EE" sz="3600" dirty="0"/>
              <a:t> </a:t>
            </a:r>
            <a:r>
              <a:rPr lang="et-EE" sz="3600" dirty="0" err="1"/>
              <a:t>is</a:t>
            </a:r>
            <a:r>
              <a:rPr lang="en-GB" sz="3600" dirty="0"/>
              <a:t> a large untapped potential </a:t>
            </a:r>
            <a:r>
              <a:rPr lang="et-EE" sz="3600" dirty="0" err="1"/>
              <a:t>for</a:t>
            </a:r>
            <a:r>
              <a:rPr lang="en-GB" sz="3600" dirty="0"/>
              <a:t> electrification of heat</a:t>
            </a:r>
            <a:r>
              <a:rPr lang="et-EE" sz="3600" dirty="0" err="1"/>
              <a:t>ing</a:t>
            </a:r>
            <a:r>
              <a:rPr lang="en-GB" sz="3600" dirty="0"/>
              <a:t>, transport and </a:t>
            </a:r>
            <a:r>
              <a:rPr lang="en-GB" sz="3600" dirty="0" err="1"/>
              <a:t>industr</a:t>
            </a:r>
            <a:r>
              <a:rPr lang="et-EE" sz="3600" dirty="0"/>
              <a:t>y</a:t>
            </a:r>
          </a:p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n-GB" sz="3600" dirty="0"/>
              <a:t>Increasing electricity demand would </a:t>
            </a:r>
            <a:r>
              <a:rPr lang="et-EE" sz="3600" dirty="0" err="1"/>
              <a:t>enlarge</a:t>
            </a:r>
            <a:r>
              <a:rPr lang="et-EE" sz="3600" dirty="0"/>
              <a:t> market </a:t>
            </a:r>
            <a:r>
              <a:rPr lang="et-EE" sz="3600" dirty="0" err="1"/>
              <a:t>for</a:t>
            </a:r>
            <a:r>
              <a:rPr lang="en-GB" sz="3600" dirty="0"/>
              <a:t> </a:t>
            </a:r>
            <a:r>
              <a:rPr lang="et-EE" sz="3600" dirty="0"/>
              <a:t>PPA</a:t>
            </a:r>
            <a:r>
              <a:rPr lang="en-GB" sz="3600" dirty="0"/>
              <a:t>s</a:t>
            </a:r>
            <a:r>
              <a:rPr lang="et-EE" sz="3600" dirty="0"/>
              <a:t> and, </a:t>
            </a:r>
            <a:r>
              <a:rPr lang="et-EE" sz="3600" dirty="0" err="1"/>
              <a:t>combined</a:t>
            </a:r>
            <a:r>
              <a:rPr lang="et-EE" sz="3600" dirty="0"/>
              <a:t> </a:t>
            </a:r>
            <a:r>
              <a:rPr lang="et-EE" sz="3600" dirty="0" err="1"/>
              <a:t>with</a:t>
            </a:r>
            <a:r>
              <a:rPr lang="et-EE" sz="3600" dirty="0"/>
              <a:t> </a:t>
            </a:r>
            <a:r>
              <a:rPr lang="et-EE" sz="3600" dirty="0" err="1"/>
              <a:t>flexibility</a:t>
            </a:r>
            <a:r>
              <a:rPr lang="et-EE" sz="3600" dirty="0"/>
              <a:t> </a:t>
            </a:r>
            <a:r>
              <a:rPr lang="et-EE" sz="3600" dirty="0" err="1"/>
              <a:t>solutions</a:t>
            </a:r>
            <a:r>
              <a:rPr lang="et-EE" sz="3600" dirty="0"/>
              <a:t>, </a:t>
            </a:r>
            <a:r>
              <a:rPr lang="et-EE" sz="3600" dirty="0" err="1"/>
              <a:t>help</a:t>
            </a:r>
            <a:r>
              <a:rPr lang="et-EE" sz="3600" dirty="0"/>
              <a:t> </a:t>
            </a:r>
            <a:r>
              <a:rPr lang="et-EE" sz="3600" dirty="0" err="1"/>
              <a:t>reduce</a:t>
            </a:r>
            <a:r>
              <a:rPr lang="en-GB" sz="3600" dirty="0"/>
              <a:t> electricity price </a:t>
            </a:r>
            <a:r>
              <a:rPr lang="et-EE" sz="3600" dirty="0" err="1"/>
              <a:t>volatility</a:t>
            </a:r>
            <a:r>
              <a:rPr lang="en-GB" sz="3600" dirty="0"/>
              <a:t>.</a:t>
            </a:r>
            <a:endParaRPr lang="et-EE" sz="3600" dirty="0"/>
          </a:p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n-GB" sz="3600" dirty="0"/>
              <a:t>Electrification </a:t>
            </a:r>
            <a:r>
              <a:rPr lang="et-EE" sz="3600" dirty="0" err="1"/>
              <a:t>can</a:t>
            </a:r>
            <a:r>
              <a:rPr lang="en-GB" sz="3600" dirty="0"/>
              <a:t> enable 30–60% energy saving</a:t>
            </a:r>
            <a:r>
              <a:rPr lang="et-EE" sz="3600" dirty="0"/>
              <a:t>s</a:t>
            </a:r>
            <a:r>
              <a:rPr lang="en-GB" sz="3600" dirty="0"/>
              <a:t> in </a:t>
            </a:r>
            <a:r>
              <a:rPr lang="et-EE" sz="3600" dirty="0" err="1"/>
              <a:t>these</a:t>
            </a:r>
            <a:r>
              <a:rPr lang="en-GB" sz="3600" dirty="0"/>
              <a:t> sectors </a:t>
            </a:r>
            <a:r>
              <a:rPr lang="et-EE" sz="3600" dirty="0" err="1"/>
              <a:t>due</a:t>
            </a:r>
            <a:r>
              <a:rPr lang="et-EE" sz="3600" dirty="0"/>
              <a:t> </a:t>
            </a:r>
            <a:r>
              <a:rPr lang="et-EE" sz="3600" dirty="0" err="1"/>
              <a:t>to</a:t>
            </a:r>
            <a:r>
              <a:rPr lang="et-EE" sz="3600" dirty="0"/>
              <a:t> </a:t>
            </a:r>
            <a:r>
              <a:rPr lang="en-GB" sz="3600" dirty="0" err="1"/>
              <a:t>efficien</a:t>
            </a:r>
            <a:r>
              <a:rPr lang="et-EE" sz="3600" dirty="0" err="1"/>
              <a:t>cy</a:t>
            </a:r>
            <a:r>
              <a:rPr lang="et-EE" sz="3600" dirty="0"/>
              <a:t> </a:t>
            </a:r>
            <a:r>
              <a:rPr lang="et-EE" sz="3600" dirty="0" err="1"/>
              <a:t>gains</a:t>
            </a:r>
            <a:r>
              <a:rPr lang="et-EE" sz="3600" dirty="0"/>
              <a:t> in </a:t>
            </a:r>
            <a:r>
              <a:rPr lang="et-EE" sz="3600" dirty="0" err="1"/>
              <a:t>comparison</a:t>
            </a:r>
            <a:r>
              <a:rPr lang="et-EE" sz="3600" dirty="0"/>
              <a:t> </a:t>
            </a:r>
            <a:r>
              <a:rPr lang="et-EE" sz="3600" dirty="0" err="1"/>
              <a:t>to</a:t>
            </a:r>
            <a:r>
              <a:rPr lang="en-GB" sz="3600" dirty="0"/>
              <a:t> fuel combustion.</a:t>
            </a:r>
            <a:endParaRPr lang="et-EE" sz="3600" dirty="0"/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2AD20885-CB59-8E40-8D42-773D477DF3D5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B6FF037D-3C81-B2EF-F76A-2503C4F71BD5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051DD9ED-67A4-BF9A-B640-E9DEC0156AAA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5295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754EF-2CB6-092B-B5B8-F33C4DE3F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34E9CD96-F53E-AE55-3961-A41401C84E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E78D77B0-A387-615E-8E28-BF660E7C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0" y="949115"/>
            <a:ext cx="10606377" cy="1325563"/>
          </a:xfrm>
        </p:spPr>
        <p:txBody>
          <a:bodyPr>
            <a:normAutofit/>
          </a:bodyPr>
          <a:lstStyle/>
          <a:p>
            <a:pPr algn="l"/>
            <a:r>
              <a:rPr lang="et-EE" sz="3600" b="1" dirty="0" err="1">
                <a:latin typeface="+mn-lt"/>
              </a:rPr>
              <a:t>Reconstruction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wave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needed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to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unlock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efficiency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gains</a:t>
            </a:r>
            <a:endParaRPr lang="et-EE" sz="3600" b="1" dirty="0">
              <a:latin typeface="+mn-lt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2EF2D0A6-89A7-AE2B-652E-3AA5F5909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5" y="2112944"/>
            <a:ext cx="5783909" cy="4609131"/>
          </a:xfrm>
        </p:spPr>
        <p:txBody>
          <a:bodyPr>
            <a:normAutofit/>
          </a:bodyPr>
          <a:lstStyle/>
          <a:p>
            <a:pPr algn="l"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n-GB" sz="3600" dirty="0"/>
              <a:t>Reconstruction </a:t>
            </a:r>
            <a:r>
              <a:rPr lang="et-EE" sz="3600" dirty="0" err="1"/>
              <a:t>can</a:t>
            </a:r>
            <a:r>
              <a:rPr lang="en-GB" sz="3600" dirty="0"/>
              <a:t> reduce energy consumption of building</a:t>
            </a:r>
            <a:r>
              <a:rPr lang="et-EE" sz="3600" dirty="0"/>
              <a:t>s</a:t>
            </a:r>
            <a:r>
              <a:rPr lang="en-GB" sz="3600" dirty="0"/>
              <a:t> by 60%.</a:t>
            </a:r>
          </a:p>
          <a:p>
            <a:pPr algn="l"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It</a:t>
            </a:r>
            <a:r>
              <a:rPr lang="et-EE" sz="3600" dirty="0"/>
              <a:t> </a:t>
            </a:r>
            <a:r>
              <a:rPr lang="et-EE" sz="3600" dirty="0" err="1"/>
              <a:t>can</a:t>
            </a:r>
            <a:r>
              <a:rPr lang="et-EE" sz="3600" dirty="0"/>
              <a:t> </a:t>
            </a:r>
            <a:r>
              <a:rPr lang="et-EE" sz="3600" dirty="0" err="1"/>
              <a:t>also</a:t>
            </a:r>
            <a:r>
              <a:rPr lang="et-EE" sz="3600" dirty="0"/>
              <a:t> </a:t>
            </a:r>
            <a:r>
              <a:rPr lang="et-EE" sz="3600" dirty="0" err="1"/>
              <a:t>enable</a:t>
            </a:r>
            <a:r>
              <a:rPr lang="et-EE" sz="3600" dirty="0"/>
              <a:t> </a:t>
            </a:r>
            <a:r>
              <a:rPr lang="et-EE" sz="3600" dirty="0" err="1"/>
              <a:t>the</a:t>
            </a:r>
            <a:br>
              <a:rPr lang="et-EE" sz="3600" dirty="0"/>
            </a:br>
            <a:r>
              <a:rPr lang="et-EE" sz="3600" dirty="0" err="1"/>
              <a:t>development</a:t>
            </a:r>
            <a:r>
              <a:rPr lang="et-EE" sz="3600" dirty="0"/>
              <a:t> </a:t>
            </a:r>
            <a:r>
              <a:rPr lang="en-GB" sz="3600" dirty="0"/>
              <a:t>of </a:t>
            </a:r>
            <a:r>
              <a:rPr lang="et-EE" sz="3600" dirty="0" err="1"/>
              <a:t>more</a:t>
            </a:r>
            <a:r>
              <a:rPr lang="et-EE" sz="3600" dirty="0"/>
              <a:t> </a:t>
            </a:r>
            <a:r>
              <a:rPr lang="et-EE" sz="3600" dirty="0" err="1"/>
              <a:t>efficient</a:t>
            </a:r>
            <a:r>
              <a:rPr lang="et-EE" sz="3600" dirty="0"/>
              <a:t> </a:t>
            </a:r>
            <a:r>
              <a:rPr lang="en-GB" sz="3600" dirty="0"/>
              <a:t>district heating </a:t>
            </a:r>
            <a:br>
              <a:rPr lang="et-EE" sz="3600" dirty="0"/>
            </a:br>
            <a:r>
              <a:rPr lang="et-EE" sz="3600" dirty="0" err="1"/>
              <a:t>based</a:t>
            </a:r>
            <a:r>
              <a:rPr lang="et-EE" sz="3600" dirty="0"/>
              <a:t> on </a:t>
            </a:r>
            <a:r>
              <a:rPr lang="et-EE" sz="3600" dirty="0" err="1"/>
              <a:t>low</a:t>
            </a:r>
            <a:r>
              <a:rPr lang="et-EE" sz="3600" dirty="0"/>
              <a:t> </a:t>
            </a:r>
            <a:r>
              <a:rPr lang="et-EE" sz="3600" dirty="0" err="1"/>
              <a:t>temperature</a:t>
            </a:r>
            <a:r>
              <a:rPr lang="et-EE" sz="3600" dirty="0"/>
              <a:t> </a:t>
            </a:r>
            <a:r>
              <a:rPr lang="et-EE" sz="3600" dirty="0" err="1"/>
              <a:t>heat</a:t>
            </a:r>
            <a:r>
              <a:rPr lang="en-GB" sz="3600" dirty="0"/>
              <a:t>.</a:t>
            </a:r>
            <a:endParaRPr lang="et-EE" sz="3600" dirty="0"/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09B44867-7780-F8B3-9F30-A615FDDF8FB3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9468E5AC-767F-7F88-9D4B-5114F728FAC6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1C14F8AE-EFD6-2091-E302-FD4CC8BF0089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4" name="Pilt 3" descr="Pilt, millel on kujutatud tekst, kuvatõmmis, Diagramm, diagramm&#10;&#10;Kirjeldus on genereeritud automaatselt">
            <a:extLst>
              <a:ext uri="{FF2B5EF4-FFF2-40B4-BE49-F238E27FC236}">
                <a16:creationId xmlns:a16="http://schemas.microsoft.com/office/drawing/2014/main" id="{C968891D-21A9-4EF9-8092-1EA847249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50" y="2589011"/>
            <a:ext cx="5571986" cy="31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67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C47AD-7AE2-5B41-D2C7-FC9AAD227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91218A0-6F48-EEC7-2210-9D86DC9AFD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B0225B7B-5D5E-3275-FA06-950931BA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4911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t-EE" sz="3600" b="1" dirty="0" err="1">
                <a:latin typeface="+mn-lt"/>
              </a:rPr>
              <a:t>Lack</a:t>
            </a:r>
            <a:r>
              <a:rPr lang="et-EE" sz="3600" b="1" dirty="0">
                <a:latin typeface="+mn-lt"/>
              </a:rPr>
              <a:t> of </a:t>
            </a:r>
            <a:r>
              <a:rPr lang="et-EE" sz="3600" b="1" dirty="0" err="1">
                <a:latin typeface="+mn-lt"/>
              </a:rPr>
              <a:t>vision</a:t>
            </a:r>
            <a:endParaRPr lang="et-EE" sz="3600" b="1" dirty="0">
              <a:latin typeface="+mn-lt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F4C647C4-2A44-3302-BF30-AD69ADF04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5" y="2112944"/>
            <a:ext cx="10878869" cy="4609131"/>
          </a:xfrm>
        </p:spPr>
        <p:txBody>
          <a:bodyPr>
            <a:normAutofit/>
          </a:bodyPr>
          <a:lstStyle/>
          <a:p>
            <a:pPr algn="l">
              <a:buBlip>
                <a:blip r:embed="rId4"/>
              </a:buBlip>
            </a:pPr>
            <a:r>
              <a:rPr lang="et-EE" sz="3600" dirty="0"/>
              <a:t> N</a:t>
            </a:r>
            <a:r>
              <a:rPr lang="en-GB" sz="3600" dirty="0" err="1"/>
              <a:t>ew</a:t>
            </a:r>
            <a:r>
              <a:rPr lang="en-GB" sz="3600" dirty="0"/>
              <a:t> energy </a:t>
            </a:r>
            <a:r>
              <a:rPr lang="et-EE" sz="3600" dirty="0" err="1"/>
              <a:t>economy</a:t>
            </a:r>
            <a:r>
              <a:rPr lang="et-EE" sz="3600" dirty="0"/>
              <a:t> </a:t>
            </a:r>
            <a:r>
              <a:rPr lang="en-GB" sz="3600" dirty="0"/>
              <a:t>development plan has been prepared for f</a:t>
            </a:r>
            <a:r>
              <a:rPr lang="et-EE" sz="3600" dirty="0" err="1"/>
              <a:t>our</a:t>
            </a:r>
            <a:r>
              <a:rPr lang="en-GB" sz="3600" dirty="0"/>
              <a:t> years.</a:t>
            </a:r>
            <a:endParaRPr lang="et-EE" sz="3600" dirty="0"/>
          </a:p>
          <a:p>
            <a:pPr algn="l">
              <a:buBlip>
                <a:blip r:embed="rId4"/>
              </a:buBlip>
            </a:pPr>
            <a:r>
              <a:rPr lang="et-EE" sz="3600" dirty="0"/>
              <a:t> T</a:t>
            </a:r>
            <a:r>
              <a:rPr lang="en-GB" sz="3600" dirty="0"/>
              <a:t>he </a:t>
            </a:r>
            <a:r>
              <a:rPr lang="et-EE" sz="3600" dirty="0" err="1"/>
              <a:t>latest</a:t>
            </a:r>
            <a:r>
              <a:rPr lang="en-GB" sz="3600" dirty="0"/>
              <a:t> version lacks </a:t>
            </a:r>
            <a:r>
              <a:rPr lang="et-EE" sz="3600" dirty="0"/>
              <a:t>detail</a:t>
            </a:r>
            <a:r>
              <a:rPr lang="en-GB" sz="3600" dirty="0"/>
              <a:t> and ambition.</a:t>
            </a:r>
            <a:endParaRPr lang="et-EE" sz="3600" dirty="0"/>
          </a:p>
          <a:p>
            <a:pPr algn="l"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We</a:t>
            </a:r>
            <a:r>
              <a:rPr lang="et-EE" sz="3600" dirty="0"/>
              <a:t> have </a:t>
            </a:r>
            <a:r>
              <a:rPr lang="et-EE" sz="3600" dirty="0" err="1"/>
              <a:t>now</a:t>
            </a:r>
            <a:r>
              <a:rPr lang="et-EE" sz="3600" dirty="0"/>
              <a:t> </a:t>
            </a:r>
            <a:r>
              <a:rPr lang="et-EE" sz="3600" dirty="0" err="1"/>
              <a:t>fallen</a:t>
            </a:r>
            <a:r>
              <a:rPr lang="et-EE" sz="3600" dirty="0"/>
              <a:t> </a:t>
            </a:r>
            <a:r>
              <a:rPr lang="et-EE" sz="3600" dirty="0" err="1"/>
              <a:t>behind</a:t>
            </a:r>
            <a:r>
              <a:rPr lang="et-EE" sz="3600" dirty="0"/>
              <a:t> </a:t>
            </a:r>
            <a:r>
              <a:rPr lang="et-EE" sz="3600" dirty="0" err="1"/>
              <a:t>not</a:t>
            </a:r>
            <a:r>
              <a:rPr lang="et-EE" sz="3600" dirty="0"/>
              <a:t> </a:t>
            </a:r>
            <a:r>
              <a:rPr lang="et-EE" sz="3600" dirty="0" err="1"/>
              <a:t>only</a:t>
            </a:r>
            <a:r>
              <a:rPr lang="et-EE" sz="3600" dirty="0"/>
              <a:t> Nordic </a:t>
            </a:r>
            <a:r>
              <a:rPr lang="et-EE" sz="3600" dirty="0" err="1"/>
              <a:t>countries</a:t>
            </a:r>
            <a:r>
              <a:rPr lang="et-EE" sz="3600" dirty="0"/>
              <a:t> </a:t>
            </a:r>
            <a:r>
              <a:rPr lang="et-EE" sz="3600" dirty="0" err="1"/>
              <a:t>but</a:t>
            </a:r>
            <a:r>
              <a:rPr lang="et-EE" sz="3600" dirty="0"/>
              <a:t> </a:t>
            </a:r>
            <a:r>
              <a:rPr lang="et-EE" sz="3600" dirty="0" err="1"/>
              <a:t>also</a:t>
            </a:r>
            <a:r>
              <a:rPr lang="et-EE" sz="3600" dirty="0"/>
              <a:t> Latvia and </a:t>
            </a:r>
            <a:r>
              <a:rPr lang="et-EE" sz="3600" dirty="0" err="1"/>
              <a:t>Lithuania</a:t>
            </a:r>
            <a:r>
              <a:rPr lang="et-EE" sz="3600" dirty="0"/>
              <a:t>.</a:t>
            </a:r>
          </a:p>
          <a:p>
            <a:pPr algn="l"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n-GB" sz="3600" dirty="0"/>
              <a:t>Instead of reaping the benefits of new domestic</a:t>
            </a:r>
            <a:r>
              <a:rPr lang="et-EE" sz="3600" dirty="0"/>
              <a:t> </a:t>
            </a:r>
            <a:r>
              <a:rPr lang="et-EE" sz="3600" dirty="0" err="1"/>
              <a:t>energy</a:t>
            </a:r>
            <a:r>
              <a:rPr lang="en-GB" sz="3600" dirty="0"/>
              <a:t> generation, Estonia </a:t>
            </a:r>
            <a:r>
              <a:rPr lang="et-EE" sz="3600" dirty="0" err="1"/>
              <a:t>will</a:t>
            </a:r>
            <a:r>
              <a:rPr lang="et-EE" sz="3600" dirty="0"/>
              <a:t> </a:t>
            </a:r>
            <a:r>
              <a:rPr lang="et-EE" sz="3600" dirty="0" err="1"/>
              <a:t>rely</a:t>
            </a:r>
            <a:r>
              <a:rPr lang="en-GB" sz="3600" dirty="0"/>
              <a:t> on import</a:t>
            </a:r>
            <a:r>
              <a:rPr lang="et-EE" sz="3600" dirty="0"/>
              <a:t>.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A12597C0-77EB-AB2F-7F9E-58DA5772F92B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9BF432F5-3403-70ED-B492-35E9E10E31F0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4BC4EBFF-1629-99A8-87A3-E46F53D3D59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5478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61472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t-EE" sz="3600" b="1" dirty="0">
                <a:latin typeface="+mn-lt"/>
              </a:rPr>
              <a:t>Estonian Renewable Energy </a:t>
            </a:r>
            <a:r>
              <a:rPr lang="et-EE" sz="3600" b="1" dirty="0" err="1">
                <a:latin typeface="+mn-lt"/>
              </a:rPr>
              <a:t>Association</a:t>
            </a:r>
            <a:endParaRPr lang="et-EE" sz="3600" b="1" dirty="0">
              <a:latin typeface="+mn-lt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F365018-14E5-48E2-B3B0-9EB2A4C7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7" y="2112945"/>
            <a:ext cx="6453534" cy="4351338"/>
          </a:xfrm>
        </p:spPr>
        <p:txBody>
          <a:bodyPr>
            <a:normAutofit/>
          </a:bodyPr>
          <a:lstStyle/>
          <a:p>
            <a:pPr algn="l"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Established</a:t>
            </a:r>
            <a:r>
              <a:rPr lang="et-EE" sz="3600" dirty="0"/>
              <a:t> in 2011</a:t>
            </a:r>
          </a:p>
          <a:p>
            <a:pPr algn="l"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We</a:t>
            </a:r>
            <a:r>
              <a:rPr lang="et-EE" sz="3600" dirty="0"/>
              <a:t> </a:t>
            </a:r>
            <a:r>
              <a:rPr lang="et-EE" sz="3600" dirty="0" err="1"/>
              <a:t>represent</a:t>
            </a:r>
            <a:r>
              <a:rPr lang="et-EE" sz="3600" dirty="0"/>
              <a:t> </a:t>
            </a:r>
            <a:r>
              <a:rPr lang="et-EE" sz="3600" dirty="0" err="1"/>
              <a:t>the</a:t>
            </a:r>
            <a:r>
              <a:rPr lang="et-EE" sz="3600" dirty="0"/>
              <a:t> </a:t>
            </a:r>
            <a:r>
              <a:rPr lang="et-EE" sz="3600" dirty="0" err="1"/>
              <a:t>largest</a:t>
            </a:r>
            <a:r>
              <a:rPr lang="et-EE" sz="3600" dirty="0"/>
              <a:t> </a:t>
            </a:r>
            <a:r>
              <a:rPr lang="et-EE" sz="3600" dirty="0" err="1"/>
              <a:t>wind</a:t>
            </a:r>
            <a:r>
              <a:rPr lang="et-EE" sz="3600" dirty="0"/>
              <a:t>, </a:t>
            </a:r>
            <a:r>
              <a:rPr lang="et-EE" sz="3600" dirty="0" err="1"/>
              <a:t>solar</a:t>
            </a:r>
            <a:r>
              <a:rPr lang="et-EE" sz="3600" dirty="0"/>
              <a:t>, </a:t>
            </a:r>
            <a:r>
              <a:rPr lang="et-EE" sz="3600" dirty="0" err="1"/>
              <a:t>bio</a:t>
            </a:r>
            <a:r>
              <a:rPr lang="et-EE" sz="3600" dirty="0"/>
              <a:t>- and </a:t>
            </a:r>
            <a:r>
              <a:rPr lang="et-EE" sz="3600" dirty="0" err="1"/>
              <a:t>hydroenergy</a:t>
            </a:r>
            <a:r>
              <a:rPr lang="et-EE" sz="3600" dirty="0"/>
              <a:t> </a:t>
            </a:r>
            <a:r>
              <a:rPr lang="et-EE" sz="3600" dirty="0" err="1"/>
              <a:t>producers</a:t>
            </a:r>
            <a:r>
              <a:rPr lang="et-EE" sz="3600" dirty="0"/>
              <a:t> in Estonia</a:t>
            </a:r>
          </a:p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We</a:t>
            </a:r>
            <a:r>
              <a:rPr lang="et-EE" sz="3600" dirty="0"/>
              <a:t> </a:t>
            </a:r>
            <a:r>
              <a:rPr lang="et-EE" sz="3600" dirty="0" err="1"/>
              <a:t>work</a:t>
            </a:r>
            <a:r>
              <a:rPr lang="et-EE" sz="3600" dirty="0"/>
              <a:t> </a:t>
            </a:r>
            <a:r>
              <a:rPr lang="et-EE" sz="3600" dirty="0" err="1"/>
              <a:t>towards</a:t>
            </a:r>
            <a:r>
              <a:rPr lang="et-EE" sz="3600" dirty="0"/>
              <a:t> a </a:t>
            </a:r>
            <a:r>
              <a:rPr lang="et-EE" sz="3600" dirty="0" err="1"/>
              <a:t>gradual</a:t>
            </a:r>
            <a:r>
              <a:rPr lang="et-EE" sz="3600" dirty="0"/>
              <a:t> </a:t>
            </a:r>
            <a:r>
              <a:rPr lang="et-EE" sz="3600" dirty="0" err="1"/>
              <a:t>transition</a:t>
            </a:r>
            <a:r>
              <a:rPr lang="et-EE" sz="3600" dirty="0"/>
              <a:t> </a:t>
            </a:r>
            <a:r>
              <a:rPr lang="et-EE" sz="3600" dirty="0" err="1"/>
              <a:t>to</a:t>
            </a:r>
            <a:r>
              <a:rPr lang="et-EE" sz="3600" dirty="0"/>
              <a:t> </a:t>
            </a:r>
            <a:r>
              <a:rPr lang="et-EE" sz="3600" dirty="0" err="1"/>
              <a:t>renewable</a:t>
            </a:r>
            <a:r>
              <a:rPr lang="et-EE" sz="3600" dirty="0"/>
              <a:t> </a:t>
            </a:r>
            <a:r>
              <a:rPr lang="et-EE" sz="3600" dirty="0" err="1"/>
              <a:t>energy</a:t>
            </a:r>
            <a:endParaRPr lang="et-EE" sz="3600" dirty="0"/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9" name="Picture 1" descr="image001">
            <a:extLst>
              <a:ext uri="{FF2B5EF4-FFF2-40B4-BE49-F238E27FC236}">
                <a16:creationId xmlns:a16="http://schemas.microsoft.com/office/drawing/2014/main" id="{E49CC704-4052-4289-8209-1FDB76EF7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463" y="2294184"/>
            <a:ext cx="1568772" cy="28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1B23BE47-41EF-4CA8-88F1-C761200A3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782" y="4533339"/>
            <a:ext cx="1421556" cy="62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rene\AppData\Local\Microsoft\Windows\Temporary Internet Files\Content.Outlook\AMI0X4E3\Veskivaramu_30mm_color_MR.jpg">
            <a:extLst>
              <a:ext uri="{FF2B5EF4-FFF2-40B4-BE49-F238E27FC236}">
                <a16:creationId xmlns:a16="http://schemas.microsoft.com/office/drawing/2014/main" id="{50341CAA-7F3D-4270-B09E-F74DBD0A4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423" y="4395779"/>
            <a:ext cx="890385" cy="81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AB36C588-B20A-49E5-9C63-E82CEC3A8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75" y="3402586"/>
            <a:ext cx="2380246" cy="5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taastuvenergeetika.ee/wp-content/uploads/2016/11/biogaas-150x150.png">
            <a:extLst>
              <a:ext uri="{FF2B5EF4-FFF2-40B4-BE49-F238E27FC236}">
                <a16:creationId xmlns:a16="http://schemas.microsoft.com/office/drawing/2014/main" id="{AFC53491-826C-4AF9-BE6A-C6C54692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021" y="3047939"/>
            <a:ext cx="1059983" cy="105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aastuvenergeetika.ee/wp-content/uploads/2016/11/Logo2.jpg">
            <a:extLst>
              <a:ext uri="{FF2B5EF4-FFF2-40B4-BE49-F238E27FC236}">
                <a16:creationId xmlns:a16="http://schemas.microsoft.com/office/drawing/2014/main" id="{C475D778-9FF3-491A-BC2D-8F304CFB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42" y="5455762"/>
            <a:ext cx="3537138" cy="4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aastuvenergeetika.ee/wp-content/uploads/2016/11/epea-150x150.jpg">
            <a:extLst>
              <a:ext uri="{FF2B5EF4-FFF2-40B4-BE49-F238E27FC236}">
                <a16:creationId xmlns:a16="http://schemas.microsoft.com/office/drawing/2014/main" id="{98620E6F-009F-4ACE-A674-E214BF31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836" y="4395779"/>
            <a:ext cx="1059983" cy="105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lt 14">
            <a:extLst>
              <a:ext uri="{FF2B5EF4-FFF2-40B4-BE49-F238E27FC236}">
                <a16:creationId xmlns:a16="http://schemas.microsoft.com/office/drawing/2014/main" id="{99970D2F-4852-4B94-8F20-9662FC0379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82" y="2117354"/>
            <a:ext cx="1568774" cy="7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60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4EFBA-09E0-2089-351C-33432B9F9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93A3B485-1324-91BD-71B1-95780DF4F1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CF716B96-CAE1-B5E6-4761-3570C165A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15" y="-291048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82282995-82B6-A639-B5CE-36C42C96B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latin typeface="+mn-lt"/>
              </a:rPr>
              <a:t>What </a:t>
            </a:r>
            <a:r>
              <a:rPr lang="et-EE" b="1" dirty="0" err="1">
                <a:latin typeface="+mn-lt"/>
              </a:rPr>
              <a:t>should</a:t>
            </a:r>
            <a:r>
              <a:rPr lang="et-EE" b="1" dirty="0">
                <a:latin typeface="+mn-lt"/>
              </a:rPr>
              <a:t> </a:t>
            </a:r>
            <a:r>
              <a:rPr lang="et-EE" b="1" dirty="0" err="1">
                <a:latin typeface="+mn-lt"/>
              </a:rPr>
              <a:t>we</a:t>
            </a:r>
            <a:r>
              <a:rPr lang="et-EE" b="1" dirty="0">
                <a:latin typeface="+mn-lt"/>
              </a:rPr>
              <a:t> do?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9131C777-332F-1649-ADA2-64886E1FCFBC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B7CF1B75-2B4A-7E2C-FCC1-AAF898071382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09A6DDA7-397D-DADE-0B22-F5B6264CEC9E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48641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A9E59-E039-A699-4423-C5911B14C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EA804F3B-757F-1869-BBF1-528327CF7B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BCFB8684-37FB-FAB6-B7B8-E7DF9DE37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4911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t-EE" sz="3600" b="1" dirty="0" err="1">
                <a:latin typeface="+mn-lt"/>
              </a:rPr>
              <a:t>What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should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we</a:t>
            </a:r>
            <a:r>
              <a:rPr lang="et-EE" sz="3600" b="1" dirty="0">
                <a:latin typeface="+mn-lt"/>
              </a:rPr>
              <a:t> do?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6AD92D94-B94C-8774-CF48-CFC8A2A8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15" y="2112944"/>
            <a:ext cx="10878869" cy="4609131"/>
          </a:xfrm>
        </p:spPr>
        <p:txBody>
          <a:bodyPr>
            <a:normAutofit/>
          </a:bodyPr>
          <a:lstStyle/>
          <a:p>
            <a:pPr algn="l"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Provide</a:t>
            </a:r>
            <a:r>
              <a:rPr lang="et-EE" sz="3600" dirty="0"/>
              <a:t> </a:t>
            </a:r>
            <a:r>
              <a:rPr lang="et-EE" sz="3600" dirty="0" err="1"/>
              <a:t>clear</a:t>
            </a:r>
            <a:r>
              <a:rPr lang="et-EE" sz="3600" dirty="0"/>
              <a:t> and </a:t>
            </a:r>
            <a:r>
              <a:rPr lang="et-EE" sz="3600" dirty="0" err="1"/>
              <a:t>ambitious</a:t>
            </a:r>
            <a:r>
              <a:rPr lang="et-EE" sz="3600" dirty="0"/>
              <a:t> </a:t>
            </a:r>
            <a:r>
              <a:rPr lang="et-EE" sz="3600" dirty="0" err="1"/>
              <a:t>vision</a:t>
            </a:r>
            <a:r>
              <a:rPr lang="et-EE" sz="3600" dirty="0"/>
              <a:t> </a:t>
            </a:r>
            <a:r>
              <a:rPr lang="et-EE" sz="3600" dirty="0" err="1"/>
              <a:t>for</a:t>
            </a:r>
            <a:r>
              <a:rPr lang="et-EE" sz="3600" dirty="0"/>
              <a:t> </a:t>
            </a:r>
            <a:r>
              <a:rPr lang="et-EE" sz="3600" dirty="0" err="1"/>
              <a:t>energy</a:t>
            </a:r>
            <a:r>
              <a:rPr lang="et-EE" sz="3600" dirty="0"/>
              <a:t> </a:t>
            </a:r>
            <a:r>
              <a:rPr lang="et-EE" sz="3600" dirty="0" err="1"/>
              <a:t>economy</a:t>
            </a:r>
            <a:endParaRPr lang="et-EE" sz="3600" dirty="0"/>
          </a:p>
          <a:p>
            <a:pPr algn="l"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Simplify</a:t>
            </a:r>
            <a:r>
              <a:rPr lang="et-EE" sz="3600" dirty="0"/>
              <a:t> and </a:t>
            </a:r>
            <a:r>
              <a:rPr lang="et-EE" sz="3600" dirty="0" err="1"/>
              <a:t>accelerate</a:t>
            </a:r>
            <a:r>
              <a:rPr lang="et-EE" sz="3600" dirty="0"/>
              <a:t> </a:t>
            </a:r>
            <a:r>
              <a:rPr lang="et-EE" sz="3600" dirty="0" err="1"/>
              <a:t>planning</a:t>
            </a:r>
            <a:r>
              <a:rPr lang="et-EE" sz="3600" dirty="0"/>
              <a:t> and </a:t>
            </a:r>
            <a:r>
              <a:rPr lang="et-EE" sz="3600" dirty="0" err="1"/>
              <a:t>permitting</a:t>
            </a:r>
            <a:endParaRPr lang="et-EE" sz="3600" dirty="0"/>
          </a:p>
          <a:p>
            <a:pPr algn="l"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n-GB" sz="3600" dirty="0"/>
              <a:t>Establish a long-term, predictable investment </a:t>
            </a:r>
            <a:r>
              <a:rPr lang="et-EE" sz="3600" dirty="0" err="1"/>
              <a:t>environment</a:t>
            </a:r>
            <a:r>
              <a:rPr lang="en-GB" sz="3600" dirty="0"/>
              <a:t> through </a:t>
            </a:r>
            <a:r>
              <a:rPr lang="en-GB" sz="3600" dirty="0" err="1"/>
              <a:t>CfD</a:t>
            </a:r>
            <a:r>
              <a:rPr lang="en-GB" sz="3600" dirty="0"/>
              <a:t>-based tenders</a:t>
            </a:r>
            <a:endParaRPr lang="et-EE" sz="3600" dirty="0"/>
          </a:p>
          <a:p>
            <a:pPr algn="l"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Support</a:t>
            </a:r>
            <a:r>
              <a:rPr lang="et-EE" sz="3600" dirty="0"/>
              <a:t> </a:t>
            </a:r>
            <a:r>
              <a:rPr lang="et-EE" sz="3600" dirty="0" err="1"/>
              <a:t>electrification</a:t>
            </a:r>
            <a:r>
              <a:rPr lang="et-EE" sz="3600" dirty="0"/>
              <a:t> and </a:t>
            </a:r>
            <a:r>
              <a:rPr lang="et-EE" sz="3600" dirty="0" err="1"/>
              <a:t>efficiency</a:t>
            </a:r>
            <a:r>
              <a:rPr lang="et-EE" sz="3600" dirty="0"/>
              <a:t> in heating, transport and </a:t>
            </a:r>
            <a:r>
              <a:rPr lang="et-EE" sz="3600" dirty="0" err="1"/>
              <a:t>industry</a:t>
            </a:r>
            <a:endParaRPr lang="et-EE" sz="3600" dirty="0"/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12763826-55F7-832D-5155-1D2A7F1EA86C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50AB4C60-FDD4-E9A4-3FF7-4283870E21E7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98358D2C-E271-F3C8-DC44-E4EB6C20CC3E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807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5716AF2F-F0CE-4243-86A8-4C73CC33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4995075A-701C-49F1-909E-4C19F374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61472"/>
            <a:ext cx="10515600" cy="1325563"/>
          </a:xfrm>
        </p:spPr>
        <p:txBody>
          <a:bodyPr>
            <a:normAutofit/>
          </a:bodyPr>
          <a:lstStyle/>
          <a:p>
            <a:r>
              <a:rPr lang="et-EE" sz="3600" b="1" dirty="0" err="1">
                <a:latin typeface="+mn-lt"/>
              </a:rPr>
              <a:t>My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presentation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today</a:t>
            </a:r>
            <a:endParaRPr lang="et-EE" sz="3600" b="1" dirty="0">
              <a:latin typeface="+mn-lt"/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F365018-14E5-48E2-B3B0-9EB2A4C7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261" y="2287035"/>
            <a:ext cx="10982738" cy="4351338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Where</a:t>
            </a:r>
            <a:r>
              <a:rPr lang="et-EE" sz="3600" dirty="0"/>
              <a:t> are </a:t>
            </a:r>
            <a:r>
              <a:rPr lang="et-EE" sz="3600" dirty="0" err="1"/>
              <a:t>we</a:t>
            </a:r>
            <a:r>
              <a:rPr lang="et-EE" sz="3600" dirty="0"/>
              <a:t>?</a:t>
            </a:r>
          </a:p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Where</a:t>
            </a:r>
            <a:r>
              <a:rPr lang="et-EE" sz="3600" dirty="0"/>
              <a:t> </a:t>
            </a:r>
            <a:r>
              <a:rPr lang="et-EE" sz="3600" dirty="0" err="1"/>
              <a:t>to</a:t>
            </a:r>
            <a:r>
              <a:rPr lang="et-EE" sz="3600" dirty="0"/>
              <a:t> </a:t>
            </a:r>
            <a:r>
              <a:rPr lang="et-EE" sz="3600" dirty="0" err="1"/>
              <a:t>go</a:t>
            </a:r>
            <a:r>
              <a:rPr lang="et-EE" sz="3600" dirty="0"/>
              <a:t> </a:t>
            </a:r>
            <a:r>
              <a:rPr lang="et-EE" sz="3600" dirty="0" err="1"/>
              <a:t>from</a:t>
            </a:r>
            <a:r>
              <a:rPr lang="et-EE" sz="3600" dirty="0"/>
              <a:t> </a:t>
            </a:r>
            <a:r>
              <a:rPr lang="et-EE" sz="3600" dirty="0" err="1"/>
              <a:t>here</a:t>
            </a:r>
            <a:r>
              <a:rPr lang="et-EE" sz="3600" dirty="0"/>
              <a:t>?</a:t>
            </a:r>
          </a:p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What</a:t>
            </a:r>
            <a:r>
              <a:rPr lang="et-EE" sz="3600" dirty="0"/>
              <a:t> </a:t>
            </a:r>
            <a:r>
              <a:rPr lang="et-EE" sz="3600" dirty="0" err="1"/>
              <a:t>is</a:t>
            </a:r>
            <a:r>
              <a:rPr lang="et-EE" sz="3600" dirty="0"/>
              <a:t> holding </a:t>
            </a:r>
            <a:r>
              <a:rPr lang="et-EE" sz="3600" dirty="0" err="1"/>
              <a:t>us</a:t>
            </a:r>
            <a:r>
              <a:rPr lang="et-EE" sz="3600" dirty="0"/>
              <a:t> </a:t>
            </a:r>
            <a:r>
              <a:rPr lang="et-EE" sz="3600" dirty="0" err="1"/>
              <a:t>back</a:t>
            </a:r>
            <a:r>
              <a:rPr lang="et-EE" sz="3600" dirty="0"/>
              <a:t>?</a:t>
            </a:r>
          </a:p>
          <a:p>
            <a:pPr>
              <a:buBlip>
                <a:blip r:embed="rId4"/>
              </a:buBlip>
            </a:pPr>
            <a:r>
              <a:rPr lang="et-EE" sz="3600" dirty="0"/>
              <a:t> </a:t>
            </a:r>
            <a:r>
              <a:rPr lang="et-EE" sz="3600" dirty="0" err="1"/>
              <a:t>What</a:t>
            </a:r>
            <a:r>
              <a:rPr lang="et-EE" sz="3600" dirty="0"/>
              <a:t> </a:t>
            </a:r>
            <a:r>
              <a:rPr lang="et-EE" sz="3600" dirty="0" err="1"/>
              <a:t>should</a:t>
            </a:r>
            <a:r>
              <a:rPr lang="et-EE" sz="3600" dirty="0"/>
              <a:t> </a:t>
            </a:r>
            <a:r>
              <a:rPr lang="et-EE" sz="3600" dirty="0" err="1"/>
              <a:t>we</a:t>
            </a:r>
            <a:r>
              <a:rPr lang="et-EE" sz="3600" dirty="0"/>
              <a:t> do?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4D55AB3-3D19-4B24-B1C9-BD0A290E654E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1E05963-C103-4B68-ADDE-F9D12D3B986E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F430747E-0AB1-4FFF-9802-2604535075BD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260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DB794-BBC4-2067-B2B0-5DBA57EDA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FA79B776-5A8F-B4C8-6154-DC4499FB83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pic>
        <p:nvPicPr>
          <p:cNvPr id="5" name="Pilt 4" descr="Pilt, millel on kujutatud vektorgraafika&#10;&#10;Kirjeldus on genereeritud automaatselt ja see peaks olema väga täpne">
            <a:extLst>
              <a:ext uri="{FF2B5EF4-FFF2-40B4-BE49-F238E27FC236}">
                <a16:creationId xmlns:a16="http://schemas.microsoft.com/office/drawing/2014/main" id="{1D6283FA-63B0-1770-46C4-4C6C630DAA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15" y="-291048"/>
            <a:ext cx="6794500" cy="6794500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B6AE8DF9-5B79-4328-BFA6-3879B81C7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t-EE" b="1" dirty="0" err="1">
                <a:latin typeface="+mn-lt"/>
              </a:rPr>
              <a:t>Where</a:t>
            </a:r>
            <a:r>
              <a:rPr lang="et-EE" b="1" dirty="0">
                <a:latin typeface="+mn-lt"/>
              </a:rPr>
              <a:t> are </a:t>
            </a:r>
            <a:r>
              <a:rPr lang="et-EE" b="1" dirty="0" err="1">
                <a:latin typeface="+mn-lt"/>
              </a:rPr>
              <a:t>we</a:t>
            </a:r>
            <a:r>
              <a:rPr lang="et-EE" b="1" dirty="0">
                <a:latin typeface="+mn-lt"/>
              </a:rPr>
              <a:t>?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3635DE08-52CE-1B8C-D831-DC051D8D5272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E799F893-D776-43C7-21F4-CD5B9FE9093F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9CF79CCF-929E-E7DC-ACB3-574F84BE19A1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1851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78D75-0428-63CB-0C89-131B6C7E1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9CE35AB5-434C-03CF-B1E9-1FB2208633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67A11AA5-1946-6A1C-EFA1-E17C32E6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4911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t-EE" sz="3600" b="1" dirty="0">
                <a:latin typeface="+mn-lt"/>
              </a:rPr>
              <a:t>Renewable </a:t>
            </a:r>
            <a:r>
              <a:rPr lang="et-EE" sz="3600" b="1" dirty="0" err="1">
                <a:latin typeface="+mn-lt"/>
              </a:rPr>
              <a:t>energy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consumption</a:t>
            </a:r>
            <a:r>
              <a:rPr lang="et-EE" sz="3600" b="1" dirty="0">
                <a:latin typeface="+mn-lt"/>
              </a:rPr>
              <a:t> in Estonia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C785FC1E-EF4A-0AFB-2571-B57B3EFBE561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8DCF875D-C9B2-08B9-9D49-04A4FE70E433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94A9DA44-4E52-2E09-5D13-3332A1E39EE0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BE141250-1953-26B5-B255-F4D84693F8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475832"/>
              </p:ext>
            </p:extLst>
          </p:nvPr>
        </p:nvGraphicFramePr>
        <p:xfrm>
          <a:off x="1308355" y="2035310"/>
          <a:ext cx="10184592" cy="458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519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2A0C4-5784-5F70-0BCB-A66D8DDD6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D26C714B-4689-A229-CC21-37FFC17F05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CD3E00EE-AAD7-0E24-E59F-210924FE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4911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t-EE" sz="3600" b="1" dirty="0" err="1">
                <a:latin typeface="+mn-lt"/>
              </a:rPr>
              <a:t>Electricity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production</a:t>
            </a:r>
            <a:r>
              <a:rPr lang="et-EE" sz="3600" b="1" dirty="0">
                <a:latin typeface="+mn-lt"/>
              </a:rPr>
              <a:t> in Estonia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F80A56D7-84FF-8D1E-5763-2B6201255F24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4B999770-5871-008E-F27B-EBB18AB63FBC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EED79C53-E35D-00AD-ED23-52455D0BF7E5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294987"/>
              </p:ext>
            </p:extLst>
          </p:nvPr>
        </p:nvGraphicFramePr>
        <p:xfrm>
          <a:off x="1283908" y="2144285"/>
          <a:ext cx="10209039" cy="424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311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9051C-A01B-3222-43F7-77200CECD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AD167252-91F9-3808-41D7-6E3FA28FB7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A1744FE7-AA1E-162D-7152-734F3D0E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4911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t-EE" sz="3600" b="1" dirty="0">
                <a:latin typeface="+mn-lt"/>
              </a:rPr>
              <a:t>Renewable </a:t>
            </a:r>
            <a:r>
              <a:rPr lang="et-EE" sz="3600" b="1" dirty="0" err="1">
                <a:latin typeface="+mn-lt"/>
              </a:rPr>
              <a:t>electricity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production</a:t>
            </a:r>
            <a:r>
              <a:rPr lang="et-EE" sz="3600" b="1" dirty="0">
                <a:latin typeface="+mn-lt"/>
              </a:rPr>
              <a:t> in 2024</a:t>
            </a: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82526D24-A786-2018-E8C2-94729909AF16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CA1D9AA1-C634-C948-B7A7-E85866F30EB6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A05A92A9-C6EA-69C5-4FA4-41395FEFB8B4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2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720959"/>
              </p:ext>
            </p:extLst>
          </p:nvPr>
        </p:nvGraphicFramePr>
        <p:xfrm>
          <a:off x="1382254" y="1912224"/>
          <a:ext cx="9693913" cy="458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655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8A69E-2849-BE50-81B2-8A9E0D1D5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lt 11">
            <a:extLst>
              <a:ext uri="{FF2B5EF4-FFF2-40B4-BE49-F238E27FC236}">
                <a16:creationId xmlns:a16="http://schemas.microsoft.com/office/drawing/2014/main" id="{A2DBC578-8CB8-E0D6-40A9-D581563BAFF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" y="-775874"/>
            <a:ext cx="2993700" cy="2495102"/>
          </a:xfrm>
          <a:prstGeom prst="rect">
            <a:avLst/>
          </a:prstGeom>
        </p:spPr>
      </p:pic>
      <p:sp>
        <p:nvSpPr>
          <p:cNvPr id="2" name="Pealkiri 1">
            <a:extLst>
              <a:ext uri="{FF2B5EF4-FFF2-40B4-BE49-F238E27FC236}">
                <a16:creationId xmlns:a16="http://schemas.microsoft.com/office/drawing/2014/main" id="{2AC59295-9D7E-EE02-9F1D-46B994AA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1" y="94911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t-EE" sz="3600" b="1" dirty="0">
                <a:latin typeface="+mn-lt"/>
              </a:rPr>
              <a:t>New </a:t>
            </a:r>
            <a:r>
              <a:rPr lang="et-EE" sz="3600" b="1" dirty="0" err="1">
                <a:latin typeface="+mn-lt"/>
              </a:rPr>
              <a:t>electricity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production</a:t>
            </a:r>
            <a:r>
              <a:rPr lang="et-EE" sz="3600" b="1" dirty="0">
                <a:latin typeface="+mn-lt"/>
              </a:rPr>
              <a:t> </a:t>
            </a:r>
            <a:r>
              <a:rPr lang="et-EE" sz="3600" b="1" dirty="0" err="1">
                <a:latin typeface="+mn-lt"/>
              </a:rPr>
              <a:t>capacities</a:t>
            </a:r>
            <a:endParaRPr lang="et-EE" sz="3600" b="1" dirty="0">
              <a:latin typeface="+mn-lt"/>
            </a:endParaRPr>
          </a:p>
        </p:txBody>
      </p:sp>
      <p:sp>
        <p:nvSpPr>
          <p:cNvPr id="6" name="Ristkülik 5">
            <a:extLst>
              <a:ext uri="{FF2B5EF4-FFF2-40B4-BE49-F238E27FC236}">
                <a16:creationId xmlns:a16="http://schemas.microsoft.com/office/drawing/2014/main" id="{6D70C5F2-17F8-5343-6A3E-D7662000C8EF}"/>
              </a:ext>
            </a:extLst>
          </p:cNvPr>
          <p:cNvSpPr/>
          <p:nvPr/>
        </p:nvSpPr>
        <p:spPr>
          <a:xfrm>
            <a:off x="1" y="0"/>
            <a:ext cx="424070" cy="6858000"/>
          </a:xfrm>
          <a:prstGeom prst="rect">
            <a:avLst/>
          </a:prstGeom>
          <a:solidFill>
            <a:srgbClr val="4CB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istkülik 6">
            <a:extLst>
              <a:ext uri="{FF2B5EF4-FFF2-40B4-BE49-F238E27FC236}">
                <a16:creationId xmlns:a16="http://schemas.microsoft.com/office/drawing/2014/main" id="{6606D7AF-3F71-E11C-7C02-8CD514E2242D}"/>
              </a:ext>
            </a:extLst>
          </p:cNvPr>
          <p:cNvSpPr/>
          <p:nvPr/>
        </p:nvSpPr>
        <p:spPr>
          <a:xfrm>
            <a:off x="467139" y="0"/>
            <a:ext cx="188846" cy="6858000"/>
          </a:xfrm>
          <a:prstGeom prst="rect">
            <a:avLst/>
          </a:prstGeom>
          <a:solidFill>
            <a:srgbClr val="32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stkülik 7">
            <a:extLst>
              <a:ext uri="{FF2B5EF4-FFF2-40B4-BE49-F238E27FC236}">
                <a16:creationId xmlns:a16="http://schemas.microsoft.com/office/drawing/2014/main" id="{8844CC70-ED64-D31D-C02C-A86C8D5DAC31}"/>
              </a:ext>
            </a:extLst>
          </p:cNvPr>
          <p:cNvSpPr/>
          <p:nvPr/>
        </p:nvSpPr>
        <p:spPr>
          <a:xfrm>
            <a:off x="699053" y="0"/>
            <a:ext cx="96077" cy="6858000"/>
          </a:xfrm>
          <a:prstGeom prst="rect">
            <a:avLst/>
          </a:prstGeom>
          <a:solidFill>
            <a:srgbClr val="F2C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20136"/>
              </p:ext>
            </p:extLst>
          </p:nvPr>
        </p:nvGraphicFramePr>
        <p:xfrm>
          <a:off x="1314574" y="2168068"/>
          <a:ext cx="10178373" cy="432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624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17491-8522-2CBF-48E5-BBD1025C0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889EA40-B803-C10A-C6C9-A9329BABA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3" b="6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684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EK PPT mall1" id="{93A657C7-1CDE-4EC0-97C9-591825D3B361}" vid="{F44D1BE8-D84B-4C9B-B21A-44C9A559004E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39e442cfa5e5558afc218e08600e22b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f7b907b57351f06c171a175add3acdcc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D853BADA-C1B9-48EF-96B7-DC245F84A60B}"/>
</file>

<file path=customXml/itemProps2.xml><?xml version="1.0" encoding="utf-8"?>
<ds:datastoreItem xmlns:ds="http://schemas.openxmlformats.org/officeDocument/2006/customXml" ds:itemID="{5918E1F1-845F-408C-BC15-E18BC197B231}"/>
</file>

<file path=customXml/itemProps3.xml><?xml version="1.0" encoding="utf-8"?>
<ds:datastoreItem xmlns:ds="http://schemas.openxmlformats.org/officeDocument/2006/customXml" ds:itemID="{6110B914-FC6D-4897-881A-EBDBD8913707}"/>
</file>

<file path=docProps/app.xml><?xml version="1.0" encoding="utf-8"?>
<Properties xmlns="http://schemas.openxmlformats.org/officeDocument/2006/extended-properties" xmlns:vt="http://schemas.openxmlformats.org/officeDocument/2006/docPropsVTypes">
  <Template>ETEK PPT mall1</Template>
  <TotalTime>47586</TotalTime>
  <Words>703</Words>
  <Application>Microsoft Office PowerPoint</Application>
  <PresentationFormat>Laiekraan</PresentationFormat>
  <Paragraphs>82</Paragraphs>
  <Slides>21</Slides>
  <Notes>17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Office'i kujundus</vt:lpstr>
      <vt:lpstr>Renewable energy producers’ view on the Estonian energy transition: Where to go from here?</vt:lpstr>
      <vt:lpstr>Estonian Renewable Energy Association</vt:lpstr>
      <vt:lpstr>My presentation today</vt:lpstr>
      <vt:lpstr>Where are we?</vt:lpstr>
      <vt:lpstr>Renewable energy consumption in Estonia</vt:lpstr>
      <vt:lpstr>Electricity production in Estonia</vt:lpstr>
      <vt:lpstr>Renewable electricity production in 2024</vt:lpstr>
      <vt:lpstr>New electricity production capacities</vt:lpstr>
      <vt:lpstr>PowerPointi esitlus</vt:lpstr>
      <vt:lpstr>Where to go from here?</vt:lpstr>
      <vt:lpstr>Energy Sector Organisation Act § 321.  National renewable energy target</vt:lpstr>
      <vt:lpstr>Why 100% renewable electricity?</vt:lpstr>
      <vt:lpstr>What is holding us back?</vt:lpstr>
      <vt:lpstr>What is holding us back?</vt:lpstr>
      <vt:lpstr>Planning and permitting</vt:lpstr>
      <vt:lpstr>Investment conditions</vt:lpstr>
      <vt:lpstr>Unused potential for electrification</vt:lpstr>
      <vt:lpstr>Reconstruction wave needed to unlock efficiency gains</vt:lpstr>
      <vt:lpstr>Lack of vision</vt:lpstr>
      <vt:lpstr>What should we do?</vt:lpstr>
      <vt:lpstr>What should we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Ülevaade Eesti taastuvenergia sektorist ja viimastest arengutest</dc:title>
  <dc:creator>Mihkel</dc:creator>
  <cp:lastModifiedBy>Silver Sillak</cp:lastModifiedBy>
  <cp:revision>738</cp:revision>
  <dcterms:created xsi:type="dcterms:W3CDTF">2019-09-05T13:00:12Z</dcterms:created>
  <dcterms:modified xsi:type="dcterms:W3CDTF">2025-09-08T11:40:15Z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</Properties>
</file>