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DM Sans Medium"/>
      <p:regular r:id="rId16"/>
      <p:bold r:id="rId17"/>
      <p:italic r:id="rId18"/>
      <p:boldItalic r:id="rId19"/>
    </p:embeddedFont>
    <p:embeddedFont>
      <p:font typeface="DM Sans"/>
      <p:regular r:id="rId20"/>
      <p:bold r:id="rId21"/>
      <p:italic r:id="rId22"/>
      <p:boldItalic r:id="rId23"/>
    </p:embeddedFont>
    <p:embeddedFont>
      <p:font typeface="Inter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InterMedium-italic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DMSansMedium-italic.fntdata"/><Relationship Id="rId21" Type="http://schemas.openxmlformats.org/officeDocument/2006/relationships/font" Target="fonts/DMSans-bold.fntdata"/><Relationship Id="rId3" Type="http://schemas.openxmlformats.org/officeDocument/2006/relationships/presProps" Target="presProps.xml"/><Relationship Id="rId25" Type="http://schemas.openxmlformats.org/officeDocument/2006/relationships/font" Target="fonts/InterMedium-bold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DMSansMedium-bold.fntdata"/><Relationship Id="rId20" Type="http://schemas.openxmlformats.org/officeDocument/2006/relationships/font" Target="fonts/DMSans-regular.fntdata"/><Relationship Id="rId2" Type="http://schemas.openxmlformats.org/officeDocument/2006/relationships/viewProps" Target="viewProps.xml"/><Relationship Id="rId16" Type="http://schemas.openxmlformats.org/officeDocument/2006/relationships/font" Target="fonts/DMSansMedium-regular.fntdata"/><Relationship Id="rId29" Type="http://schemas.openxmlformats.org/officeDocument/2006/relationships/customXml" Target="../customXml/item2.xml"/><Relationship Id="rId24" Type="http://schemas.openxmlformats.org/officeDocument/2006/relationships/font" Target="fonts/InterMedium-regular.fntdata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DMSans-bold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font" Target="fonts/DMSansMedium-boldItalic.fntdata"/><Relationship Id="rId22" Type="http://schemas.openxmlformats.org/officeDocument/2006/relationships/font" Target="fonts/DMSa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InterMedium-boldItalic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a0affdb302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a0affdb302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E-estonia has done the e-thing again. This time with E-waybills </a:t>
            </a:r>
            <a:br>
              <a:rPr lang="en"/>
            </a:br>
            <a:br>
              <a:rPr lang="en"/>
            </a:br>
            <a:r>
              <a:rPr lang="en"/>
              <a:t>Transport document is a required by the autosea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c6e61d14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37c6e61d14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Our effort to replace paper documents with digital counterparts </a:t>
            </a:r>
            <a:r>
              <a:rPr lang="en"/>
              <a:t>resonates</a:t>
            </a:r>
            <a:r>
              <a:rPr lang="en"/>
              <a:t> with eFTI DIRECTIVE.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c6e61d147_0_1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7c6e61d147_0_1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did RED II mean to receivers : </a:t>
            </a:r>
            <a:r>
              <a:rPr lang="en">
                <a:solidFill>
                  <a:schemeClr val="dk1"/>
                </a:solidFill>
              </a:rPr>
              <a:t>Receivers had now requirement to control every incoming delivery manually to make sure it is ok to burn. THis created lot of extra manual work to bioenergy producers.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c6e61d147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g37c6e61d147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Waybill</a:t>
            </a:r>
            <a:r>
              <a:rPr lang="en"/>
              <a:t> is a platform that connects supply chain of biomass delivery to one place. Storing all historical data, we even allow trucks to preform material weighing though our application.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dce902a87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g37dce902a87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Now i am going already into detail but what i am highlighting here is that digital system actually eliminates the mistakes from the process. Saves huge amount of manual work on checking and inserting data manually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dce902a8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g37dce902a8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Now i am going already into detail but what i am highlighting here is that digital system actually eliminates the mistakes from the process. Saves huge </a:t>
            </a:r>
            <a:r>
              <a:rPr lang="en"/>
              <a:t>amount</a:t>
            </a:r>
            <a:r>
              <a:rPr lang="en"/>
              <a:t> of manual work on checking and </a:t>
            </a:r>
            <a:r>
              <a:rPr lang="en"/>
              <a:t>inserting</a:t>
            </a:r>
            <a:r>
              <a:rPr lang="en"/>
              <a:t> data manually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c6e61d147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7c6e61d147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c6e61d147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c6e61d147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0affdb302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0affdb302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1F4D"/>
              </a:buClr>
              <a:buSzPts val="5200"/>
              <a:buNone/>
              <a:defRPr sz="5200">
                <a:solidFill>
                  <a:srgbClr val="0D1F4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E5BD"/>
              </a:buClr>
              <a:buSzPts val="5200"/>
              <a:buNone/>
              <a:defRPr sz="5200">
                <a:solidFill>
                  <a:srgbClr val="71E5B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E5BD"/>
              </a:buClr>
              <a:buSzPts val="2800"/>
              <a:buNone/>
              <a:defRPr sz="2800">
                <a:solidFill>
                  <a:srgbClr val="71E5B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A5E6"/>
              </a:buClr>
              <a:buSzPts val="5200"/>
              <a:buNone/>
              <a:defRPr sz="5200">
                <a:solidFill>
                  <a:srgbClr val="8CA5E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1F4D"/>
              </a:buClr>
              <a:buSzPts val="4800"/>
              <a:buNone/>
              <a:defRPr sz="4800">
                <a:solidFill>
                  <a:srgbClr val="0D1F4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1F4D"/>
              </a:buClr>
              <a:buSzPts val="4800"/>
              <a:buNone/>
              <a:defRPr sz="4800">
                <a:solidFill>
                  <a:srgbClr val="0D1F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574D"/>
              </a:buClr>
              <a:buSzPts val="4800"/>
              <a:buNone/>
              <a:defRPr sz="4800">
                <a:solidFill>
                  <a:srgbClr val="0457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 1">
  <p:cSld name="MAIN_POINT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1E5BD"/>
              </a:buClr>
              <a:buSzPts val="4800"/>
              <a:buNone/>
              <a:defRPr sz="4800">
                <a:solidFill>
                  <a:srgbClr val="71E5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 1 1">
  <p:cSld name="MAIN_POINT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A5E6"/>
              </a:buClr>
              <a:buSzPts val="4800"/>
              <a:buNone/>
              <a:defRPr sz="4800">
                <a:solidFill>
                  <a:srgbClr val="8CA5E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319700" y="37518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">
  <p:cSld name="BLANK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1F4D"/>
              </a:buClr>
              <a:buSzPts val="2800"/>
              <a:buFont typeface="DM Sans"/>
              <a:buNone/>
              <a:defRPr b="1" sz="2800">
                <a:solidFill>
                  <a:srgbClr val="0D1F4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800"/>
              <a:buFont typeface="DM Sans Medium"/>
              <a:buChar char="●"/>
              <a:defRPr sz="1800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○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■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●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○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■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●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○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F8EF"/>
              </a:buClr>
              <a:buSzPts val="1400"/>
              <a:buFont typeface="DM Sans Medium"/>
              <a:buChar char="■"/>
              <a:defRPr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Waybiller</a:t>
            </a:r>
            <a:endParaRPr/>
          </a:p>
        </p:txBody>
      </p:sp>
      <p:sp>
        <p:nvSpPr>
          <p:cNvPr id="144" name="Google Shape;144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Biomass and Bioenergy: Innovation in heating supply chain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Kert Kaspar Tammaru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/>
        </p:nvSpPr>
        <p:spPr>
          <a:xfrm>
            <a:off x="903478" y="518897"/>
            <a:ext cx="48555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lang="en" sz="65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~1</a:t>
            </a:r>
            <a:r>
              <a:rPr b="1" lang="en" sz="65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00 000</a:t>
            </a:r>
            <a:r>
              <a:rPr b="1" i="0" lang="en" sz="6500" u="none" cap="none" strike="noStrike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200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</a:rPr>
              <a:t>Monthly</a:t>
            </a:r>
            <a:endParaRPr b="1" i="0" sz="7000" u="none" cap="none" strike="noStrike">
              <a:solidFill>
                <a:srgbClr val="DDF8E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7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e-wayb</a:t>
            </a:r>
            <a:r>
              <a:rPr b="1" lang="en" sz="27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ills created</a:t>
            </a:r>
            <a:endParaRPr b="1" i="0" sz="2700" u="none" cap="none" strike="noStrike">
              <a:solidFill>
                <a:srgbClr val="DDF8E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0" name="Google Shape;15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9091" y="623550"/>
            <a:ext cx="3094538" cy="3094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0"/>
          <p:cNvSpPr txBox="1"/>
          <p:nvPr/>
        </p:nvSpPr>
        <p:spPr>
          <a:xfrm>
            <a:off x="1556606" y="3505935"/>
            <a:ext cx="401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DF8EF"/>
                </a:solidFill>
                <a:latin typeface="Inter Medium"/>
                <a:ea typeface="Inter Medium"/>
                <a:cs typeface="Inter Medium"/>
                <a:sym typeface="Inter Medium"/>
              </a:rPr>
              <a:t>Automated operational workflows </a:t>
            </a:r>
            <a:endParaRPr b="0" i="0" sz="1100" u="none" cap="none" strike="noStrike">
              <a:solidFill>
                <a:srgbClr val="DDF8E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2" name="Google Shape;152;p40"/>
          <p:cNvSpPr txBox="1"/>
          <p:nvPr/>
        </p:nvSpPr>
        <p:spPr>
          <a:xfrm>
            <a:off x="1556606" y="3994692"/>
            <a:ext cx="401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DF8EF"/>
                </a:solidFill>
                <a:latin typeface="Inter Medium"/>
                <a:ea typeface="Inter Medium"/>
                <a:cs typeface="Inter Medium"/>
                <a:sym typeface="Inter Medium"/>
              </a:rPr>
              <a:t>eFTI certified platform</a:t>
            </a:r>
            <a:endParaRPr b="0" i="0" sz="1100" u="none" cap="none" strike="noStrike">
              <a:solidFill>
                <a:srgbClr val="DDF8E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3" name="Google Shape;153;p40"/>
          <p:cNvSpPr txBox="1"/>
          <p:nvPr/>
        </p:nvSpPr>
        <p:spPr>
          <a:xfrm>
            <a:off x="1556606" y="3017178"/>
            <a:ext cx="401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DF8EF"/>
                </a:solidFill>
                <a:latin typeface="Inter Medium"/>
                <a:ea typeface="Inter Medium"/>
                <a:cs typeface="Inter Medium"/>
                <a:sym typeface="Inter Medium"/>
              </a:rPr>
              <a:t>All documents are accessible in real time</a:t>
            </a:r>
            <a:endParaRPr b="0" i="0" sz="1100" u="none" cap="none" strike="noStrike">
              <a:solidFill>
                <a:srgbClr val="DDF8E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54" name="Google Shape;154;p40" title="timer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467" y="2967019"/>
            <a:ext cx="331163" cy="33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0" title="truck-tick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472" y="3944531"/>
            <a:ext cx="331163" cy="33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0" title="tick 2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472" y="3494227"/>
            <a:ext cx="331163" cy="24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0" title="logo (1)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31854" y="4275700"/>
            <a:ext cx="1408122" cy="5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/>
          <p:nvPr/>
        </p:nvSpPr>
        <p:spPr>
          <a:xfrm>
            <a:off x="428323" y="318300"/>
            <a:ext cx="79449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lang="en" sz="31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Renewable energy directive (RED)</a:t>
            </a:r>
            <a:endParaRPr b="1" i="0" sz="1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41"/>
          <p:cNvSpPr txBox="1"/>
          <p:nvPr/>
        </p:nvSpPr>
        <p:spPr>
          <a:xfrm>
            <a:off x="618399" y="1557074"/>
            <a:ext cx="43761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RED I (2010) </a:t>
            </a:r>
            <a:r>
              <a:rPr lang="en" sz="1300">
                <a:solidFill>
                  <a:schemeClr val="lt1"/>
                </a:solidFill>
              </a:rPr>
              <a:t> → laid the foundation (targets, sustainability rules).</a:t>
            </a:r>
            <a:endParaRPr sz="1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RED II (2021) </a:t>
            </a:r>
            <a:r>
              <a:rPr lang="en" sz="1300">
                <a:solidFill>
                  <a:schemeClr val="lt1"/>
                </a:solidFill>
              </a:rPr>
              <a:t>→ Digital proofing and operational rules. Applied to biomass plants ≥ 20 MWth.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RED III</a:t>
            </a:r>
            <a:r>
              <a:rPr lang="en" sz="1300">
                <a:solidFill>
                  <a:schemeClr val="lt1"/>
                </a:solidFill>
              </a:rPr>
              <a:t> </a:t>
            </a:r>
            <a:r>
              <a:rPr b="1" lang="en" sz="1300">
                <a:solidFill>
                  <a:schemeClr val="lt1"/>
                </a:solidFill>
              </a:rPr>
              <a:t>(2025) </a:t>
            </a:r>
            <a:r>
              <a:rPr lang="en" sz="1300">
                <a:solidFill>
                  <a:schemeClr val="lt1"/>
                </a:solidFill>
              </a:rPr>
              <a:t>→ tightened rules and a</a:t>
            </a:r>
            <a:r>
              <a:rPr lang="en" sz="1300">
                <a:solidFill>
                  <a:schemeClr val="lt1"/>
                </a:solidFill>
              </a:rPr>
              <a:t>pplies to biomass plants ≥ 5 MWth.</a:t>
            </a:r>
            <a:br>
              <a:rPr lang="en" sz="1300">
                <a:solidFill>
                  <a:schemeClr val="lt1"/>
                </a:solidFill>
              </a:rPr>
            </a:br>
            <a:endParaRPr sz="1100">
              <a:solidFill>
                <a:srgbClr val="DDF8E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/>
          <p:nvPr/>
        </p:nvSpPr>
        <p:spPr>
          <a:xfrm>
            <a:off x="284950" y="265475"/>
            <a:ext cx="81834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lang="en" sz="3600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Innovation in biomass sector</a:t>
            </a:r>
            <a:endParaRPr b="1" i="0" sz="100" u="none" cap="none" strike="noStrike">
              <a:solidFill>
                <a:srgbClr val="71E5B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42"/>
          <p:cNvSpPr txBox="1"/>
          <p:nvPr/>
        </p:nvSpPr>
        <p:spPr>
          <a:xfrm>
            <a:off x="284950" y="1344375"/>
            <a:ext cx="7021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E-waybills became </a:t>
            </a:r>
            <a:r>
              <a:rPr b="1" lang="en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industry standard 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for material deliveries</a:t>
            </a:r>
            <a:endParaRPr>
              <a:solidFill>
                <a:srgbClr val="DDF8E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DF8E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Automated control layers for </a:t>
            </a:r>
            <a:r>
              <a:rPr b="1" lang="en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Proof of Sustainability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(PoS) 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performed at the creation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of 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documents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against local 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forestry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database</a:t>
            </a:r>
            <a:b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E-waybill platforms apply </a:t>
            </a:r>
            <a:r>
              <a:rPr b="1" lang="en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real time economy </a:t>
            </a:r>
            <a:r>
              <a:rPr b="1" lang="en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principles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to the supply chain of biomass material </a:t>
            </a:r>
            <a:b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b="1" lang="en">
                <a:solidFill>
                  <a:srgbClr val="DDF8EF"/>
                </a:solidFill>
                <a:latin typeface="DM Sans"/>
                <a:ea typeface="DM Sans"/>
                <a:cs typeface="DM Sans"/>
                <a:sym typeface="DM Sans"/>
              </a:rPr>
              <a:t>Public API</a:t>
            </a:r>
            <a:r>
              <a:rPr lang="en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allows companies to pull their data for invoicing, analysing or for any other purpose. </a:t>
            </a:r>
            <a:br>
              <a:rPr lang="en" sz="1700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lang="en" sz="1800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lang="en" sz="1800">
                <a:solidFill>
                  <a:srgbClr val="DDF8EF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endParaRPr sz="1800">
              <a:solidFill>
                <a:srgbClr val="DDF8E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3" title="PIC.png"/>
          <p:cNvPicPr preferRelativeResize="0"/>
          <p:nvPr/>
        </p:nvPicPr>
        <p:blipFill rotWithShape="1">
          <a:blip r:embed="rId4">
            <a:alphaModFix/>
          </a:blip>
          <a:srcRect b="5322" l="3741" r="3639" t="4765"/>
          <a:stretch/>
        </p:blipFill>
        <p:spPr>
          <a:xfrm>
            <a:off x="2419875" y="134225"/>
            <a:ext cx="3449576" cy="473970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43" title="Screenshot 2025-09-11 at 13.19.5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075" y="650700"/>
            <a:ext cx="4037199" cy="37457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4" title="Screenshot 2025-09-11 at 13.19.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075" y="650700"/>
            <a:ext cx="4037199" cy="3745751"/>
          </a:xfrm>
          <a:prstGeom prst="rect">
            <a:avLst/>
          </a:prstGeom>
          <a:noFill/>
          <a:ln cap="flat" cmpd="sng" w="19050">
            <a:solidFill>
              <a:srgbClr val="DDF8E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44" title="PIC.png"/>
          <p:cNvPicPr preferRelativeResize="0"/>
          <p:nvPr/>
        </p:nvPicPr>
        <p:blipFill rotWithShape="1">
          <a:blip r:embed="rId5">
            <a:alphaModFix/>
          </a:blip>
          <a:srcRect b="23175" l="3741" r="3639" t="4763"/>
          <a:stretch/>
        </p:blipFill>
        <p:spPr>
          <a:xfrm>
            <a:off x="1801275" y="153725"/>
            <a:ext cx="4274123" cy="47066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/>
        </p:nvSpPr>
        <p:spPr>
          <a:xfrm>
            <a:off x="477050" y="345000"/>
            <a:ext cx="493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latin typeface="DM Sans"/>
                <a:ea typeface="DM Sans"/>
                <a:cs typeface="DM Sans"/>
                <a:sym typeface="DM Sans"/>
              </a:rPr>
              <a:t>Key changes </a:t>
            </a:r>
            <a:endParaRPr b="1" i="1"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p45"/>
          <p:cNvSpPr txBox="1"/>
          <p:nvPr/>
        </p:nvSpPr>
        <p:spPr>
          <a:xfrm>
            <a:off x="477050" y="1126525"/>
            <a:ext cx="28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100% Paperless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8" name="Google Shape;188;p45"/>
          <p:cNvSpPr txBox="1"/>
          <p:nvPr/>
        </p:nvSpPr>
        <p:spPr>
          <a:xfrm>
            <a:off x="348050" y="1847600"/>
            <a:ext cx="2555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 Medium"/>
                <a:ea typeface="DM Sans Medium"/>
                <a:cs typeface="DM Sans Medium"/>
                <a:sym typeface="DM Sans Medium"/>
              </a:rPr>
              <a:t>Bioenergy producers made digital documents mandatory.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 Medium"/>
                <a:ea typeface="DM Sans Medium"/>
                <a:cs typeface="DM Sans Medium"/>
                <a:sym typeface="DM Sans Medium"/>
              </a:rPr>
              <a:t>All drivers had to have a smart device and account in e-waybill platform</a:t>
            </a:r>
            <a:r>
              <a:rPr i="1" lang="en"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br>
              <a:rPr i="1" lang="en">
                <a:latin typeface="DM Sans Medium"/>
                <a:ea typeface="DM Sans Medium"/>
                <a:cs typeface="DM Sans Medium"/>
                <a:sym typeface="DM Sans Medium"/>
              </a:rPr>
            </a:br>
            <a:br>
              <a:rPr i="1" lang="en">
                <a:latin typeface="DM Sans Medium"/>
                <a:ea typeface="DM Sans Medium"/>
                <a:cs typeface="DM Sans Medium"/>
                <a:sym typeface="DM Sans Medium"/>
              </a:rPr>
            </a:br>
            <a:endParaRPr i="1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9" name="Google Shape;189;p45"/>
          <p:cNvSpPr txBox="1"/>
          <p:nvPr/>
        </p:nvSpPr>
        <p:spPr>
          <a:xfrm>
            <a:off x="3113000" y="111452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Standardised processes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45"/>
          <p:cNvSpPr txBox="1"/>
          <p:nvPr/>
        </p:nvSpPr>
        <p:spPr>
          <a:xfrm>
            <a:off x="3113000" y="1700275"/>
            <a:ext cx="2349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Material names became standardised by the RED categories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Unified stock management logic (FIFO)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1" name="Google Shape;191;p45"/>
          <p:cNvSpPr txBox="1"/>
          <p:nvPr/>
        </p:nvSpPr>
        <p:spPr>
          <a:xfrm>
            <a:off x="6231700" y="1114525"/>
            <a:ext cx="255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Machine </a:t>
            </a: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readable</a:t>
            </a: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 data 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p45"/>
          <p:cNvSpPr txBox="1"/>
          <p:nvPr/>
        </p:nvSpPr>
        <p:spPr>
          <a:xfrm>
            <a:off x="5950400" y="1692400"/>
            <a:ext cx="29520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 Medium"/>
                <a:ea typeface="DM Sans Medium"/>
                <a:cs typeface="DM Sans Medium"/>
                <a:sym typeface="DM Sans Medium"/>
              </a:rPr>
              <a:t>REST API for data movements 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latin typeface="DM Sans Medium"/>
                <a:ea typeface="DM Sans Medium"/>
                <a:cs typeface="DM Sans Medium"/>
                <a:sym typeface="DM Sans Medium"/>
              </a:rPr>
              <a:t>Weighing system integrations eliminate mistakes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3" name="Google Shape;193;p45"/>
          <p:cNvCxnSpPr/>
          <p:nvPr/>
        </p:nvCxnSpPr>
        <p:spPr>
          <a:xfrm>
            <a:off x="2922200" y="1126525"/>
            <a:ext cx="48000" cy="30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45"/>
          <p:cNvCxnSpPr/>
          <p:nvPr/>
        </p:nvCxnSpPr>
        <p:spPr>
          <a:xfrm>
            <a:off x="5818475" y="1114525"/>
            <a:ext cx="72000" cy="30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45"/>
          <p:cNvCxnSpPr/>
          <p:nvPr/>
        </p:nvCxnSpPr>
        <p:spPr>
          <a:xfrm flipH="1" rot="10800000">
            <a:off x="199100" y="1692400"/>
            <a:ext cx="87033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 txBox="1"/>
          <p:nvPr/>
        </p:nvSpPr>
        <p:spPr>
          <a:xfrm>
            <a:off x="336925" y="314425"/>
            <a:ext cx="646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Results</a:t>
            </a:r>
            <a:endParaRPr b="1"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46"/>
          <p:cNvSpPr txBox="1"/>
          <p:nvPr/>
        </p:nvSpPr>
        <p:spPr>
          <a:xfrm>
            <a:off x="336925" y="1291475"/>
            <a:ext cx="8175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Unloading process with e-waybills is 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about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25% faster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compared to same process with paper Waybills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E-waybill is </a:t>
            </a: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single source of truth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for delivery data and it is accessible to all involved parties online. All deliveries are digitally recorded and </a:t>
            </a: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historically traceable.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Integrating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internal softwares and ERPs to e-waybill platforms are saving companies </a:t>
            </a: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hundreds</a:t>
            </a: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hours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over the sector on 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inserting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same set of data </a:t>
            </a:r>
            <a:r>
              <a:rPr lang="en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manually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idx="4294967295" type="ctrTitle"/>
          </p:nvPr>
        </p:nvSpPr>
        <p:spPr>
          <a:xfrm>
            <a:off x="1907825" y="2045700"/>
            <a:ext cx="4617000" cy="1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3600">
                <a:solidFill>
                  <a:schemeClr val="lt1"/>
                </a:solidFill>
              </a:rPr>
              <a:t>Thank you!</a:t>
            </a:r>
            <a:endParaRPr i="1"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i="1" sz="36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100">
                <a:solidFill>
                  <a:schemeClr val="lt1"/>
                </a:solidFill>
              </a:rPr>
              <a:t>Kert Kaspar Tammaru</a:t>
            </a:r>
            <a:endParaRPr i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ybiller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D1F4D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71E5B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4B7BEB44-4DAE-4A2F-AB28-4328662AB83D}"/>
</file>

<file path=customXml/itemProps2.xml><?xml version="1.0" encoding="utf-8"?>
<ds:datastoreItem xmlns:ds="http://schemas.openxmlformats.org/officeDocument/2006/customXml" ds:itemID="{9BB9282D-F18C-43B4-A4C3-80E6778F84DF}"/>
</file>

<file path=customXml/itemProps3.xml><?xml version="1.0" encoding="utf-8"?>
<ds:datastoreItem xmlns:ds="http://schemas.openxmlformats.org/officeDocument/2006/customXml" ds:itemID="{11D9F1B6-E089-44F2-AC99-A7F10C901F9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