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3" r:id="rId2"/>
    <p:sldId id="371" r:id="rId3"/>
    <p:sldId id="372" r:id="rId4"/>
    <p:sldId id="373" r:id="rId5"/>
    <p:sldId id="334" r:id="rId6"/>
    <p:sldId id="352" r:id="rId7"/>
    <p:sldId id="342" r:id="rId8"/>
    <p:sldId id="370" r:id="rId9"/>
    <p:sldId id="345" r:id="rId10"/>
    <p:sldId id="258" r:id="rId11"/>
    <p:sldId id="3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43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680"/>
    <a:srgbClr val="F15C43"/>
    <a:srgbClr val="1C3160"/>
    <a:srgbClr val="1552EC"/>
    <a:srgbClr val="F2644C"/>
    <a:srgbClr val="162C5C"/>
    <a:srgbClr val="9C8D87"/>
    <a:srgbClr val="27454F"/>
    <a:srgbClr val="003C32"/>
    <a:srgbClr val="0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75" autoAdjust="0"/>
    <p:restoredTop sz="96921" autoAdjust="0"/>
  </p:normalViewPr>
  <p:slideViewPr>
    <p:cSldViewPr snapToGrid="0">
      <p:cViewPr varScale="1">
        <p:scale>
          <a:sx n="64" d="100"/>
          <a:sy n="64" d="100"/>
        </p:scale>
        <p:origin x="604" y="48"/>
      </p:cViewPr>
      <p:guideLst>
        <p:guide orient="horz" pos="2160"/>
        <p:guide pos="370"/>
        <p:guide pos="43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tte\Presiksi&#228;\SIL_2022_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83191758706E-2"/>
          <c:y val="2.5974132572117378E-2"/>
          <c:w val="0.91075785063684145"/>
          <c:h val="0.8638354303881401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tx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  <c:pt idx="12">
                  <c:v>2020</c:v>
                </c:pt>
                <c:pt idx="13">
                  <c:v>2030</c:v>
                </c:pt>
                <c:pt idx="14">
                  <c:v>2040</c:v>
                </c:pt>
                <c:pt idx="15">
                  <c:v>2050</c:v>
                </c:pt>
                <c:pt idx="16">
                  <c:v>2060</c:v>
                </c:pt>
                <c:pt idx="17">
                  <c:v>2070</c:v>
                </c:pt>
                <c:pt idx="18">
                  <c:v>2080</c:v>
                </c:pt>
                <c:pt idx="19">
                  <c:v>2090</c:v>
                </c:pt>
                <c:pt idx="20">
                  <c:v>2100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1953.614</c:v>
                </c:pt>
                <c:pt idx="1">
                  <c:v>3032.1559999999999</c:v>
                </c:pt>
                <c:pt idx="2">
                  <c:v>3513.395</c:v>
                </c:pt>
                <c:pt idx="3">
                  <c:v>3919.3989999999999</c:v>
                </c:pt>
                <c:pt idx="4">
                  <c:v>4847.0839999999998</c:v>
                </c:pt>
                <c:pt idx="5">
                  <c:v>5998.35</c:v>
                </c:pt>
                <c:pt idx="6">
                  <c:v>9334.8940000000002</c:v>
                </c:pt>
                <c:pt idx="7">
                  <c:v>14826.862999999999</c:v>
                </c:pt>
                <c:pt idx="8">
                  <c:v>19369.452000000001</c:v>
                </c:pt>
                <c:pt idx="9">
                  <c:v>22697.612000000001</c:v>
                </c:pt>
                <c:pt idx="10">
                  <c:v>25119.042000000001</c:v>
                </c:pt>
                <c:pt idx="11">
                  <c:v>33131.911</c:v>
                </c:pt>
                <c:pt idx="12">
                  <c:v>40821.089003303401</c:v>
                </c:pt>
                <c:pt idx="13">
                  <c:v>25990.110265484625</c:v>
                </c:pt>
                <c:pt idx="14">
                  <c:v>16576.225658128664</c:v>
                </c:pt>
                <c:pt idx="15">
                  <c:v>9162.2911421241333</c:v>
                </c:pt>
                <c:pt idx="16">
                  <c:v>2968.1606729136306</c:v>
                </c:pt>
                <c:pt idx="17">
                  <c:v>-1656.2984662485292</c:v>
                </c:pt>
                <c:pt idx="18">
                  <c:v>-4658.2614614077265</c:v>
                </c:pt>
                <c:pt idx="19">
                  <c:v>-6896.7142655245698</c:v>
                </c:pt>
                <c:pt idx="20">
                  <c:v>-7310.6583233991605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8-48E7-B12D-A5D0A594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smooth val="0"/>
        <c:axId val="595296384"/>
        <c:axId val="595347552"/>
      </c:lineChart>
      <c:catAx>
        <c:axId val="5952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49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5347552"/>
        <c:crosses val="autoZero"/>
        <c:auto val="1"/>
        <c:lblAlgn val="ctr"/>
        <c:lblOffset val="100"/>
        <c:noMultiLvlLbl val="0"/>
      </c:catAx>
      <c:valAx>
        <c:axId val="59534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5296384"/>
        <c:crosses val="autoZero"/>
        <c:crossBetween val="midCat"/>
      </c:valAx>
      <c:spPr>
        <a:noFill/>
        <a:ln w="317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/>
              <a:t>Wholesale electricity prices in Europe 2024</a:t>
            </a:r>
            <a:endParaRPr lang="en-US" sz="2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5755352349718297"/>
          <c:y val="1.088806066278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863690137131792E-2"/>
          <c:y val="7.9172918906881579E-2"/>
          <c:w val="0.92828775640826955"/>
          <c:h val="0.699669564505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EU'!$D$1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A-4F03-BA23-06CD39A3B9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A-4F03-BA23-06CD39A3B98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AA-4F03-BA23-06CD39A3B980}"/>
              </c:ext>
            </c:extLst>
          </c:dPt>
          <c:cat>
            <c:strRef>
              <c:f>'Vuosi, EU'!$A$2:$A$28</c:f>
              <c:strCache>
                <c:ptCount val="27"/>
                <c:pt idx="0">
                  <c:v>Ruotsi*</c:v>
                </c:pt>
                <c:pt idx="1">
                  <c:v>Norja*</c:v>
                </c:pt>
                <c:pt idx="2">
                  <c:v>Suomi</c:v>
                </c:pt>
                <c:pt idx="3">
                  <c:v>Ranska</c:v>
                </c:pt>
                <c:pt idx="4">
                  <c:v>Espanja</c:v>
                </c:pt>
                <c:pt idx="5">
                  <c:v>Portugali</c:v>
                </c:pt>
                <c:pt idx="6">
                  <c:v>Belgia</c:v>
                </c:pt>
                <c:pt idx="7">
                  <c:v>Tanska*</c:v>
                </c:pt>
                <c:pt idx="8">
                  <c:v>Sveitsi</c:v>
                </c:pt>
                <c:pt idx="9">
                  <c:v>Alankomaat</c:v>
                </c:pt>
                <c:pt idx="10">
                  <c:v>Saksa &amp; Luxemburg</c:v>
                </c:pt>
                <c:pt idx="11">
                  <c:v>Keskiarvo</c:v>
                </c:pt>
                <c:pt idx="12">
                  <c:v>Itävalta</c:v>
                </c:pt>
                <c:pt idx="13">
                  <c:v>Tsekki</c:v>
                </c:pt>
                <c:pt idx="14">
                  <c:v>Viro</c:v>
                </c:pt>
                <c:pt idx="15">
                  <c:v>Liettua</c:v>
                </c:pt>
                <c:pt idx="16">
                  <c:v>Latvia</c:v>
                </c:pt>
                <c:pt idx="17">
                  <c:v>Slovenia</c:v>
                </c:pt>
                <c:pt idx="18">
                  <c:v>Slovakia</c:v>
                </c:pt>
                <c:pt idx="19">
                  <c:v>Kroatia</c:v>
                </c:pt>
                <c:pt idx="20">
                  <c:v>Puola</c:v>
                </c:pt>
                <c:pt idx="21">
                  <c:v>Unkari</c:v>
                </c:pt>
                <c:pt idx="22">
                  <c:v>Kreikka</c:v>
                </c:pt>
                <c:pt idx="23">
                  <c:v>Bulgaria</c:v>
                </c:pt>
                <c:pt idx="24">
                  <c:v>Romania</c:v>
                </c:pt>
                <c:pt idx="25">
                  <c:v>Irlanti</c:v>
                </c:pt>
                <c:pt idx="26">
                  <c:v>Italia*</c:v>
                </c:pt>
              </c:strCache>
            </c:strRef>
          </c:cat>
          <c:val>
            <c:numRef>
              <c:f>'Vuosi, EU'!$D$2:$D$28</c:f>
              <c:numCache>
                <c:formatCode>0</c:formatCode>
                <c:ptCount val="27"/>
                <c:pt idx="0">
                  <c:v>35.771099999999997</c:v>
                </c:pt>
                <c:pt idx="1">
                  <c:v>42.035299999999999</c:v>
                </c:pt>
                <c:pt idx="2">
                  <c:v>45.575000000000003</c:v>
                </c:pt>
                <c:pt idx="3">
                  <c:v>57.909100000000002</c:v>
                </c:pt>
                <c:pt idx="4">
                  <c:v>63.040799999999997</c:v>
                </c:pt>
                <c:pt idx="5">
                  <c:v>63.452199999999998</c:v>
                </c:pt>
                <c:pt idx="6">
                  <c:v>70.330600000000004</c:v>
                </c:pt>
                <c:pt idx="7">
                  <c:v>70.862899999999996</c:v>
                </c:pt>
                <c:pt idx="8">
                  <c:v>75.956199999999995</c:v>
                </c:pt>
                <c:pt idx="9">
                  <c:v>77.295000000000002</c:v>
                </c:pt>
                <c:pt idx="10">
                  <c:v>78.557000000000002</c:v>
                </c:pt>
                <c:pt idx="11">
                  <c:v>81</c:v>
                </c:pt>
                <c:pt idx="12">
                  <c:v>81.428200000000004</c:v>
                </c:pt>
                <c:pt idx="13">
                  <c:v>85.023899999999998</c:v>
                </c:pt>
                <c:pt idx="14">
                  <c:v>87.275199999999998</c:v>
                </c:pt>
                <c:pt idx="15">
                  <c:v>87.346599999999995</c:v>
                </c:pt>
                <c:pt idx="16">
                  <c:v>87.4358</c:v>
                </c:pt>
                <c:pt idx="17">
                  <c:v>91.180300000000003</c:v>
                </c:pt>
                <c:pt idx="18">
                  <c:v>92.789699999999996</c:v>
                </c:pt>
                <c:pt idx="19">
                  <c:v>94.584299999999999</c:v>
                </c:pt>
                <c:pt idx="20">
                  <c:v>96.378299999999996</c:v>
                </c:pt>
                <c:pt idx="21">
                  <c:v>100.70780000000001</c:v>
                </c:pt>
                <c:pt idx="22">
                  <c:v>100.77290000000001</c:v>
                </c:pt>
                <c:pt idx="23">
                  <c:v>102.4508</c:v>
                </c:pt>
                <c:pt idx="24">
                  <c:v>103.4216</c:v>
                </c:pt>
                <c:pt idx="25">
                  <c:v>109.15600000000001</c:v>
                </c:pt>
                <c:pt idx="26">
                  <c:v>109.7351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AA-4F03-BA23-06CD39A3B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37225736"/>
        <c:axId val="937222496"/>
      </c:barChart>
      <c:catAx>
        <c:axId val="93722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2496"/>
        <c:crosses val="autoZero"/>
        <c:auto val="1"/>
        <c:lblAlgn val="ctr"/>
        <c:lblOffset val="100"/>
        <c:noMultiLvlLbl val="0"/>
      </c:catAx>
      <c:valAx>
        <c:axId val="937222496"/>
        <c:scaling>
          <c:orientation val="minMax"/>
          <c:max val="1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5.7559044967159907E-4"/>
              <c:y val="1.17628187008225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0.61507</cdr:x>
      <cdr:y>0.15301</cdr:y>
    </cdr:from>
    <cdr:to>
      <cdr:x>0.64128</cdr:x>
      <cdr:y>0.15301</cdr:y>
    </cdr:to>
    <cdr:cxnSp macro="">
      <cdr:nvCxnSpPr>
        <cdr:cNvPr id="2" name="Suora yhdysviiva 1">
          <a:extLst xmlns:a="http://schemas.openxmlformats.org/drawingml/2006/main">
            <a:ext uri="{FF2B5EF4-FFF2-40B4-BE49-F238E27FC236}">
              <a16:creationId xmlns:a16="http://schemas.microsoft.com/office/drawing/2014/main" id="{B0702F1B-CBEB-63D5-9494-399CCF9C66B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132986" y="732117"/>
          <a:ext cx="26132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0.84599</cdr:x>
      <cdr:y>0.95209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E2483F-8552-3B46-15E6-90DA36A60EAB}"/>
            </a:ext>
          </a:extLst>
        </cdr:cNvPr>
        <cdr:cNvSpPr txBox="1"/>
      </cdr:nvSpPr>
      <cdr:spPr>
        <a:xfrm xmlns:a="http://schemas.openxmlformats.org/drawingml/2006/main">
          <a:off x="7551739" y="5005917"/>
          <a:ext cx="1374775" cy="2518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</a:t>
          </a:r>
          <a:r>
            <a:rPr lang="fi-FI" sz="1000" baseline="0" dirty="0">
              <a:solidFill>
                <a:sysClr val="windowText" lastClr="000000"/>
              </a:solidFill>
            </a:rPr>
            <a:t> </a:t>
          </a:r>
          <a:r>
            <a:rPr lang="fi-FI" sz="1000" dirty="0">
              <a:solidFill>
                <a:sysClr val="windowText" lastClr="000000"/>
              </a:solidFill>
            </a:rPr>
            <a:t>Energy-</a:t>
          </a:r>
          <a:r>
            <a:rPr lang="fi-FI" sz="1000" dirty="0" err="1">
              <a:solidFill>
                <a:sysClr val="windowText" lastClr="000000"/>
              </a:solidFill>
            </a:rPr>
            <a:t>Charts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0.95241</cdr:y>
    </cdr:from>
    <cdr:to>
      <cdr:x>0.25789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7326456-960A-267F-3F41-76E31AB6324D}"/>
            </a:ext>
          </a:extLst>
        </cdr:cNvPr>
        <cdr:cNvSpPr txBox="1"/>
      </cdr:nvSpPr>
      <cdr:spPr>
        <a:xfrm xmlns:a="http://schemas.openxmlformats.org/drawingml/2006/main">
          <a:off x="0" y="4996021"/>
          <a:ext cx="2295525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*</a:t>
          </a:r>
          <a:r>
            <a:rPr lang="fi-FI" sz="1000" baseline="0" dirty="0">
              <a:solidFill>
                <a:sysClr val="windowText" lastClr="000000"/>
              </a:solidFill>
            </a:rPr>
            <a:t> = Pääkaupungin hinta-alue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665B-7985-451C-8EB6-60331DFAE4C6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5D96-405B-406F-9362-F81C8607B63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22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"Muut-sektori sisältää kotitalouksien, julkisen ja yksityisen palvelusektorin, maa- ja metsätalouden sekä rakennustoiminnan sähkön ja polttoaineiden kulutuksen."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5D96-405B-406F-9362-F81C8607B63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33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D0E8-1A32-38AD-5434-48775484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2C518-8ACF-4F00-0136-C999677E7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BBE8C-A29C-D6FB-26E0-6A4A7F337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"Muut-sektori sisältää kotitalouksien, julkisen ja yksityisen palvelusektorin, maa- ja metsätalouden sekä rakennustoiminnan sähkön ja polttoaineiden kulutuksen."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E5328-5947-CCE8-D0C0-BDA74D901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5D96-405B-406F-9362-F81C8607B63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42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solidFill>
          <a:srgbClr val="00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3FE00-D289-496F-A107-1B84626B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0E46DA-D44E-43C5-9F95-061674F1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54" y="1652535"/>
            <a:ext cx="11160125" cy="4524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38EBDF-3B94-4E3B-913D-8E8817A4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9EAF5-8197-4F90-A91D-A8697B265DB9}" type="datetimeFigureOut">
              <a:rPr lang="fi-FI" smtClean="0"/>
              <a:pPr/>
              <a:t>10.9.2025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8A2E92-1984-4764-B87F-2C133CF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983F91-053E-4BCD-95AD-603A085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D4144-6C4B-4B7B-85A6-051194A15C7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0B3F8DA1-17C2-427E-9F0C-9ABB91D771C8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0672"/>
            <a:ext cx="1111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2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6A6CC-DF49-4C19-BB80-624F1947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E4FE5F2-F35F-46A5-8440-2FA1B4861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8CC78B-E4FA-4598-A7F1-BFF37968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87266E-B979-492A-B5D3-8F88CBD4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647E5A-1391-4A76-8FC8-884092D9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168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615FB9F-6A1C-4DAA-88A6-8B283BF07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56B0B5-5383-45E4-8A78-8B7A93776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EE2EDD-3B35-4A83-96F4-2F78008F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C2B0DB-7644-4A27-8EF0-6C0FB289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FC7809-C40D-48CC-982F-FA6F05AE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619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D0952-3035-447D-BFC0-BB885505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0" y="1122363"/>
            <a:ext cx="727113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8EE827-04D9-47A1-A557-A0399DEEA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20D62B-0AF5-4886-8461-18579C71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51F271-9DAD-4679-9CCD-898DFAB5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3E2F8D-DCA6-4D86-9D7C-4A654126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22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C1EB5-8307-472C-B707-196DA18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E92079-CEE1-40BC-9493-147CDD41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2CA6A5-27D5-4C4D-9E09-F81753F7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462094-78DF-4BBC-887B-190CCCE5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131F7-ABD2-42E7-883D-59F70C5B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8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1A9198-2264-4395-9F19-92D6B75A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393169-21BE-4F59-BF5B-C882323CE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650BFE-9EAC-470E-A9E3-668CC996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B2D031-EDDA-4011-B6CB-7C164E27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7D65A2-1B98-41C5-983E-1DAB563D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4390D1-D4CE-453F-87C6-92618590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9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4C9AFF-BD7E-4B1D-AC23-EF6FED9E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A94C1F-5DED-4FC7-BA37-4A79C50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80F7F7-5966-4EFC-B13F-A186C638F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352FE6-24B5-4E77-B5CD-C5A2B5107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FD0D49-87D7-4C84-A876-C316C001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DF4415-C63F-4F03-B749-EBA58664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FD87E75-69EB-4806-BD13-324AD32B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81EA4-9F1E-4AAC-980F-A1062BF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38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E1273-D303-4C80-A2E7-314B2647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32A371-648A-48E7-9C25-ACA844F5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24BF06-9D62-4A55-A868-BA758F58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7D0C0A-85EC-4E84-98C7-B5BB637A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29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3815EAD-EA35-4DE5-B9A9-35CDDE42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B43BF0-DA15-4FF3-BC2E-45B5F757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E77D90-3E6F-4CC1-AF82-80FDCC41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31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D099C7-B9BF-48F2-B7C5-C5B4B31C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941942"/>
            <a:ext cx="6100839" cy="122838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767D3B-8221-430B-9429-674C4B8D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25" y="2511845"/>
            <a:ext cx="6100839" cy="372370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8907F1-F3CB-4813-8399-93DA656E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2E4AF8-8B12-47B5-B742-AAB2135D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21A03-D810-40B9-B643-B17D24B8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A4E368B4-9F99-C2BD-E00C-916182467E1D}"/>
              </a:ext>
            </a:extLst>
          </p:cNvPr>
          <p:cNvCxnSpPr>
            <a:cxnSpLocks/>
          </p:cNvCxnSpPr>
          <p:nvPr userDrawn="1"/>
        </p:nvCxnSpPr>
        <p:spPr>
          <a:xfrm>
            <a:off x="479425" y="2322021"/>
            <a:ext cx="610083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5E546-7180-45DC-809B-DEA8E18B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A6A2FAF-F0AB-448F-BBD6-BAEA671EB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DD32A9-4389-4836-8089-960354304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CF5C90-7A2C-453F-9704-D650FEAA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AF5-8197-4F90-A91D-A8697B265DB9}" type="datetimeFigureOut">
              <a:rPr lang="fi-FI" smtClean="0"/>
              <a:t>10.9.2025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9B304A-886B-4107-845D-DB99B9B6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633D3E-6782-43BE-959D-D8C025C4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4144-6C4B-4B7B-85A6-051194A15C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705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FEF1EA-E746-C6BA-A0DA-EEF492000826}"/>
              </a:ext>
            </a:extLst>
          </p:cNvPr>
          <p:cNvSpPr/>
          <p:nvPr userDrawn="1"/>
        </p:nvSpPr>
        <p:spPr>
          <a:xfrm>
            <a:off x="1" y="-3322"/>
            <a:ext cx="12191999" cy="6857999"/>
          </a:xfrm>
          <a:prstGeom prst="rect">
            <a:avLst/>
          </a:prstGeom>
          <a:solidFill>
            <a:srgbClr val="27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A9DA31-77B7-400C-AF21-5D9B3B29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5125"/>
            <a:ext cx="11187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B43E40-F3CD-49D9-8482-9F649024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25625"/>
            <a:ext cx="111874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32D49-5E6E-4ACB-AF7A-F2DC98F79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09EAF5-8197-4F90-A91D-A8697B265DB9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72CA26-096C-4BA5-80E5-D7E614BAB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48C20-30D5-4C70-BA18-CC790F08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D4144-6C4B-4B7B-85A6-051194A15C7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53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maisema, vuori, järvi&#10;&#10;Kuvaus luotu automaattisesti">
            <a:extLst>
              <a:ext uri="{FF2B5EF4-FFF2-40B4-BE49-F238E27FC236}">
                <a16:creationId xmlns:a16="http://schemas.microsoft.com/office/drawing/2014/main" id="{E280B976-C04B-1194-5485-9BD3C794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5214" y="-2668535"/>
            <a:ext cx="6861572" cy="12192000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811408C-5A91-1C92-B07F-A7F0AE34C98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F5D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9946C8-668B-4855-9C32-9D408E5FC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316" y="3140023"/>
            <a:ext cx="9546630" cy="195518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Walbaum Display SemiBold" panose="02070703090703020303" pitchFamily="18" charset="0"/>
              </a:rPr>
              <a:t>Key role of energy in building a sustainable, competitive and secure future </a:t>
            </a:r>
            <a:br>
              <a:rPr lang="en-US" dirty="0">
                <a:solidFill>
                  <a:schemeClr val="bg1"/>
                </a:solidFill>
                <a:latin typeface="Walbaum Display SemiBold" panose="02070703090703020303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Walbaum Display SemiBold" panose="02070703090703020303" pitchFamily="18" charset="0"/>
              </a:rPr>
              <a:t>- Lessons from Finland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EE3F8A-A556-4E45-8DE8-164710E6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046" y="5378825"/>
            <a:ext cx="9144000" cy="8755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dirty="0">
                <a:solidFill>
                  <a:schemeClr val="bg1"/>
                </a:solidFill>
                <a:latin typeface="Gill Sans MT" panose="020B0502020104020203" pitchFamily="34" charset="0"/>
              </a:rPr>
              <a:t>Atte Harjanne </a:t>
            </a:r>
          </a:p>
          <a:p>
            <a:pPr algn="l"/>
            <a:r>
              <a:rPr lang="fi-FI" dirty="0"/>
              <a:t>National </a:t>
            </a:r>
            <a:r>
              <a:rPr lang="fi-FI" dirty="0" err="1"/>
              <a:t>Parliamentary</a:t>
            </a:r>
            <a:r>
              <a:rPr lang="fi-FI" dirty="0"/>
              <a:t> Workshop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Parliament of Finland (NPWS Finland), </a:t>
            </a:r>
            <a:r>
              <a:rPr lang="fi-FI" dirty="0" err="1"/>
              <a:t>September</a:t>
            </a:r>
            <a:r>
              <a:rPr lang="fi-FI" dirty="0"/>
              <a:t> 10 2025</a:t>
            </a:r>
            <a:endParaRPr lang="fi-FI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6343A7-70BE-E1B5-5F0C-8AABFC6535EF}"/>
              </a:ext>
            </a:extLst>
          </p:cNvPr>
          <p:cNvCxnSpPr>
            <a:cxnSpLocks/>
          </p:cNvCxnSpPr>
          <p:nvPr/>
        </p:nvCxnSpPr>
        <p:spPr>
          <a:xfrm>
            <a:off x="834886" y="1009291"/>
            <a:ext cx="0" cy="40859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2617EB-9716-63D8-F219-1D111BECFA42}"/>
              </a:ext>
            </a:extLst>
          </p:cNvPr>
          <p:cNvSpPr txBox="1"/>
          <p:nvPr/>
        </p:nvSpPr>
        <p:spPr>
          <a:xfrm rot="5400000">
            <a:off x="9805940" y="1980650"/>
            <a:ext cx="421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Photo: </a:t>
            </a:r>
            <a:r>
              <a:rPr lang="fi-FI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Unsplash</a:t>
            </a:r>
            <a:r>
              <a:rPr lang="fi-FI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/ Mika Korhonen</a:t>
            </a:r>
          </a:p>
          <a:p>
            <a:endParaRPr lang="fi-FI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B473F0E-7C3E-2872-E8BF-4D8AAF53F118}"/>
              </a:ext>
            </a:extLst>
          </p:cNvPr>
          <p:cNvSpPr/>
          <p:nvPr/>
        </p:nvSpPr>
        <p:spPr>
          <a:xfrm>
            <a:off x="1" y="-3322"/>
            <a:ext cx="12191999" cy="6857999"/>
          </a:xfrm>
          <a:prstGeom prst="rect">
            <a:avLst/>
          </a:prstGeom>
          <a:solidFill>
            <a:srgbClr val="27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1C16C58-E330-40DE-B686-F5F22E275970}"/>
              </a:ext>
            </a:extLst>
          </p:cNvPr>
          <p:cNvSpPr txBox="1">
            <a:spLocks/>
          </p:cNvSpPr>
          <p:nvPr/>
        </p:nvSpPr>
        <p:spPr>
          <a:xfrm>
            <a:off x="-70269" y="1367990"/>
            <a:ext cx="6865189" cy="366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8800" dirty="0" err="1">
                <a:solidFill>
                  <a:schemeClr val="bg1"/>
                </a:solidFill>
                <a:latin typeface="Walbaum Heading" panose="020F0502020204030204" pitchFamily="18" charset="0"/>
              </a:rPr>
              <a:t>Welcome</a:t>
            </a:r>
            <a:r>
              <a:rPr lang="fi-FI" sz="8800" dirty="0">
                <a:solidFill>
                  <a:schemeClr val="bg1"/>
                </a:solidFill>
                <a:latin typeface="Walbaum Heading" panose="020F0502020204030204" pitchFamily="18" charset="0"/>
              </a:rPr>
              <a:t>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CA80FF-596B-06F8-6FA3-84B1F1CD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-11436"/>
            <a:ext cx="51409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DEBFB903-46DA-D536-F5BF-70D881B08CA5}"/>
              </a:ext>
            </a:extLst>
          </p:cNvPr>
          <p:cNvSpPr txBox="1"/>
          <p:nvPr/>
        </p:nvSpPr>
        <p:spPr>
          <a:xfrm>
            <a:off x="9169565" y="6512486"/>
            <a:ext cx="2696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Source: Wikimedia </a:t>
            </a:r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Commons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, </a:t>
            </a:r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user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Cako</a:t>
            </a:r>
            <a:endParaRPr lang="fi-FI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maisema, vuori, järvi&#10;&#10;Kuvaus luotu automaattisesti">
            <a:extLst>
              <a:ext uri="{FF2B5EF4-FFF2-40B4-BE49-F238E27FC236}">
                <a16:creationId xmlns:a16="http://schemas.microsoft.com/office/drawing/2014/main" id="{E280B976-C04B-1194-5485-9BD3C794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2039" y="-2671710"/>
            <a:ext cx="6861572" cy="12198350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811408C-5A91-1C92-B07F-A7F0AE34C987}"/>
              </a:ext>
            </a:extLst>
          </p:cNvPr>
          <p:cNvSpPr/>
          <p:nvPr/>
        </p:nvSpPr>
        <p:spPr>
          <a:xfrm>
            <a:off x="-6351" y="0"/>
            <a:ext cx="12131540" cy="6861322"/>
          </a:xfrm>
          <a:prstGeom prst="rect">
            <a:avLst/>
          </a:prstGeom>
          <a:solidFill>
            <a:srgbClr val="1F5D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9946C8-668B-4855-9C32-9D408E5FC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201168"/>
            <a:ext cx="9594573" cy="2387600"/>
          </a:xfrm>
        </p:spPr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latin typeface="Walbaum Display SemiBold" panose="02070703090703020303" pitchFamily="18" charset="0"/>
              </a:rPr>
              <a:t>Kiitos! </a:t>
            </a:r>
            <a:br>
              <a:rPr lang="en-US" sz="7200" dirty="0">
                <a:solidFill>
                  <a:schemeClr val="bg1"/>
                </a:solidFill>
                <a:latin typeface="Walbaum Display SemiBold" panose="02070703090703020303" pitchFamily="18" charset="0"/>
              </a:rPr>
            </a:br>
            <a:r>
              <a:rPr lang="en-US" sz="7200" dirty="0">
                <a:solidFill>
                  <a:schemeClr val="bg1"/>
                </a:solidFill>
                <a:latin typeface="Walbaum Display SemiBold" panose="02070703090703020303" pitchFamily="18" charset="0"/>
              </a:rPr>
              <a:t>Thank you! </a:t>
            </a:r>
            <a:br>
              <a:rPr lang="en-US" sz="7200" dirty="0">
                <a:solidFill>
                  <a:schemeClr val="bg1"/>
                </a:solidFill>
                <a:latin typeface="Walbaum Display SemiBold" panose="02070703090703020303" pitchFamily="18" charset="0"/>
              </a:rPr>
            </a:br>
            <a:endParaRPr lang="en-US" sz="7200" dirty="0">
              <a:solidFill>
                <a:schemeClr val="bg1"/>
              </a:solidFill>
              <a:latin typeface="Walbaum Display SemiBold" panose="02070703090703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617EB-9716-63D8-F219-1D111BECFA42}"/>
              </a:ext>
            </a:extLst>
          </p:cNvPr>
          <p:cNvSpPr txBox="1"/>
          <p:nvPr/>
        </p:nvSpPr>
        <p:spPr>
          <a:xfrm rot="5400000">
            <a:off x="9805940" y="1980650"/>
            <a:ext cx="421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Photo: </a:t>
            </a:r>
            <a:r>
              <a:rPr lang="fi-FI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Unsplash</a:t>
            </a:r>
            <a:r>
              <a:rPr lang="fi-FI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/ Mika Korhonen</a:t>
            </a:r>
          </a:p>
          <a:p>
            <a:endParaRPr lang="fi-FI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85B439F-B9FB-220E-12C0-7FABF8C8DE05}"/>
              </a:ext>
            </a:extLst>
          </p:cNvPr>
          <p:cNvSpPr txBox="1">
            <a:spLocks/>
          </p:cNvSpPr>
          <p:nvPr/>
        </p:nvSpPr>
        <p:spPr>
          <a:xfrm>
            <a:off x="725680" y="3897087"/>
            <a:ext cx="2784643" cy="80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i-FI" sz="1400" b="1" dirty="0"/>
              <a:t>Atte Harjanne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i-FI" sz="1400" dirty="0"/>
              <a:t>atte.harjanne@eduskunta.fi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i-FI" sz="1400" dirty="0"/>
              <a:t>+358 40 591 5565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FFD76A0-28EB-5A0E-6731-9451BE1B8A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27" y="5302656"/>
            <a:ext cx="292100" cy="247161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27512980-BF6E-F5D5-9F27-3751277DCF6E}"/>
              </a:ext>
            </a:extLst>
          </p:cNvPr>
          <p:cNvSpPr txBox="1"/>
          <p:nvPr/>
        </p:nvSpPr>
        <p:spPr>
          <a:xfrm>
            <a:off x="1217829" y="5272818"/>
            <a:ext cx="2545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 err="1">
                <a:solidFill>
                  <a:schemeClr val="bg1"/>
                </a:solidFill>
              </a:rPr>
              <a:t>linkedin.com</a:t>
            </a:r>
            <a:r>
              <a:rPr lang="fi-FI" sz="1200" dirty="0">
                <a:solidFill>
                  <a:schemeClr val="bg1"/>
                </a:solidFill>
              </a:rPr>
              <a:t>/in/</a:t>
            </a:r>
            <a:r>
              <a:rPr lang="fi-FI" sz="1200" dirty="0" err="1">
                <a:solidFill>
                  <a:schemeClr val="bg1"/>
                </a:solidFill>
              </a:rPr>
              <a:t>atteharjanne</a:t>
            </a:r>
            <a:endParaRPr lang="en-FI" sz="1200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84C7CC67-5DA2-FA38-38E8-EC4CA8B5EA93}"/>
              </a:ext>
            </a:extLst>
          </p:cNvPr>
          <p:cNvSpPr txBox="1"/>
          <p:nvPr/>
        </p:nvSpPr>
        <p:spPr>
          <a:xfrm>
            <a:off x="1217830" y="4851352"/>
            <a:ext cx="1833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@atteharjanne.vihreat.fi</a:t>
            </a:r>
            <a:endParaRPr lang="en-FI" sz="1200" dirty="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6CC8C0A-B1E5-7E5F-4658-E555FAC804AF}"/>
              </a:ext>
            </a:extLst>
          </p:cNvPr>
          <p:cNvCxnSpPr>
            <a:cxnSpLocks/>
          </p:cNvCxnSpPr>
          <p:nvPr/>
        </p:nvCxnSpPr>
        <p:spPr>
          <a:xfrm>
            <a:off x="554633" y="3942135"/>
            <a:ext cx="0" cy="160768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4207A5E9-EB95-FF7E-3801-8D6DAD4CB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856622"/>
            <a:ext cx="313583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4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69CA-9FB7-902D-1CF8-41D43F7D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14E636EA-0A7F-14FE-9391-B5BC88F2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Big</a:t>
            </a:r>
            <a:r>
              <a:rPr lang="fi-FI" sz="6000" dirty="0"/>
              <a:t> Picture</a:t>
            </a:r>
          </a:p>
        </p:txBody>
      </p:sp>
      <p:graphicFrame>
        <p:nvGraphicFramePr>
          <p:cNvPr id="2" name="Google Shape;120;p4">
            <a:extLst>
              <a:ext uri="{FF2B5EF4-FFF2-40B4-BE49-F238E27FC236}">
                <a16:creationId xmlns:a16="http://schemas.microsoft.com/office/drawing/2014/main" id="{232B6ED6-DD04-BEC8-5430-1B3087D5A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981442"/>
              </p:ext>
            </p:extLst>
          </p:nvPr>
        </p:nvGraphicFramePr>
        <p:xfrm>
          <a:off x="1061393" y="1532010"/>
          <a:ext cx="10069213" cy="499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123;p4">
            <a:extLst>
              <a:ext uri="{FF2B5EF4-FFF2-40B4-BE49-F238E27FC236}">
                <a16:creationId xmlns:a16="http://schemas.microsoft.com/office/drawing/2014/main" id="{6ED03B18-6009-F88F-0C92-C846B2A6DEFC}"/>
              </a:ext>
            </a:extLst>
          </p:cNvPr>
          <p:cNvSpPr txBox="1"/>
          <p:nvPr/>
        </p:nvSpPr>
        <p:spPr>
          <a:xfrm>
            <a:off x="7444618" y="6579174"/>
            <a:ext cx="4747382" cy="27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Source: IIASA AR6 Scenario Explorer &amp; Our World in Data </a:t>
            </a:r>
            <a:endParaRPr sz="1200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4286862-895F-022F-1643-F9BA14337580}"/>
              </a:ext>
            </a:extLst>
          </p:cNvPr>
          <p:cNvSpPr txBox="1"/>
          <p:nvPr/>
        </p:nvSpPr>
        <p:spPr>
          <a:xfrm>
            <a:off x="2077401" y="1928708"/>
            <a:ext cx="225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Global CO2 </a:t>
            </a:r>
            <a:r>
              <a:rPr lang="fi-FI" b="1" dirty="0" err="1"/>
              <a:t>emissions</a:t>
            </a:r>
            <a:r>
              <a:rPr lang="fi-FI" b="1" dirty="0"/>
              <a:t> [Mt]</a:t>
            </a:r>
          </a:p>
        </p:txBody>
      </p:sp>
    </p:spTree>
    <p:extLst>
      <p:ext uri="{BB962C8B-B14F-4D97-AF65-F5344CB8AC3E}">
        <p14:creationId xmlns:p14="http://schemas.microsoft.com/office/powerpoint/2010/main" val="11780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36AC-084B-ADD1-41B2-41AF913F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0979B4AC-7539-47FD-2063-AD4E4141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Big</a:t>
            </a:r>
            <a:r>
              <a:rPr lang="fi-FI" sz="6000" dirty="0"/>
              <a:t> Picture</a:t>
            </a:r>
          </a:p>
        </p:txBody>
      </p:sp>
      <p:pic>
        <p:nvPicPr>
          <p:cNvPr id="5" name="Kuva 4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3A8F734A-E13C-DD1C-B2EF-02D78573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" b="20635"/>
          <a:stretch/>
        </p:blipFill>
        <p:spPr>
          <a:xfrm>
            <a:off x="1162537" y="1612900"/>
            <a:ext cx="7932478" cy="5042949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2630BC03-4E33-AB2B-635D-1173763A6837}"/>
              </a:ext>
            </a:extLst>
          </p:cNvPr>
          <p:cNvSpPr txBox="1"/>
          <p:nvPr/>
        </p:nvSpPr>
        <p:spPr>
          <a:xfrm>
            <a:off x="9415114" y="2478366"/>
            <a:ext cx="1887139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Oil, coal &amp; gas ~ 80 %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Unsustainable biomass ~ 7 %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071E1-4783-91F1-5DC9-E868A338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7A260837-42C5-75BF-5564-7D4CAAE1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/>
              <a:t>EU </a:t>
            </a:r>
            <a:r>
              <a:rPr lang="fi-FI" sz="6000" dirty="0" err="1"/>
              <a:t>still</a:t>
            </a:r>
            <a:r>
              <a:rPr lang="fi-FI" sz="6000" dirty="0"/>
              <a:t> </a:t>
            </a:r>
            <a:r>
              <a:rPr lang="fi-FI" sz="6000" dirty="0" err="1"/>
              <a:t>has</a:t>
            </a:r>
            <a:r>
              <a:rPr lang="fi-FI" sz="6000" dirty="0"/>
              <a:t> </a:t>
            </a:r>
            <a:r>
              <a:rPr lang="fi-FI" sz="6000" dirty="0" err="1"/>
              <a:t>work</a:t>
            </a:r>
            <a:r>
              <a:rPr lang="fi-FI" sz="6000" dirty="0"/>
              <a:t> to </a:t>
            </a:r>
            <a:r>
              <a:rPr lang="fi-FI" sz="6000" dirty="0" err="1"/>
              <a:t>do</a:t>
            </a:r>
            <a:r>
              <a:rPr lang="fi-FI" sz="6000" dirty="0"/>
              <a:t> as </a:t>
            </a:r>
            <a:r>
              <a:rPr lang="fi-FI" sz="6000" dirty="0" err="1"/>
              <a:t>well</a:t>
            </a:r>
            <a:endParaRPr lang="fi-FI" sz="6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C19CFDD-428B-8BAD-644E-DCEDA3DE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51" y="2543953"/>
            <a:ext cx="4029637" cy="342947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AF58458-430B-0D30-9444-9F287B1BC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465" y="2290847"/>
            <a:ext cx="2648320" cy="3935692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5691C976-415A-0689-F866-D7FA9AB5B830}"/>
              </a:ext>
            </a:extLst>
          </p:cNvPr>
          <p:cNvSpPr txBox="1"/>
          <p:nvPr/>
        </p:nvSpPr>
        <p:spPr>
          <a:xfrm>
            <a:off x="5999252" y="6262042"/>
            <a:ext cx="2696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Source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: European Commission</a:t>
            </a:r>
          </a:p>
        </p:txBody>
      </p:sp>
      <p:sp>
        <p:nvSpPr>
          <p:cNvPr id="7" name="Tasakylkinen kolmio 6">
            <a:extLst>
              <a:ext uri="{FF2B5EF4-FFF2-40B4-BE49-F238E27FC236}">
                <a16:creationId xmlns:a16="http://schemas.microsoft.com/office/drawing/2014/main" id="{F93B4571-E862-640E-A107-B90C750B9120}"/>
              </a:ext>
            </a:extLst>
          </p:cNvPr>
          <p:cNvSpPr/>
          <p:nvPr/>
        </p:nvSpPr>
        <p:spPr>
          <a:xfrm rot="16200000">
            <a:off x="6432879" y="3533047"/>
            <a:ext cx="800100" cy="4470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FED0A50-ED6D-167D-5E0E-B5F2877078ED}"/>
              </a:ext>
            </a:extLst>
          </p:cNvPr>
          <p:cNvSpPr txBox="1"/>
          <p:nvPr/>
        </p:nvSpPr>
        <p:spPr>
          <a:xfrm>
            <a:off x="4653075" y="2632055"/>
            <a:ext cx="63963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00"/>
              </a:spcBef>
            </a:pPr>
            <a:r>
              <a:rPr lang="en-US" sz="1200" dirty="0">
                <a:solidFill>
                  <a:schemeClr val="bg1"/>
                </a:solidFill>
                <a:latin typeface="Gill Sans MT" panose="020B0502020104020203" pitchFamily="34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15540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FDE3FD6D-2CE7-8E90-4B6E-38FC6BFD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/>
              <a:t>How </a:t>
            </a:r>
            <a:r>
              <a:rPr lang="fi-FI" sz="6000" dirty="0" err="1"/>
              <a:t>about</a:t>
            </a:r>
            <a:r>
              <a:rPr lang="fi-FI" sz="6000" dirty="0"/>
              <a:t> Finland?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5F7E7038-0664-39D7-1214-80CE0C303CF2}"/>
              </a:ext>
            </a:extLst>
          </p:cNvPr>
          <p:cNvSpPr txBox="1"/>
          <p:nvPr/>
        </p:nvSpPr>
        <p:spPr>
          <a:xfrm>
            <a:off x="10489739" y="6507588"/>
            <a:ext cx="2258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ill Sans MT" panose="020B0502020104020203" pitchFamily="34" charset="0"/>
              </a:rPr>
              <a:t>Source: Statistics Finland</a:t>
            </a:r>
            <a:endParaRPr lang="fi-FI" sz="1050" dirty="0">
              <a:latin typeface="Gill Sans MT" panose="020B0502020104020203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BA0951D-425C-FF0B-88BE-592DF8F1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37" y="1757788"/>
            <a:ext cx="7452938" cy="47498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9AACA16-AB06-2B40-65ED-7749B12BADAE}"/>
              </a:ext>
            </a:extLst>
          </p:cNvPr>
          <p:cNvSpPr/>
          <p:nvPr/>
        </p:nvSpPr>
        <p:spPr>
          <a:xfrm>
            <a:off x="2370667" y="1862667"/>
            <a:ext cx="1185333" cy="262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E2E8502-22D9-F71C-E392-10A343DF15F9}"/>
              </a:ext>
            </a:extLst>
          </p:cNvPr>
          <p:cNvSpPr txBox="1"/>
          <p:nvPr/>
        </p:nvSpPr>
        <p:spPr>
          <a:xfrm>
            <a:off x="973666" y="3948022"/>
            <a:ext cx="4340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>
                <a:latin typeface="+mj-lt"/>
              </a:rPr>
              <a:t>TJ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FFAB1C3-8D15-F8D9-22ED-1B26109F6EA0}"/>
              </a:ext>
            </a:extLst>
          </p:cNvPr>
          <p:cNvSpPr txBox="1"/>
          <p:nvPr/>
        </p:nvSpPr>
        <p:spPr>
          <a:xfrm>
            <a:off x="2843211" y="4676999"/>
            <a:ext cx="16113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rgbClr val="F2644C"/>
                </a:solidFill>
                <a:latin typeface="+mj-lt"/>
              </a:rPr>
              <a:t>Fossil</a:t>
            </a:r>
            <a:r>
              <a:rPr lang="fi-FI" sz="1400" dirty="0">
                <a:solidFill>
                  <a:srgbClr val="F2644C"/>
                </a:solidFill>
                <a:latin typeface="+mj-lt"/>
              </a:rPr>
              <a:t> </a:t>
            </a:r>
            <a:r>
              <a:rPr lang="fi-FI" sz="1400" dirty="0" err="1">
                <a:solidFill>
                  <a:srgbClr val="F2644C"/>
                </a:solidFill>
                <a:latin typeface="+mj-lt"/>
              </a:rPr>
              <a:t>fuels</a:t>
            </a:r>
            <a:r>
              <a:rPr lang="fi-FI" sz="1400" dirty="0">
                <a:solidFill>
                  <a:srgbClr val="F2644C"/>
                </a:solidFill>
                <a:latin typeface="+mj-lt"/>
              </a:rPr>
              <a:t> + </a:t>
            </a:r>
            <a:r>
              <a:rPr lang="fi-FI" sz="1400" dirty="0" err="1">
                <a:solidFill>
                  <a:srgbClr val="F2644C"/>
                </a:solidFill>
                <a:latin typeface="+mj-lt"/>
              </a:rPr>
              <a:t>peat</a:t>
            </a:r>
            <a:endParaRPr lang="fi-FI" sz="1400" dirty="0">
              <a:solidFill>
                <a:srgbClr val="F2644C"/>
              </a:solidFill>
              <a:latin typeface="+mj-lt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284EBD5-70D5-3391-D577-37426C1B06D2}"/>
              </a:ext>
            </a:extLst>
          </p:cNvPr>
          <p:cNvSpPr txBox="1"/>
          <p:nvPr/>
        </p:nvSpPr>
        <p:spPr>
          <a:xfrm>
            <a:off x="5911850" y="5563897"/>
            <a:ext cx="1162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 err="1">
                <a:latin typeface="+mj-lt"/>
              </a:rPr>
              <a:t>Renewables</a:t>
            </a:r>
            <a:endParaRPr lang="fi-FI" sz="1400" dirty="0">
              <a:latin typeface="+mj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E3C7D19-B212-1574-6695-869CD6DE850A}"/>
              </a:ext>
            </a:extLst>
          </p:cNvPr>
          <p:cNvSpPr txBox="1"/>
          <p:nvPr/>
        </p:nvSpPr>
        <p:spPr>
          <a:xfrm>
            <a:off x="2812498" y="3324122"/>
            <a:ext cx="8363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162C5C"/>
                </a:solidFill>
                <a:latin typeface="+mj-lt"/>
              </a:rPr>
              <a:t>Nuclear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DF32A0A-D938-860A-BD7D-4F136EAE38AA}"/>
              </a:ext>
            </a:extLst>
          </p:cNvPr>
          <p:cNvSpPr txBox="1"/>
          <p:nvPr/>
        </p:nvSpPr>
        <p:spPr>
          <a:xfrm>
            <a:off x="3324801" y="2813446"/>
            <a:ext cx="18313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rgbClr val="9C8D87"/>
                </a:solidFill>
                <a:latin typeface="+mj-lt"/>
              </a:rPr>
              <a:t>Imported</a:t>
            </a:r>
            <a:r>
              <a:rPr lang="fi-FI" sz="1400" dirty="0">
                <a:solidFill>
                  <a:srgbClr val="9C8D87"/>
                </a:solidFill>
                <a:latin typeface="+mj-lt"/>
              </a:rPr>
              <a:t> </a:t>
            </a:r>
            <a:r>
              <a:rPr lang="fi-FI" sz="1400" dirty="0" err="1">
                <a:solidFill>
                  <a:srgbClr val="9C8D87"/>
                </a:solidFill>
                <a:latin typeface="+mj-lt"/>
              </a:rPr>
              <a:t>electricity</a:t>
            </a:r>
            <a:endParaRPr lang="fi-FI" sz="1400" dirty="0">
              <a:solidFill>
                <a:srgbClr val="9C8D87"/>
              </a:solidFill>
              <a:latin typeface="+mj-lt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36DBF09-E4D9-E138-BD76-38750A4E33AA}"/>
              </a:ext>
            </a:extLst>
          </p:cNvPr>
          <p:cNvSpPr txBox="1"/>
          <p:nvPr/>
        </p:nvSpPr>
        <p:spPr>
          <a:xfrm>
            <a:off x="9249496" y="2628780"/>
            <a:ext cx="17873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Total energy consumption ~360 TWh</a:t>
            </a:r>
            <a:endParaRPr lang="fi-FI" b="1" dirty="0">
              <a:latin typeface="Century Gothic" panose="020B0502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A3492E5-DE50-9FED-07AF-C9D07C82E3EA}"/>
              </a:ext>
            </a:extLst>
          </p:cNvPr>
          <p:cNvSpPr txBox="1"/>
          <p:nvPr/>
        </p:nvSpPr>
        <p:spPr>
          <a:xfrm>
            <a:off x="9249495" y="5194565"/>
            <a:ext cx="17873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~75 % of renewable energy is biomass</a:t>
            </a:r>
            <a:endParaRPr lang="fi-FI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8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FDE3FD6D-2CE7-8E90-4B6E-38FC6BFD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 err="1"/>
              <a:t>Finnish</a:t>
            </a:r>
            <a:r>
              <a:rPr lang="fi-FI" sz="6000" dirty="0"/>
              <a:t> </a:t>
            </a:r>
            <a:r>
              <a:rPr lang="fi-FI" sz="6000" dirty="0" err="1"/>
              <a:t>Electricity</a:t>
            </a:r>
            <a:r>
              <a:rPr lang="fi-FI" sz="6000" dirty="0"/>
              <a:t> Mix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5F7E7038-0664-39D7-1214-80CE0C303CF2}"/>
              </a:ext>
            </a:extLst>
          </p:cNvPr>
          <p:cNvSpPr txBox="1"/>
          <p:nvPr/>
        </p:nvSpPr>
        <p:spPr>
          <a:xfrm>
            <a:off x="293163" y="6492874"/>
            <a:ext cx="2258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ill Sans MT" panose="020B0502020104020203" pitchFamily="34" charset="0"/>
              </a:rPr>
              <a:t>Source: Finnish Energy</a:t>
            </a:r>
            <a:endParaRPr lang="fi-FI" sz="1050" dirty="0">
              <a:latin typeface="Gill Sans MT" panose="020B0502020104020203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34A27D3-B0F2-4972-3FCA-DE154AAFBC5E}"/>
              </a:ext>
            </a:extLst>
          </p:cNvPr>
          <p:cNvSpPr/>
          <p:nvPr/>
        </p:nvSpPr>
        <p:spPr>
          <a:xfrm>
            <a:off x="1803400" y="1828800"/>
            <a:ext cx="7518400" cy="439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F459B6-6809-AD3B-13EE-2AE62CB9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58" y="2070100"/>
            <a:ext cx="7082361" cy="4040578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273C0A00-35CC-BDDF-50E2-EB1AC743671C}"/>
              </a:ext>
            </a:extLst>
          </p:cNvPr>
          <p:cNvSpPr txBox="1"/>
          <p:nvPr/>
        </p:nvSpPr>
        <p:spPr>
          <a:xfrm>
            <a:off x="1841487" y="1870045"/>
            <a:ext cx="7286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00"/>
              </a:spcBef>
            </a:pPr>
            <a:r>
              <a:rPr lang="en-US" sz="2000" b="1" dirty="0">
                <a:latin typeface="Gill Sans MT" panose="020B0502020104020203" pitchFamily="34" charset="0"/>
              </a:rPr>
              <a:t>Electricity production by source 2024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CFCE683-4DC2-EEA6-2450-DACA0BB5FE7D}"/>
              </a:ext>
            </a:extLst>
          </p:cNvPr>
          <p:cNvSpPr txBox="1"/>
          <p:nvPr/>
        </p:nvSpPr>
        <p:spPr>
          <a:xfrm>
            <a:off x="9726803" y="2070100"/>
            <a:ext cx="1892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Projected electricity demand growth by 2050 </a:t>
            </a:r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136 TWh</a:t>
            </a:r>
          </a:p>
        </p:txBody>
      </p:sp>
    </p:spTree>
    <p:extLst>
      <p:ext uri="{BB962C8B-B14F-4D97-AF65-F5344CB8AC3E}">
        <p14:creationId xmlns:p14="http://schemas.microsoft.com/office/powerpoint/2010/main" val="35046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A3C60CF-0D44-4A70-4957-37C0831CB8AD}"/>
              </a:ext>
            </a:extLst>
          </p:cNvPr>
          <p:cNvSpPr txBox="1"/>
          <p:nvPr/>
        </p:nvSpPr>
        <p:spPr>
          <a:xfrm>
            <a:off x="9259705" y="6345478"/>
            <a:ext cx="2696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Source: </a:t>
            </a:r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Finnish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 Energy, 2023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C2B5D0F4-ADD1-D1C6-A780-A815C5835B26}"/>
              </a:ext>
            </a:extLst>
          </p:cNvPr>
          <p:cNvGrpSpPr/>
          <p:nvPr/>
        </p:nvGrpSpPr>
        <p:grpSpPr>
          <a:xfrm>
            <a:off x="2631059" y="1919063"/>
            <a:ext cx="7249460" cy="4541831"/>
            <a:chOff x="2057400" y="2044386"/>
            <a:chExt cx="7249460" cy="4541831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0F9D88E-4850-E120-BF80-9B97D538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044386"/>
              <a:ext cx="7249460" cy="45418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54E074-B0FD-A282-424E-4A2598B07D48}"/>
                </a:ext>
              </a:extLst>
            </p:cNvPr>
            <p:cNvSpPr txBox="1"/>
            <p:nvPr/>
          </p:nvSpPr>
          <p:spPr>
            <a:xfrm>
              <a:off x="7963780" y="4756587"/>
              <a:ext cx="771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>
                  <a:solidFill>
                    <a:srgbClr val="83046C"/>
                  </a:solidFill>
                  <a:latin typeface="Gill Sans MT" panose="020B0502020104020203" pitchFamily="34" charset="0"/>
                  <a:ea typeface="Roboto Slab" pitchFamily="2" charset="0"/>
                </a:rPr>
                <a:t>import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4CD9D1-14D7-ED3F-3854-70D9DE0F1CF6}"/>
                </a:ext>
              </a:extLst>
            </p:cNvPr>
            <p:cNvSpPr txBox="1"/>
            <p:nvPr/>
          </p:nvSpPr>
          <p:spPr>
            <a:xfrm>
              <a:off x="7912174" y="2743371"/>
              <a:ext cx="803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err="1">
                  <a:solidFill>
                    <a:srgbClr val="D56C0E"/>
                  </a:solidFill>
                  <a:latin typeface="Gill Sans MT" panose="020B0502020104020203" pitchFamily="34" charset="0"/>
                  <a:ea typeface="Roboto Slab" pitchFamily="2" charset="0"/>
                </a:rPr>
                <a:t>nuclear</a:t>
              </a:r>
              <a:endParaRPr lang="fi-FI" sz="1400" b="1" dirty="0">
                <a:solidFill>
                  <a:srgbClr val="D56C0E"/>
                </a:solidFill>
                <a:latin typeface="Gill Sans MT" panose="020B0502020104020203" pitchFamily="34" charset="0"/>
                <a:ea typeface="Roboto Slab" pitchFamily="2" charset="0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5CF1DF92-4578-7FBA-6C25-6467EE6A19D9}"/>
                </a:ext>
              </a:extLst>
            </p:cNvPr>
            <p:cNvSpPr txBox="1"/>
            <p:nvPr/>
          </p:nvSpPr>
          <p:spPr>
            <a:xfrm>
              <a:off x="8331201" y="3749825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9F7AB3"/>
                  </a:solidFill>
                  <a:latin typeface="Gill Sans MT" panose="020B0502020104020203" pitchFamily="34" charset="0"/>
                  <a:ea typeface="Roboto Slab" pitchFamily="2" charset="0"/>
                </a:rPr>
                <a:t>CHP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B8B6E4AB-3DC5-82AB-A79E-DB922B0ABF33}"/>
                </a:ext>
              </a:extLst>
            </p:cNvPr>
            <p:cNvSpPr txBox="1"/>
            <p:nvPr/>
          </p:nvSpPr>
          <p:spPr>
            <a:xfrm>
              <a:off x="6813715" y="4211224"/>
              <a:ext cx="870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err="1">
                  <a:solidFill>
                    <a:srgbClr val="4EADBB"/>
                  </a:solidFill>
                  <a:latin typeface="Gill Sans MT" panose="020B0502020104020203" pitchFamily="34" charset="0"/>
                  <a:ea typeface="Roboto Slab" pitchFamily="2" charset="0"/>
                </a:rPr>
                <a:t>hydro</a:t>
              </a:r>
              <a:endParaRPr lang="fi-FI" sz="1400" b="1" dirty="0">
                <a:solidFill>
                  <a:srgbClr val="4EADBB"/>
                </a:solidFill>
                <a:latin typeface="Gill Sans MT" panose="020B0502020104020203" pitchFamily="34" charset="0"/>
                <a:ea typeface="Roboto Slab" pitchFamily="2" charset="0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36D9D90-4B8A-7CF6-9542-107EE9FBFEE3}"/>
                </a:ext>
              </a:extLst>
            </p:cNvPr>
            <p:cNvSpPr txBox="1"/>
            <p:nvPr/>
          </p:nvSpPr>
          <p:spPr>
            <a:xfrm>
              <a:off x="6577638" y="4997391"/>
              <a:ext cx="870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err="1">
                  <a:solidFill>
                    <a:srgbClr val="5898A2"/>
                  </a:solidFill>
                  <a:latin typeface="Gill Sans MT" panose="020B0502020104020203" pitchFamily="34" charset="0"/>
                  <a:ea typeface="Roboto Slab" pitchFamily="2" charset="0"/>
                </a:rPr>
                <a:t>wind</a:t>
              </a:r>
              <a:endParaRPr lang="fi-FI" sz="1400" b="1" dirty="0">
                <a:solidFill>
                  <a:srgbClr val="5898A2"/>
                </a:solidFill>
                <a:latin typeface="Gill Sans MT" panose="020B0502020104020203" pitchFamily="34" charset="0"/>
                <a:ea typeface="Roboto Slab" pitchFamily="2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51A38A7-6091-9B98-4E74-3BD8541F7D09}"/>
                </a:ext>
              </a:extLst>
            </p:cNvPr>
            <p:cNvSpPr txBox="1"/>
            <p:nvPr/>
          </p:nvSpPr>
          <p:spPr>
            <a:xfrm>
              <a:off x="7110322" y="5398720"/>
              <a:ext cx="2026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>
                  <a:solidFill>
                    <a:srgbClr val="460D56"/>
                  </a:solidFill>
                  <a:ea typeface="Roboto Slab" pitchFamily="2" charset="0"/>
                </a:rPr>
                <a:t>non-CHP </a:t>
              </a:r>
              <a:r>
                <a:rPr lang="fi-FI" sz="1400" b="1" dirty="0" err="1">
                  <a:solidFill>
                    <a:srgbClr val="460D56"/>
                  </a:solidFill>
                  <a:ea typeface="Roboto Slab" pitchFamily="2" charset="0"/>
                </a:rPr>
                <a:t>combustion</a:t>
              </a:r>
              <a:endParaRPr lang="fi-FI" sz="1400" b="1" dirty="0">
                <a:solidFill>
                  <a:srgbClr val="460D56"/>
                </a:solidFill>
                <a:ea typeface="Roboto Slab" pitchFamily="2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34C6D3C-2104-EB60-CB7F-B8E7C8100C35}"/>
                </a:ext>
              </a:extLst>
            </p:cNvPr>
            <p:cNvSpPr txBox="1"/>
            <p:nvPr/>
          </p:nvSpPr>
          <p:spPr>
            <a:xfrm>
              <a:off x="3027466" y="5398720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err="1">
                  <a:solidFill>
                    <a:srgbClr val="FFC001"/>
                  </a:solidFill>
                  <a:latin typeface="Gill Sans MT" panose="020B0502020104020203" pitchFamily="34" charset="0"/>
                  <a:ea typeface="Roboto Slab" pitchFamily="2" charset="0"/>
                </a:rPr>
                <a:t>solar</a:t>
              </a:r>
              <a:endParaRPr lang="fi-FI" sz="1400" b="1" dirty="0">
                <a:solidFill>
                  <a:srgbClr val="FFC001"/>
                </a:solidFill>
                <a:latin typeface="Gill Sans MT" panose="020B0502020104020203" pitchFamily="34" charset="0"/>
                <a:ea typeface="Roboto Slab" pitchFamily="2" charset="0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53934C39-BD02-C1B7-E192-F48ED0BF4174}"/>
                </a:ext>
              </a:extLst>
            </p:cNvPr>
            <p:cNvSpPr txBox="1"/>
            <p:nvPr/>
          </p:nvSpPr>
          <p:spPr>
            <a:xfrm>
              <a:off x="4353935" y="2142586"/>
              <a:ext cx="19367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sz="1400" b="1" dirty="0" err="1">
                  <a:latin typeface="Gill Sans MT" panose="020B0502020104020203" pitchFamily="34" charset="0"/>
                  <a:ea typeface="Roboto Slab" pitchFamily="2" charset="0"/>
                </a:rPr>
                <a:t>Electricity</a:t>
              </a:r>
              <a:r>
                <a:rPr lang="fi-FI" sz="1400" b="1" dirty="0">
                  <a:latin typeface="Gill Sans MT" panose="020B0502020104020203" pitchFamily="34" charset="0"/>
                  <a:ea typeface="Roboto Slab" pitchFamily="2" charset="0"/>
                </a:rPr>
                <a:t> </a:t>
              </a:r>
              <a:r>
                <a:rPr lang="fi-FI" sz="1400" b="1" dirty="0" err="1">
                  <a:latin typeface="Gill Sans MT" panose="020B0502020104020203" pitchFamily="34" charset="0"/>
                  <a:ea typeface="Roboto Slab" pitchFamily="2" charset="0"/>
                </a:rPr>
                <a:t>by</a:t>
              </a:r>
              <a:r>
                <a:rPr lang="fi-FI" sz="1400" b="1" dirty="0">
                  <a:latin typeface="Gill Sans MT" panose="020B0502020104020203" pitchFamily="34" charset="0"/>
                  <a:ea typeface="Roboto Slab" pitchFamily="2" charset="0"/>
                </a:rPr>
                <a:t> </a:t>
              </a:r>
              <a:r>
                <a:rPr lang="fi-FI" sz="1400" b="1" dirty="0" err="1">
                  <a:latin typeface="Gill Sans MT" panose="020B0502020104020203" pitchFamily="34" charset="0"/>
                  <a:ea typeface="Roboto Slab" pitchFamily="2" charset="0"/>
                </a:rPr>
                <a:t>source</a:t>
              </a:r>
              <a:endParaRPr lang="fi-FI" sz="1400" b="1" dirty="0">
                <a:latin typeface="Gill Sans MT" panose="020B0502020104020203" pitchFamily="34" charset="0"/>
                <a:ea typeface="Roboto Slab" pitchFamily="2" charset="0"/>
              </a:endParaRPr>
            </a:p>
          </p:txBody>
        </p:sp>
      </p:grpSp>
      <p:sp>
        <p:nvSpPr>
          <p:cNvPr id="24" name="Otsikko 23">
            <a:extLst>
              <a:ext uri="{FF2B5EF4-FFF2-40B4-BE49-F238E27FC236}">
                <a16:creationId xmlns:a16="http://schemas.microsoft.com/office/drawing/2014/main" id="{73E16724-AA98-D039-888F-6837EBB5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  <a:latin typeface="Walbaum Heading" panose="02070303090703020303" pitchFamily="18" charset="0"/>
              </a:rPr>
              <a:t>Energy Security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90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ADAA0-F809-CB01-9E1E-4891DEAE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5F13AD9-DD24-5F2E-1946-CC424073536F}"/>
              </a:ext>
            </a:extLst>
          </p:cNvPr>
          <p:cNvSpPr txBox="1"/>
          <p:nvPr/>
        </p:nvSpPr>
        <p:spPr>
          <a:xfrm>
            <a:off x="9272405" y="6492874"/>
            <a:ext cx="2696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Source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fi-FI" sz="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Finnish</a:t>
            </a:r>
            <a:r>
              <a:rPr lang="fi-FI" sz="900" dirty="0">
                <a:solidFill>
                  <a:schemeClr val="bg1"/>
                </a:solidFill>
                <a:latin typeface="Gill Sans MT" panose="020B0502020104020203" pitchFamily="34" charset="0"/>
              </a:rPr>
              <a:t> Energy</a:t>
            </a:r>
          </a:p>
        </p:txBody>
      </p:sp>
      <p:sp>
        <p:nvSpPr>
          <p:cNvPr id="24" name="Otsikko 23">
            <a:extLst>
              <a:ext uri="{FF2B5EF4-FFF2-40B4-BE49-F238E27FC236}">
                <a16:creationId xmlns:a16="http://schemas.microsoft.com/office/drawing/2014/main" id="{F9912AC1-4E74-F5DC-9731-D64C0CCD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  <a:latin typeface="Walbaum Heading" panose="02070303090703020303" pitchFamily="18" charset="0"/>
              </a:rPr>
              <a:t>Energy </a:t>
            </a:r>
            <a:r>
              <a:rPr lang="fi-FI" sz="6000" dirty="0" err="1">
                <a:solidFill>
                  <a:schemeClr val="bg1"/>
                </a:solidFill>
                <a:latin typeface="Walbaum Heading" panose="02070303090703020303" pitchFamily="18" charset="0"/>
              </a:rPr>
              <a:t>Affordability</a:t>
            </a:r>
            <a:endParaRPr lang="fi-FI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1BE34CB-1410-7592-016E-4F42F657E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08135"/>
              </p:ext>
            </p:extLst>
          </p:nvPr>
        </p:nvGraphicFramePr>
        <p:xfrm>
          <a:off x="832363" y="1690688"/>
          <a:ext cx="9974451" cy="466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70C23795-B722-245D-C70C-B2114D000B81}"/>
              </a:ext>
            </a:extLst>
          </p:cNvPr>
          <p:cNvCxnSpPr>
            <a:cxnSpLocks/>
          </p:cNvCxnSpPr>
          <p:nvPr/>
        </p:nvCxnSpPr>
        <p:spPr>
          <a:xfrm>
            <a:off x="2235200" y="3314700"/>
            <a:ext cx="0" cy="8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FC4E9E1D-8856-9822-EE8F-CA0D0187518E}"/>
              </a:ext>
            </a:extLst>
          </p:cNvPr>
          <p:cNvCxnSpPr>
            <a:cxnSpLocks/>
          </p:cNvCxnSpPr>
          <p:nvPr/>
        </p:nvCxnSpPr>
        <p:spPr>
          <a:xfrm>
            <a:off x="5308600" y="2794000"/>
            <a:ext cx="0" cy="520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EB3B1A8-2D9E-F004-5C10-AA4F0E82A5BD}"/>
              </a:ext>
            </a:extLst>
          </p:cNvPr>
          <p:cNvSpPr txBox="1"/>
          <p:nvPr/>
        </p:nvSpPr>
        <p:spPr>
          <a:xfrm>
            <a:off x="1814251" y="288001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Finland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2C4E9FB0-8CC1-C75A-2862-968789FAB309}"/>
              </a:ext>
            </a:extLst>
          </p:cNvPr>
          <p:cNvSpPr txBox="1"/>
          <p:nvPr/>
        </p:nvSpPr>
        <p:spPr>
          <a:xfrm>
            <a:off x="4697663" y="2359318"/>
            <a:ext cx="12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EU </a:t>
            </a:r>
            <a:r>
              <a:rPr lang="fi-FI" dirty="0" err="1"/>
              <a:t>average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sikko 37">
            <a:extLst>
              <a:ext uri="{FF2B5EF4-FFF2-40B4-BE49-F238E27FC236}">
                <a16:creationId xmlns:a16="http://schemas.microsoft.com/office/drawing/2014/main" id="{B556FECA-F898-D3C4-777F-C90A692E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9" y="365126"/>
            <a:ext cx="11090274" cy="1075546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Walbaum Heading" panose="02070303090703020303" pitchFamily="18" charset="0"/>
              </a:rPr>
              <a:t>Conclusions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D0C3B78-0EB6-913C-FF68-58A8C3E8C096}"/>
              </a:ext>
            </a:extLst>
          </p:cNvPr>
          <p:cNvSpPr txBox="1"/>
          <p:nvPr/>
        </p:nvSpPr>
        <p:spPr>
          <a:xfrm>
            <a:off x="635000" y="1912620"/>
            <a:ext cx="7048500" cy="419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00"/>
              </a:spcBef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Investing in clean energy and efficiency is good for:</a:t>
            </a:r>
          </a:p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Economy</a:t>
            </a:r>
          </a:p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Climate</a:t>
            </a:r>
          </a:p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Nature</a:t>
            </a:r>
          </a:p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Security</a:t>
            </a:r>
          </a:p>
          <a:p>
            <a:pPr marL="285750" indent="-285750">
              <a:spcBef>
                <a:spcPts val="17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Cost of living</a:t>
            </a:r>
          </a:p>
        </p:txBody>
      </p:sp>
      <p:pic>
        <p:nvPicPr>
          <p:cNvPr id="5" name="Picture 2" descr="three white windmill during daytime">
            <a:extLst>
              <a:ext uri="{FF2B5EF4-FFF2-40B4-BE49-F238E27FC236}">
                <a16:creationId xmlns:a16="http://schemas.microsoft.com/office/drawing/2014/main" id="{C95A0408-49EB-3DCB-0104-CCF52136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09" y="2006600"/>
            <a:ext cx="3210792" cy="42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5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2">
      <a:majorFont>
        <a:latin typeface="Walbaum Heading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846BF012-1AF1-4B0A-9203-685CEC88CBDA}"/>
</file>

<file path=customXml/itemProps2.xml><?xml version="1.0" encoding="utf-8"?>
<ds:datastoreItem xmlns:ds="http://schemas.openxmlformats.org/officeDocument/2006/customXml" ds:itemID="{775D2C10-B9CF-4954-A33A-5243E6E02FD4}"/>
</file>

<file path=customXml/itemProps3.xml><?xml version="1.0" encoding="utf-8"?>
<ds:datastoreItem xmlns:ds="http://schemas.openxmlformats.org/officeDocument/2006/customXml" ds:itemID="{CBF832DE-79DA-43E7-AE35-18E1E9087E74}"/>
</file>

<file path=docProps/app.xml><?xml version="1.0" encoding="utf-8"?>
<Properties xmlns="http://schemas.openxmlformats.org/officeDocument/2006/extended-properties" xmlns:vt="http://schemas.openxmlformats.org/officeDocument/2006/docPropsVTypes">
  <TotalTime>63897</TotalTime>
  <Words>298</Words>
  <Application>Microsoft Office PowerPoint</Application>
  <PresentationFormat>Widescreen</PresentationFormat>
  <Paragraphs>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Lustria</vt:lpstr>
      <vt:lpstr>Roboto Slab</vt:lpstr>
      <vt:lpstr>Walbaum Display SemiBold</vt:lpstr>
      <vt:lpstr>Walbaum Heading</vt:lpstr>
      <vt:lpstr>Wingdings</vt:lpstr>
      <vt:lpstr>Office-teema</vt:lpstr>
      <vt:lpstr>Key role of energy in building a sustainable, competitive and secure future  - Lessons from Finland</vt:lpstr>
      <vt:lpstr>The Big Picture</vt:lpstr>
      <vt:lpstr>The Big Picture</vt:lpstr>
      <vt:lpstr>EU still has work to do as well</vt:lpstr>
      <vt:lpstr>How about Finland?</vt:lpstr>
      <vt:lpstr>Finnish Electricity Mix</vt:lpstr>
      <vt:lpstr>Energy Security</vt:lpstr>
      <vt:lpstr>Energy Affordability</vt:lpstr>
      <vt:lpstr>Conclusions</vt:lpstr>
      <vt:lpstr>PowerPoint Presentation</vt:lpstr>
      <vt:lpstr>Kiitos!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– Nuclear wonderland in the Nordics?</dc:title>
  <dc:creator>Harjanne Atte</dc:creator>
  <cp:lastModifiedBy>Ariadna Hraste</cp:lastModifiedBy>
  <cp:revision>116</cp:revision>
  <dcterms:created xsi:type="dcterms:W3CDTF">2021-06-29T09:34:40Z</dcterms:created>
  <dcterms:modified xsi:type="dcterms:W3CDTF">2025-09-10T05:52:35Z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