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7"/>
  </p:notesMasterIdLst>
  <p:handoutMasterIdLst>
    <p:handoutMasterId r:id="rId18"/>
  </p:handoutMasterIdLst>
  <p:sldIdLst>
    <p:sldId id="328" r:id="rId5"/>
    <p:sldId id="317" r:id="rId6"/>
    <p:sldId id="318" r:id="rId7"/>
    <p:sldId id="331" r:id="rId8"/>
    <p:sldId id="436" r:id="rId9"/>
    <p:sldId id="427" r:id="rId10"/>
    <p:sldId id="418" r:id="rId11"/>
    <p:sldId id="432" r:id="rId12"/>
    <p:sldId id="448" r:id="rId13"/>
    <p:sldId id="453" r:id="rId14"/>
    <p:sldId id="451" r:id="rId15"/>
    <p:sldId id="416" r:id="rId1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006239"/>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2895" autoAdjust="0"/>
  </p:normalViewPr>
  <p:slideViewPr>
    <p:cSldViewPr snapToGrid="0">
      <p:cViewPr varScale="1">
        <p:scale>
          <a:sx n="103" d="100"/>
          <a:sy n="103" d="100"/>
        </p:scale>
        <p:origin x="114" y="300"/>
      </p:cViewPr>
      <p:guideLst>
        <p:guide orient="horz" pos="2069"/>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08/09/2025</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08/09/2025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commission/presscorner/detail/en/ip_25_159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ib.org/en/press/all/2025-247-eib-group-increases-2025-financing-ceiling-to-record-eur100-billion-to-step-up-investments-in-security-and-defence-energy-grids-and-europe-s-tech-leadership"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ission.europa.eu/publications/european-competitiveness-fund_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racker.carbongap.org/policy/industrial-decarbonisation-bank-id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ission.europa.eu/news-and-media/news/new-action-plan-save-eu260-billion-annually-energy-2040-2025-02-26_e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ergy.ec.europa.eu/strategy/affordable-energy_en#:~:text=Energy%20prices%20can%20differ%20considerably,an%20Energy%20Union%20Task%20For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290780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52158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sz="1200" kern="1200" dirty="0">
                <a:solidFill>
                  <a:schemeClr val="tx1"/>
                </a:solidFill>
                <a:effectLst/>
                <a:latin typeface="+mn-lt"/>
                <a:ea typeface="+mn-ea"/>
                <a:cs typeface="+mn-cs"/>
              </a:rPr>
              <a:t>As part of the Clean Industrial Deal, the Commission will also focus on ensuring proper </a:t>
            </a:r>
            <a:r>
              <a:rPr lang="en-IE" sz="1200" b="1" kern="1200" dirty="0">
                <a:solidFill>
                  <a:schemeClr val="tx1"/>
                </a:solidFill>
                <a:effectLst/>
                <a:latin typeface="+mn-lt"/>
                <a:ea typeface="+mn-ea"/>
                <a:cs typeface="+mn-cs"/>
              </a:rPr>
              <a:t>financing for the transition and on attracting investment</a:t>
            </a:r>
            <a:r>
              <a:rPr lang="en-IE" sz="1200" kern="1200" dirty="0">
                <a:solidFill>
                  <a:schemeClr val="tx1"/>
                </a:solidFill>
                <a:effectLst/>
                <a:latin typeface="+mn-lt"/>
                <a:ea typeface="+mn-ea"/>
                <a:cs typeface="+mn-cs"/>
              </a:rPr>
              <a:t>, accompanied by simpler rules and processes. </a:t>
            </a:r>
          </a:p>
          <a:p>
            <a:pPr lvl="0"/>
            <a:endParaRPr lang="en-IE"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Clean Industrial Deal State Aid Framework</a:t>
            </a:r>
          </a:p>
          <a:p>
            <a:r>
              <a:rPr lang="en-US" sz="1200" b="0" i="0" kern="1200" dirty="0">
                <a:solidFill>
                  <a:schemeClr val="tx1"/>
                </a:solidFill>
                <a:effectLst/>
                <a:latin typeface="+mn-lt"/>
                <a:ea typeface="+mn-ea"/>
                <a:cs typeface="+mn-cs"/>
              </a:rPr>
              <a:t>On 25 June 2025, the Commission adopted </a:t>
            </a:r>
            <a:r>
              <a:rPr lang="en-US" sz="1200" b="0" i="0" u="none" strike="noStrike" kern="1200" dirty="0">
                <a:solidFill>
                  <a:schemeClr val="tx1"/>
                </a:solidFill>
                <a:effectLst/>
                <a:latin typeface="+mn-lt"/>
                <a:ea typeface="+mn-ea"/>
                <a:cs typeface="+mn-cs"/>
                <a:hlinkClick r:id="rId3"/>
              </a:rPr>
              <a:t>a new state-aid framework supporting the Clean Industrial Deal</a:t>
            </a:r>
            <a:r>
              <a:rPr lang="en-US" sz="1200" b="0" i="0" kern="1200" dirty="0">
                <a:solidFill>
                  <a:schemeClr val="tx1"/>
                </a:solidFill>
                <a:effectLst/>
                <a:latin typeface="+mn-lt"/>
                <a:ea typeface="+mn-ea"/>
                <a:cs typeface="+mn-cs"/>
              </a:rPr>
              <a:t> (CISAF) to enable Member States to push forward the development of clean energy, industrial </a:t>
            </a:r>
            <a:r>
              <a:rPr lang="en-US" sz="1200" b="0" i="0" kern="1200" dirty="0" err="1">
                <a:solidFill>
                  <a:schemeClr val="tx1"/>
                </a:solidFill>
                <a:effectLst/>
                <a:latin typeface="+mn-lt"/>
                <a:ea typeface="+mn-ea"/>
                <a:cs typeface="+mn-cs"/>
              </a:rPr>
              <a:t>decarbonisation</a:t>
            </a:r>
            <a:r>
              <a:rPr lang="en-US" sz="1200" b="0" i="0" kern="1200" dirty="0">
                <a:solidFill>
                  <a:schemeClr val="tx1"/>
                </a:solidFill>
                <a:effectLst/>
                <a:latin typeface="+mn-lt"/>
                <a:ea typeface="+mn-ea"/>
                <a:cs typeface="+mn-cs"/>
              </a:rPr>
              <a:t> and clean technology.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Commission also agreed with EIB on State aid rules to ensure  that financing provided by the EIB Group from its own resources falls outside the scope of state-aid rules along with all its consequences. (This is particularly relevant for Important Projects of Common European Interest (IPCEIs), which are critical to Europe’s strategic autonomy in areas like clean technologies and advanced manufacturing. </a:t>
            </a:r>
          </a:p>
          <a:p>
            <a:r>
              <a:rPr lang="en-US" sz="1200" b="0" i="0" kern="1200" dirty="0">
                <a:solidFill>
                  <a:schemeClr val="tx1"/>
                </a:solidFill>
                <a:effectLst/>
                <a:latin typeface="+mn-lt"/>
                <a:ea typeface="+mn-ea"/>
                <a:cs typeface="+mn-cs"/>
              </a:rPr>
              <a:t>EIB  will facilitate equity co-investment programs with Member States, including in early-stage funds, funds managed by first-time investment teams and funds in European regions with less a developed venture capital ecosystem.</a:t>
            </a:r>
          </a:p>
          <a:p>
            <a:r>
              <a:rPr lang="en-US" sz="1200" b="0" i="0" kern="1200" dirty="0">
                <a:solidFill>
                  <a:schemeClr val="tx1"/>
                </a:solidFill>
                <a:effectLst/>
                <a:latin typeface="+mn-lt"/>
                <a:ea typeface="+mn-ea"/>
                <a:cs typeface="+mn-cs"/>
              </a:rPr>
              <a:t>The agreement facilitates and accelerates the deployment of the </a:t>
            </a:r>
            <a:r>
              <a:rPr lang="en-US" sz="1200" b="0" i="0" kern="1200" dirty="0" err="1">
                <a:solidFill>
                  <a:schemeClr val="tx1"/>
                </a:solidFill>
                <a:effectLst/>
                <a:latin typeface="+mn-lt"/>
                <a:ea typeface="+mn-ea"/>
                <a:cs typeface="+mn-cs"/>
              </a:rPr>
              <a:t>InvestEU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for which the EIB Group has already </a:t>
            </a:r>
            <a:r>
              <a:rPr lang="en-US" sz="1200" b="0" i="0" kern="1200" dirty="0" err="1">
                <a:solidFill>
                  <a:schemeClr val="tx1"/>
                </a:solidFill>
                <a:effectLst/>
                <a:latin typeface="+mn-lt"/>
                <a:ea typeface="+mn-ea"/>
                <a:cs typeface="+mn-cs"/>
              </a:rPr>
              <a:t>mobilised</a:t>
            </a:r>
            <a:r>
              <a:rPr lang="en-US" sz="1200" b="0" i="0" kern="1200" dirty="0">
                <a:solidFill>
                  <a:schemeClr val="tx1"/>
                </a:solidFill>
                <a:effectLst/>
                <a:latin typeface="+mn-lt"/>
                <a:ea typeface="+mn-ea"/>
                <a:cs typeface="+mn-cs"/>
              </a:rPr>
              <a:t> billions of euros in investments for innovation, sustainability, competitiveness, and social inclusion. This paves the way for a new </a:t>
            </a:r>
            <a:r>
              <a:rPr lang="en-US" sz="1200" b="1" i="0" kern="1200" dirty="0">
                <a:solidFill>
                  <a:schemeClr val="tx1"/>
                </a:solidFill>
                <a:effectLst/>
                <a:latin typeface="+mn-lt"/>
                <a:ea typeface="+mn-ea"/>
                <a:cs typeface="+mn-cs"/>
              </a:rPr>
              <a:t>equity co-investment product under </a:t>
            </a:r>
            <a:r>
              <a:rPr lang="en-US" sz="1200" b="1" i="0" kern="1200" dirty="0" err="1">
                <a:solidFill>
                  <a:schemeClr val="tx1"/>
                </a:solidFill>
                <a:effectLst/>
                <a:latin typeface="+mn-lt"/>
                <a:ea typeface="+mn-ea"/>
                <a:cs typeface="+mn-cs"/>
              </a:rPr>
              <a:t>InvestEU</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sets the stage for a review of the guarantee agreement to streamline State aid provisions in line with evolving policy priorities.</a:t>
            </a:r>
          </a:p>
          <a:p>
            <a:pPr lvl="0"/>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The new </a:t>
            </a:r>
            <a:r>
              <a:rPr lang="en-IE" sz="1200" b="1" kern="1200" dirty="0">
                <a:solidFill>
                  <a:schemeClr val="tx1"/>
                </a:solidFill>
                <a:effectLst/>
                <a:latin typeface="+mn-lt"/>
                <a:ea typeface="+mn-ea"/>
                <a:cs typeface="+mn-cs"/>
              </a:rPr>
              <a:t>Clean Industrial Deal State aid framework</a:t>
            </a:r>
            <a:r>
              <a:rPr lang="en-IE" sz="1200" kern="1200" dirty="0">
                <a:solidFill>
                  <a:schemeClr val="tx1"/>
                </a:solidFill>
                <a:effectLst/>
                <a:latin typeface="+mn-lt"/>
                <a:ea typeface="+mn-ea"/>
                <a:cs typeface="+mn-cs"/>
              </a:rPr>
              <a:t> will allow for simplified and quicker approval of State aid measures for the roll-out of renewable energy, industrial decarbonisation and manufacturing capacity in clean tech.</a:t>
            </a:r>
          </a:p>
          <a:p>
            <a:pPr lvl="0"/>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In addition to the strengthening of </a:t>
            </a:r>
            <a:r>
              <a:rPr lang="en-IE" sz="1200" b="1" kern="1200" dirty="0">
                <a:solidFill>
                  <a:schemeClr val="tx1"/>
                </a:solidFill>
                <a:effectLst/>
                <a:latin typeface="+mn-lt"/>
                <a:ea typeface="+mn-ea"/>
                <a:cs typeface="+mn-cs"/>
              </a:rPr>
              <a:t>Innovation Fund </a:t>
            </a:r>
            <a:r>
              <a:rPr lang="en-IE" sz="1200" kern="1200" dirty="0">
                <a:solidFill>
                  <a:schemeClr val="tx1"/>
                </a:solidFill>
                <a:effectLst/>
                <a:latin typeface="+mn-lt"/>
                <a:ea typeface="+mn-ea"/>
                <a:cs typeface="+mn-cs"/>
              </a:rPr>
              <a:t>we propose an </a:t>
            </a:r>
            <a:r>
              <a:rPr lang="en-IE" sz="1200" b="1" kern="1200" dirty="0">
                <a:solidFill>
                  <a:schemeClr val="tx1"/>
                </a:solidFill>
                <a:effectLst/>
                <a:latin typeface="+mn-lt"/>
                <a:ea typeface="+mn-ea"/>
                <a:cs typeface="+mn-cs"/>
              </a:rPr>
              <a:t>Industrial Decarbonisation Bank</a:t>
            </a:r>
            <a:r>
              <a:rPr lang="en-IE" sz="1200" kern="1200" dirty="0">
                <a:solidFill>
                  <a:schemeClr val="tx1"/>
                </a:solidFill>
                <a:effectLst/>
                <a:latin typeface="+mn-lt"/>
                <a:ea typeface="+mn-ea"/>
                <a:cs typeface="+mn-cs"/>
              </a:rPr>
              <a:t>, aiming for EUR 100 billion in funding. </a:t>
            </a:r>
          </a:p>
          <a:p>
            <a:pPr lvl="0"/>
            <a:r>
              <a:rPr lang="en-IE" sz="1200" kern="1200" dirty="0">
                <a:solidFill>
                  <a:schemeClr val="tx1"/>
                </a:solidFill>
                <a:effectLst/>
                <a:latin typeface="+mn-lt"/>
                <a:ea typeface="+mn-ea"/>
                <a:cs typeface="+mn-cs"/>
              </a:rPr>
              <a:t>Moreover, we will work to boost demand for clean products. </a:t>
            </a:r>
          </a:p>
          <a:p>
            <a:pPr lvl="0"/>
            <a:r>
              <a:rPr lang="en-IE" sz="1200" kern="1200" dirty="0">
                <a:solidFill>
                  <a:schemeClr val="tx1"/>
                </a:solidFill>
                <a:effectLst/>
                <a:latin typeface="+mn-lt"/>
                <a:ea typeface="+mn-ea"/>
                <a:cs typeface="+mn-cs"/>
              </a:rPr>
              <a:t>The </a:t>
            </a:r>
            <a:r>
              <a:rPr lang="en-IE" sz="1200" b="1" kern="1200" dirty="0">
                <a:solidFill>
                  <a:schemeClr val="tx1"/>
                </a:solidFill>
                <a:effectLst/>
                <a:latin typeface="+mn-lt"/>
                <a:ea typeface="+mn-ea"/>
                <a:cs typeface="+mn-cs"/>
              </a:rPr>
              <a:t>Industrial Decarbonisation Accelerator Act</a:t>
            </a:r>
            <a:r>
              <a:rPr lang="en-IE" sz="1200" kern="1200" dirty="0">
                <a:solidFill>
                  <a:schemeClr val="tx1"/>
                </a:solidFill>
                <a:effectLst/>
                <a:latin typeface="+mn-lt"/>
                <a:ea typeface="+mn-ea"/>
                <a:cs typeface="+mn-cs"/>
              </a:rPr>
              <a:t> will increase demand for EU-made clean products, by introducing sustainability, resilience, and made in Europe criteria in public and private procurements, building on the Net-Zero Industry Act.</a:t>
            </a:r>
          </a:p>
          <a:p>
            <a:pPr lvl="0"/>
            <a:endParaRPr lang="en-IE"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Cleantech</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The </a:t>
            </a:r>
            <a:r>
              <a:rPr lang="en-IE" sz="1200" b="1" kern="1200" dirty="0">
                <a:solidFill>
                  <a:schemeClr val="tx1"/>
                </a:solidFill>
                <a:effectLst/>
                <a:latin typeface="+mn-lt"/>
                <a:ea typeface="+mn-ea"/>
                <a:cs typeface="+mn-cs"/>
              </a:rPr>
              <a:t>EIB will also introduce a ‘Grids manufacturing package’</a:t>
            </a:r>
            <a:r>
              <a:rPr lang="en-IE" sz="1200" kern="1200" dirty="0">
                <a:solidFill>
                  <a:schemeClr val="tx1"/>
                </a:solidFill>
                <a:effectLst/>
                <a:latin typeface="+mn-lt"/>
                <a:ea typeface="+mn-ea"/>
                <a:cs typeface="+mn-cs"/>
              </a:rPr>
              <a:t> for the European supply chain to provide counter-guarantees to manufacturers of grid components, with an indicative amount of at least EUR 1.5 billion. This package will provide these businesses with needed certainty to ramp-up production. The EIB Group will continue to boost the pace of energy investments, as it did recently under </a:t>
            </a:r>
            <a:r>
              <a:rPr lang="en-IE" sz="1200" kern="1200" dirty="0" err="1">
                <a:solidFill>
                  <a:schemeClr val="tx1"/>
                </a:solidFill>
                <a:effectLst/>
                <a:latin typeface="+mn-lt"/>
                <a:ea typeface="+mn-ea"/>
                <a:cs typeface="+mn-cs"/>
              </a:rPr>
              <a:t>REPowerEU</a:t>
            </a:r>
            <a:r>
              <a:rPr lang="en-IE" sz="120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EIB Group boosts the Clean Industrial Deal and </a:t>
            </a:r>
            <a:r>
              <a:rPr lang="en-US" sz="1200" b="0" i="0" u="none" strike="noStrike" kern="1200" dirty="0">
                <a:solidFill>
                  <a:schemeClr val="tx1"/>
                </a:solidFill>
                <a:effectLst/>
                <a:latin typeface="+mn-lt"/>
                <a:ea typeface="+mn-ea"/>
                <a:cs typeface="+mn-cs"/>
                <a:hlinkClick r:id="rId4"/>
              </a:rPr>
              <a:t>strengthens Europe’s leadership in technology through </a:t>
            </a:r>
            <a:r>
              <a:rPr lang="en-US" sz="1200" b="0" i="0" u="none" strike="noStrike" kern="1200" dirty="0" err="1">
                <a:solidFill>
                  <a:schemeClr val="tx1"/>
                </a:solidFill>
                <a:effectLst/>
                <a:latin typeface="+mn-lt"/>
                <a:ea typeface="+mn-ea"/>
                <a:cs typeface="+mn-cs"/>
                <a:hlinkClick r:id="rId4"/>
              </a:rPr>
              <a:t>TechEU</a:t>
            </a:r>
            <a:r>
              <a:rPr lang="en-US" sz="1200" b="0" i="0" u="none" strike="noStrike" kern="1200" dirty="0">
                <a:solidFill>
                  <a:schemeClr val="tx1"/>
                </a:solidFill>
                <a:effectLst/>
                <a:latin typeface="+mn-lt"/>
                <a:ea typeface="+mn-ea"/>
                <a:cs typeface="+mn-cs"/>
                <a:hlinkClick r:id="rId4"/>
              </a:rPr>
              <a:t>,</a:t>
            </a:r>
            <a:r>
              <a:rPr lang="en-US" sz="1200" b="0" i="0" kern="1200" dirty="0">
                <a:solidFill>
                  <a:schemeClr val="tx1"/>
                </a:solidFill>
                <a:effectLst/>
                <a:latin typeface="+mn-lt"/>
                <a:ea typeface="+mn-ea"/>
                <a:cs typeface="+mn-cs"/>
              </a:rPr>
              <a:t> the EU’s largest financing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to date in support of innovation, with the goal to attract talent, capital and investment in Europe. These actions include the reinforcement of cross guarantees for wind energy production and three new instruments to strengthen Europe’s competitiveness:</a:t>
            </a:r>
          </a:p>
          <a:p>
            <a:r>
              <a:rPr lang="en-US" sz="1200" b="0" i="0" kern="1200" dirty="0">
                <a:solidFill>
                  <a:schemeClr val="tx1"/>
                </a:solidFill>
                <a:effectLst/>
                <a:latin typeface="+mn-lt"/>
                <a:ea typeface="+mn-ea"/>
                <a:cs typeface="+mn-cs"/>
              </a:rPr>
              <a:t>A €1.5 billion package to provide counter-guarantees through partner banks to grid component manufacturers to ensure sustainable supply, giving companies greater certainty to ramp up production of electricity networks across Europe. This will facilitate the integration of renewable energy into the grid and the delivery of affordable power to EU businesses and households. </a:t>
            </a:r>
          </a:p>
          <a:p>
            <a:r>
              <a:rPr lang="en-US" sz="1200" b="0" i="0" kern="1200" dirty="0">
                <a:solidFill>
                  <a:schemeClr val="tx1"/>
                </a:solidFill>
                <a:effectLst/>
                <a:latin typeface="+mn-lt"/>
                <a:ea typeface="+mn-ea"/>
                <a:cs typeface="+mn-cs"/>
              </a:rPr>
              <a:t>To provide liquidity and working capital for highly innovative small and medium-sized enterprises active in developing green technologies, the EIB and Commission are launching a €250 million </a:t>
            </a:r>
            <a:r>
              <a:rPr lang="en-US" sz="1200" b="1" i="0" kern="1200" dirty="0" err="1">
                <a:solidFill>
                  <a:schemeClr val="tx1"/>
                </a:solidFill>
                <a:effectLst/>
                <a:latin typeface="+mn-lt"/>
                <a:ea typeface="+mn-ea"/>
                <a:cs typeface="+mn-cs"/>
              </a:rPr>
              <a:t>CleantechEU</a:t>
            </a:r>
            <a:r>
              <a:rPr lang="en-US" sz="1200" b="1" i="0" kern="1200" dirty="0">
                <a:solidFill>
                  <a:schemeClr val="tx1"/>
                </a:solidFill>
                <a:effectLst/>
                <a:latin typeface="+mn-lt"/>
                <a:ea typeface="+mn-ea"/>
                <a:cs typeface="+mn-cs"/>
              </a:rPr>
              <a:t> g</a:t>
            </a:r>
            <a:r>
              <a:rPr lang="en-US" sz="1200" b="0" i="0" kern="1200" dirty="0">
                <a:solidFill>
                  <a:schemeClr val="tx1"/>
                </a:solidFill>
                <a:effectLst/>
                <a:latin typeface="+mn-lt"/>
                <a:ea typeface="+mn-ea"/>
                <a:cs typeface="+mn-cs"/>
              </a:rPr>
              <a:t>uarantee scheme.</a:t>
            </a:r>
          </a:p>
          <a:p>
            <a:r>
              <a:rPr lang="en-US" sz="1200" b="0" i="0" kern="1200" dirty="0">
                <a:solidFill>
                  <a:schemeClr val="tx1"/>
                </a:solidFill>
                <a:effectLst/>
                <a:latin typeface="+mn-lt"/>
                <a:ea typeface="+mn-ea"/>
                <a:cs typeface="+mn-cs"/>
              </a:rPr>
              <a:t>A €1.5 billion top-up to a successful EIB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supporting European wind turbine and component manufacturers.</a:t>
            </a: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09863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Conclusion</a:t>
            </a:r>
          </a:p>
          <a:p>
            <a:pPr fontAlgn="base"/>
            <a:r>
              <a:rPr lang="en-US" sz="1200" b="0" i="0" kern="1200" dirty="0">
                <a:solidFill>
                  <a:schemeClr val="tx1"/>
                </a:solidFill>
                <a:effectLst/>
                <a:latin typeface="+mn-lt"/>
                <a:ea typeface="+mn-ea"/>
                <a:cs typeface="+mn-cs"/>
              </a:rPr>
              <a:t>The rest of 2025 and 2026 will be decisive in determining whether Europe’s clean industrial ambitions remain aspirations or become tangible realities.</a:t>
            </a:r>
          </a:p>
          <a:p>
            <a:pPr fontAlgn="base"/>
            <a:r>
              <a:rPr lang="en-US" sz="1200" b="0" i="0" kern="1200" dirty="0">
                <a:solidFill>
                  <a:schemeClr val="tx1"/>
                </a:solidFill>
                <a:effectLst/>
                <a:latin typeface="+mn-lt"/>
                <a:ea typeface="+mn-ea"/>
                <a:cs typeface="+mn-cs"/>
              </a:rPr>
              <a:t>Cutting red tape, electrifying industry, modernizing grids, and deploying clean technologies are core levers that will decide Europe’s industrial future</a:t>
            </a:r>
          </a:p>
          <a:p>
            <a:r>
              <a:rPr lang="en-IE" dirty="0"/>
              <a:t>We are currently discussing the </a:t>
            </a:r>
            <a:r>
              <a:rPr lang="en-IE" b="1" dirty="0"/>
              <a:t>next </a:t>
            </a:r>
            <a:r>
              <a:rPr lang="en-IE" b="1" dirty="0" err="1"/>
              <a:t>MFF:</a:t>
            </a:r>
            <a:r>
              <a:rPr lang="en-IE" b="0" dirty="0" err="1"/>
              <a:t>t</a:t>
            </a:r>
            <a:r>
              <a:rPr lang="en-GB" sz="1200" b="0" kern="1200" dirty="0">
                <a:solidFill>
                  <a:schemeClr val="tx1"/>
                </a:solidFill>
                <a:effectLst/>
                <a:latin typeface="+mn-lt"/>
                <a:ea typeface="+mn-ea"/>
                <a:cs typeface="+mn-cs"/>
              </a:rPr>
              <a:t>he</a:t>
            </a:r>
            <a:r>
              <a:rPr lang="en-GB" sz="1200" b="1" kern="1200" dirty="0">
                <a:solidFill>
                  <a:schemeClr val="tx1"/>
                </a:solidFill>
                <a:effectLst/>
                <a:latin typeface="+mn-lt"/>
                <a:ea typeface="+mn-ea"/>
                <a:cs typeface="+mn-cs"/>
              </a:rPr>
              <a:t>  proposals</a:t>
            </a:r>
            <a:r>
              <a:rPr lang="en-GB" sz="1200" kern="1200" dirty="0">
                <a:solidFill>
                  <a:schemeClr val="tx1"/>
                </a:solidFill>
                <a:effectLst/>
                <a:latin typeface="+mn-lt"/>
                <a:ea typeface="+mn-ea"/>
                <a:cs typeface="+mn-cs"/>
              </a:rPr>
              <a:t> would increase the CEF-E budget </a:t>
            </a:r>
            <a:r>
              <a:rPr lang="en-GB" sz="1200" b="1" kern="1200" dirty="0">
                <a:solidFill>
                  <a:schemeClr val="tx1"/>
                </a:solidFill>
                <a:effectLst/>
                <a:latin typeface="+mn-lt"/>
                <a:ea typeface="+mn-ea"/>
                <a:cs typeface="+mn-cs"/>
              </a:rPr>
              <a:t>from EUR 5.84 billion for 2021-2027 to EUR 29.91 billion for 2028-2034. </a:t>
            </a:r>
            <a:endParaRPr lang="en-IE"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National and regional partnership plans:</a:t>
            </a:r>
            <a:r>
              <a:rPr lang="en-GB" sz="1200" kern="1200" dirty="0">
                <a:solidFill>
                  <a:schemeClr val="tx1"/>
                </a:solidFill>
                <a:effectLst/>
                <a:latin typeface="+mn-lt"/>
                <a:ea typeface="+mn-ea"/>
                <a:cs typeface="+mn-cs"/>
              </a:rPr>
              <a:t> Combines EU funds implemented by Member States and regions into a coherent, tailored planning process. With a total of EUR 865 billion, these national plans will be essential to ensure EU support mainly national investments,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in national transmission or distribution grids.</a:t>
            </a:r>
            <a:endParaRPr lang="en-IE"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European Competitiveness Fund</a:t>
            </a:r>
            <a:r>
              <a:rPr lang="en-GB" sz="1200" kern="1200" dirty="0">
                <a:solidFill>
                  <a:schemeClr val="tx1"/>
                </a:solidFill>
                <a:effectLst/>
                <a:latin typeface="+mn-lt"/>
                <a:ea typeface="+mn-ea"/>
                <a:cs typeface="+mn-cs"/>
              </a:rPr>
              <a:t>: The “Clean Transition and Industrial Decarbonisation” part has a EUR 67.4 billion budget for the duration of the next MFF. It is expected to leverage significant funds to meet investment needs through guarantees and financial instruments. It will support to energy research together with Horizon Europe.</a:t>
            </a:r>
            <a:endParaRPr lang="en-I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also need investments in </a:t>
            </a:r>
            <a:r>
              <a:rPr lang="en-GB" sz="1200" b="1" kern="1200" dirty="0">
                <a:solidFill>
                  <a:schemeClr val="tx1"/>
                </a:solidFill>
                <a:effectLst/>
                <a:latin typeface="+mn-lt"/>
                <a:ea typeface="+mn-ea"/>
                <a:cs typeface="+mn-cs"/>
              </a:rPr>
              <a:t>key EU projects </a:t>
            </a:r>
            <a:r>
              <a:rPr lang="en-GB" sz="1200" kern="1200" dirty="0">
                <a:solidFill>
                  <a:schemeClr val="tx1"/>
                </a:solidFill>
                <a:effectLst/>
                <a:latin typeface="+mn-lt"/>
                <a:ea typeface="+mn-ea"/>
                <a:cs typeface="+mn-cs"/>
              </a:rPr>
              <a:t>which increasingly benefit beyond the territory of the host countries, and which cannot progress without additional</a:t>
            </a:r>
            <a:endParaRPr lang="en-IE" b="1" dirty="0"/>
          </a:p>
          <a:p>
            <a:r>
              <a:rPr lang="en-US" sz="1200" b="0" i="0" kern="1200" dirty="0">
                <a:solidFill>
                  <a:schemeClr val="tx1"/>
                </a:solidFill>
                <a:effectLst/>
                <a:latin typeface="+mn-lt"/>
                <a:ea typeface="+mn-ea"/>
                <a:cs typeface="+mn-cs"/>
              </a:rPr>
              <a:t>The proposed</a:t>
            </a:r>
            <a:r>
              <a:rPr lang="en-US" sz="1200" b="1"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3"/>
              </a:rPr>
              <a:t>Competitiveness Fund</a:t>
            </a:r>
            <a:r>
              <a:rPr lang="en-US" sz="1200" b="0" i="0" kern="1200" dirty="0">
                <a:solidFill>
                  <a:schemeClr val="tx1"/>
                </a:solidFill>
                <a:effectLst/>
                <a:latin typeface="+mn-lt"/>
                <a:ea typeface="+mn-ea"/>
                <a:cs typeface="+mn-cs"/>
              </a:rPr>
              <a:t>, and the</a:t>
            </a:r>
            <a:r>
              <a:rPr lang="en-US" sz="1200" b="1"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4"/>
              </a:rPr>
              <a:t>Industrial Decarbonization Bank</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must be directed toward upgrading Europe’s existing industrial base, not just new projects.</a:t>
            </a:r>
          </a:p>
          <a:p>
            <a:r>
              <a:rPr lang="en-US" sz="1200" b="0" i="0" kern="1200" dirty="0">
                <a:solidFill>
                  <a:schemeClr val="tx1"/>
                </a:solidFill>
                <a:effectLst/>
                <a:latin typeface="+mn-lt"/>
                <a:ea typeface="+mn-ea"/>
                <a:cs typeface="+mn-cs"/>
              </a:rPr>
              <a:t>We urge National Parliaments governments, policymakers, and fellow industry leaders to seize this moment: invest boldly in digitalization, back innovation with forward-thinking policy, and work together to build a more competitive industrial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the policy vision in place, what it needs now is execution with speed and scale. We would like to know if there are still barriers you face that we have not addressed! </a:t>
            </a:r>
          </a:p>
          <a:p>
            <a:r>
              <a:rPr lang="en-IE" dirty="0"/>
              <a:t>Happy to discuss further!</a:t>
            </a:r>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36160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84553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65957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6464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à"/>
            </a:pPr>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988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48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505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744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Looking into recent and upcoming developments, I would like to highlight some of the most important elements delivered and on going:</a:t>
            </a:r>
          </a:p>
          <a:p>
            <a:r>
              <a:rPr lang="en-IE" sz="1200" kern="1200" dirty="0">
                <a:solidFill>
                  <a:schemeClr val="tx1"/>
                </a:solidFill>
                <a:effectLst/>
                <a:latin typeface="+mn-lt"/>
                <a:ea typeface="+mn-ea"/>
                <a:cs typeface="+mn-cs"/>
              </a:rPr>
              <a:t>The launch of an </a:t>
            </a:r>
            <a:r>
              <a:rPr lang="en-IE" sz="1200" b="1" kern="1200" dirty="0">
                <a:solidFill>
                  <a:schemeClr val="tx1"/>
                </a:solidFill>
                <a:effectLst/>
                <a:latin typeface="+mn-lt"/>
                <a:ea typeface="+mn-ea"/>
                <a:cs typeface="+mn-cs"/>
              </a:rPr>
              <a:t>Energy Union Task Force</a:t>
            </a:r>
            <a:r>
              <a:rPr lang="en-IE" sz="1200" kern="1200" dirty="0">
                <a:solidFill>
                  <a:schemeClr val="tx1"/>
                </a:solidFill>
                <a:effectLst/>
                <a:latin typeface="+mn-lt"/>
                <a:ea typeface="+mn-ea"/>
                <a:cs typeface="+mn-cs"/>
              </a:rPr>
              <a:t>, on </a:t>
            </a:r>
            <a:r>
              <a:rPr lang="en-IE" sz="1200" b="1" kern="1200" dirty="0">
                <a:solidFill>
                  <a:schemeClr val="tx1"/>
                </a:solidFill>
                <a:effectLst/>
                <a:latin typeface="+mn-lt"/>
                <a:ea typeface="+mn-ea"/>
                <a:cs typeface="+mn-cs"/>
              </a:rPr>
              <a:t>16 June </a:t>
            </a:r>
            <a:r>
              <a:rPr lang="en-IE" sz="1200" kern="1200" dirty="0">
                <a:solidFill>
                  <a:schemeClr val="tx1"/>
                </a:solidFill>
                <a:effectLst/>
                <a:latin typeface="+mn-lt"/>
                <a:ea typeface="+mn-ea"/>
                <a:cs typeface="+mn-cs"/>
              </a:rPr>
              <a:t>under the Polish Presidency, to increase coordination across the Energy Union and enhance the governance of the electricity system. It consist of high-level representatives from the Commission and Member States, supported by relevant EU bodies. </a:t>
            </a:r>
          </a:p>
          <a:p>
            <a:r>
              <a:rPr lang="en-IE" sz="1200" kern="1200" dirty="0">
                <a:solidFill>
                  <a:schemeClr val="tx1"/>
                </a:solidFill>
                <a:effectLst/>
                <a:latin typeface="+mn-lt"/>
                <a:ea typeface="+mn-ea"/>
                <a:cs typeface="+mn-cs"/>
              </a:rPr>
              <a:t>Guidance on how to </a:t>
            </a:r>
            <a:r>
              <a:rPr lang="en-IE" sz="1200" b="1" kern="1200" dirty="0">
                <a:solidFill>
                  <a:schemeClr val="tx1"/>
                </a:solidFill>
                <a:effectLst/>
                <a:latin typeface="+mn-lt"/>
                <a:ea typeface="+mn-ea"/>
                <a:cs typeface="+mn-cs"/>
              </a:rPr>
              <a:t>make network charges more efficient</a:t>
            </a:r>
            <a:r>
              <a:rPr lang="en-IE" sz="1200" kern="1200" dirty="0">
                <a:solidFill>
                  <a:schemeClr val="tx1"/>
                </a:solidFill>
                <a:effectLst/>
                <a:latin typeface="+mn-lt"/>
                <a:ea typeface="+mn-ea"/>
                <a:cs typeface="+mn-cs"/>
              </a:rPr>
              <a:t> and a recommendation on how to </a:t>
            </a:r>
            <a:r>
              <a:rPr lang="en-IE" sz="1200" b="1" kern="1200" dirty="0">
                <a:solidFill>
                  <a:schemeClr val="tx1"/>
                </a:solidFill>
                <a:effectLst/>
                <a:latin typeface="+mn-lt"/>
                <a:ea typeface="+mn-ea"/>
                <a:cs typeface="+mn-cs"/>
              </a:rPr>
              <a:t>lower electricity taxes </a:t>
            </a:r>
            <a:r>
              <a:rPr lang="en-IE" sz="1200" b="0" kern="1200" dirty="0">
                <a:solidFill>
                  <a:schemeClr val="tx1"/>
                </a:solidFill>
                <a:effectLst/>
                <a:latin typeface="+mn-lt"/>
                <a:ea typeface="+mn-ea"/>
                <a:cs typeface="+mn-cs"/>
              </a:rPr>
              <a:t>at the beginning of </a:t>
            </a:r>
            <a:r>
              <a:rPr lang="en-IE" sz="1200" b="1" kern="1200" dirty="0">
                <a:solidFill>
                  <a:schemeClr val="tx1"/>
                </a:solidFill>
                <a:effectLst/>
                <a:latin typeface="+mn-lt"/>
                <a:ea typeface="+mn-ea"/>
                <a:cs typeface="+mn-cs"/>
              </a:rPr>
              <a:t>July.</a:t>
            </a:r>
            <a:r>
              <a:rPr lang="en-IE" sz="1200" kern="1200" dirty="0">
                <a:solidFill>
                  <a:schemeClr val="tx1"/>
                </a:solidFill>
                <a:effectLst/>
                <a:latin typeface="+mn-lt"/>
                <a:ea typeface="+mn-ea"/>
                <a:cs typeface="+mn-cs"/>
              </a:rPr>
              <a:t> </a:t>
            </a:r>
          </a:p>
          <a:p>
            <a:r>
              <a:rPr lang="en-IE" sz="1200" kern="1200" dirty="0">
                <a:solidFill>
                  <a:schemeClr val="tx1"/>
                </a:solidFill>
                <a:effectLst/>
                <a:latin typeface="+mn-lt"/>
                <a:ea typeface="+mn-ea"/>
                <a:cs typeface="+mn-cs"/>
              </a:rPr>
              <a:t>Using the flexibilities under the </a:t>
            </a:r>
            <a:r>
              <a:rPr lang="en-IE" sz="1200" b="1" kern="1200" dirty="0">
                <a:solidFill>
                  <a:schemeClr val="tx1"/>
                </a:solidFill>
                <a:effectLst/>
                <a:latin typeface="+mn-lt"/>
                <a:ea typeface="+mn-ea"/>
                <a:cs typeface="+mn-cs"/>
              </a:rPr>
              <a:t>Energy Taxation Directive</a:t>
            </a:r>
            <a:r>
              <a:rPr lang="en-IE" sz="1200" kern="1200" dirty="0">
                <a:solidFill>
                  <a:schemeClr val="tx1"/>
                </a:solidFill>
                <a:effectLst/>
                <a:latin typeface="+mn-lt"/>
                <a:ea typeface="+mn-ea"/>
                <a:cs typeface="+mn-cs"/>
              </a:rPr>
              <a:t>, these measures could have an immediate effect, as taxes and network charges account for 40% respectively of the final prices for SMEs. This is accompanied by guidance on innovative forms of renewables and on grid and storage areas.</a:t>
            </a: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The ongoing preparation of a </a:t>
            </a:r>
            <a:r>
              <a:rPr lang="en-IE" sz="1200" b="1" kern="1200" dirty="0">
                <a:solidFill>
                  <a:schemeClr val="tx1"/>
                </a:solidFill>
                <a:effectLst/>
                <a:latin typeface="+mn-lt"/>
                <a:ea typeface="+mn-ea"/>
                <a:cs typeface="+mn-cs"/>
              </a:rPr>
              <a:t>Clean Energy Investment Strategy</a:t>
            </a:r>
            <a:r>
              <a:rPr lang="en-IE" sz="1200" kern="1200" dirty="0">
                <a:solidFill>
                  <a:schemeClr val="tx1"/>
                </a:solidFill>
                <a:effectLst/>
                <a:latin typeface="+mn-lt"/>
                <a:ea typeface="+mn-ea"/>
                <a:cs typeface="+mn-cs"/>
              </a:rPr>
              <a:t> including a de-risking initiative to unlock private capital supporting the €570 billion per year investment needs of the clean energy transition. </a:t>
            </a: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On Jun 25, 2025  the Commission has adopted a </a:t>
            </a:r>
            <a:r>
              <a:rPr lang="en-IE" sz="1200" b="1" kern="1200" dirty="0">
                <a:solidFill>
                  <a:schemeClr val="tx1"/>
                </a:solidFill>
                <a:effectLst/>
                <a:latin typeface="+mn-lt"/>
                <a:ea typeface="+mn-ea"/>
                <a:cs typeface="+mn-cs"/>
              </a:rPr>
              <a:t>new State aid framework accompanying the Clean Industrial Deal</a:t>
            </a:r>
            <a:r>
              <a:rPr lang="en-IE" sz="1200" kern="1200" dirty="0">
                <a:solidFill>
                  <a:schemeClr val="tx1"/>
                </a:solidFill>
                <a:effectLst/>
                <a:latin typeface="+mn-lt"/>
                <a:ea typeface="+mn-ea"/>
                <a:cs typeface="+mn-cs"/>
              </a:rPr>
              <a:t> which will help Member States designing support measures and de-risking instruments for the rollout of clean energy </a:t>
            </a:r>
          </a:p>
          <a:p>
            <a:pPr lvl="0"/>
            <a:r>
              <a:rPr lang="en-GB" sz="1200" b="1" kern="1200" dirty="0">
                <a:solidFill>
                  <a:schemeClr val="tx1"/>
                </a:solidFill>
                <a:effectLst/>
                <a:latin typeface="+mn-lt"/>
                <a:ea typeface="+mn-ea"/>
                <a:cs typeface="+mn-cs"/>
              </a:rPr>
              <a:t>Tripartite contracts for affordable energy</a:t>
            </a:r>
            <a:r>
              <a:rPr lang="en-GB" sz="1200" kern="1200" dirty="0">
                <a:solidFill>
                  <a:schemeClr val="tx1"/>
                </a:solidFill>
                <a:effectLst/>
                <a:latin typeface="+mn-lt"/>
                <a:ea typeface="+mn-ea"/>
                <a:cs typeface="+mn-cs"/>
              </a:rPr>
              <a:t> were launched last week on the first on offshore wind, and the second on storage and flexibility. More of such contracts are under consideration.</a:t>
            </a:r>
          </a:p>
          <a:p>
            <a:pPr lvl="0"/>
            <a:endParaRPr lang="en-I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Work on </a:t>
            </a:r>
            <a:r>
              <a:rPr lang="en-GB" sz="1200" b="1" kern="1200" dirty="0">
                <a:solidFill>
                  <a:schemeClr val="tx1"/>
                </a:solidFill>
                <a:effectLst/>
                <a:latin typeface="+mn-lt"/>
                <a:ea typeface="+mn-ea"/>
                <a:cs typeface="+mn-cs"/>
              </a:rPr>
              <a:t>infrastructure</a:t>
            </a:r>
            <a:r>
              <a:rPr lang="en-GB" sz="1200" kern="1200" dirty="0">
                <a:solidFill>
                  <a:schemeClr val="tx1"/>
                </a:solidFill>
                <a:effectLst/>
                <a:latin typeface="+mn-lt"/>
                <a:ea typeface="+mn-ea"/>
                <a:cs typeface="+mn-cs"/>
              </a:rPr>
              <a:t> with the upcoming </a:t>
            </a:r>
            <a:r>
              <a:rPr lang="en-GB" sz="1200" b="1" kern="1200" dirty="0">
                <a:solidFill>
                  <a:schemeClr val="tx1"/>
                </a:solidFill>
                <a:effectLst/>
                <a:latin typeface="+mn-lt"/>
                <a:ea typeface="+mn-ea"/>
                <a:cs typeface="+mn-cs"/>
              </a:rPr>
              <a:t>grids package</a:t>
            </a:r>
            <a:r>
              <a:rPr lang="en-GB" sz="1200" kern="1200" dirty="0">
                <a:solidFill>
                  <a:schemeClr val="tx1"/>
                </a:solidFill>
                <a:effectLst/>
                <a:latin typeface="+mn-lt"/>
                <a:ea typeface="+mn-ea"/>
                <a:cs typeface="+mn-cs"/>
              </a:rPr>
              <a:t> and ongoing negotiations for the </a:t>
            </a:r>
            <a:r>
              <a:rPr lang="en-GB" sz="1200" b="1" kern="1200" dirty="0">
                <a:solidFill>
                  <a:schemeClr val="tx1"/>
                </a:solidFill>
                <a:effectLst/>
                <a:latin typeface="+mn-lt"/>
                <a:ea typeface="+mn-ea"/>
                <a:cs typeface="+mn-cs"/>
              </a:rPr>
              <a:t>Connecting Europe Facility </a:t>
            </a:r>
            <a:r>
              <a:rPr lang="en-GB" sz="1200" kern="1200" dirty="0">
                <a:solidFill>
                  <a:schemeClr val="tx1"/>
                </a:solidFill>
                <a:effectLst/>
                <a:latin typeface="+mn-lt"/>
                <a:ea typeface="+mn-ea"/>
                <a:cs typeface="+mn-cs"/>
              </a:rPr>
              <a:t>on which we count on the EP support. </a:t>
            </a:r>
          </a:p>
          <a:p>
            <a:pPr lvl="0"/>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delegated act on projects of common interest and projects of mutual interest, the white paper on electricity market and the clean energy investments strategy</a:t>
            </a:r>
            <a:r>
              <a:rPr lang="en-GB" sz="1200" kern="1200" dirty="0">
                <a:solidFill>
                  <a:schemeClr val="tx1"/>
                </a:solidFill>
                <a:effectLst/>
                <a:latin typeface="+mn-lt"/>
                <a:ea typeface="+mn-ea"/>
                <a:cs typeface="+mn-cs"/>
              </a:rPr>
              <a:t> are also planned for this autumn. </a:t>
            </a:r>
            <a:endParaRPr lang="en-I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worked extensively on </a:t>
            </a:r>
            <a:r>
              <a:rPr lang="en-GB" sz="1200" b="1" kern="1200" dirty="0">
                <a:solidFill>
                  <a:schemeClr val="tx1"/>
                </a:solidFill>
                <a:effectLst/>
                <a:latin typeface="+mn-lt"/>
                <a:ea typeface="+mn-ea"/>
                <a:cs typeface="+mn-cs"/>
              </a:rPr>
              <a:t>nuclear</a:t>
            </a:r>
            <a:r>
              <a:rPr lang="en-GB" sz="1200" kern="1200" dirty="0">
                <a:solidFill>
                  <a:schemeClr val="tx1"/>
                </a:solidFill>
                <a:effectLst/>
                <a:latin typeface="+mn-lt"/>
                <a:ea typeface="+mn-ea"/>
                <a:cs typeface="+mn-cs"/>
              </a:rPr>
              <a:t> with the </a:t>
            </a:r>
            <a:r>
              <a:rPr lang="en-GB" sz="1200" b="1" kern="1200" dirty="0">
                <a:solidFill>
                  <a:schemeClr val="tx1"/>
                </a:solidFill>
                <a:effectLst/>
                <a:latin typeface="+mn-lt"/>
                <a:ea typeface="+mn-ea"/>
                <a:cs typeface="+mn-cs"/>
              </a:rPr>
              <a:t>PINC</a:t>
            </a:r>
            <a:r>
              <a:rPr lang="en-GB" sz="1200" kern="1200" dirty="0">
                <a:solidFill>
                  <a:schemeClr val="tx1"/>
                </a:solidFill>
                <a:effectLst/>
                <a:latin typeface="+mn-lt"/>
                <a:ea typeface="+mn-ea"/>
                <a:cs typeface="+mn-cs"/>
              </a:rPr>
              <a:t> and preparatory stage of the </a:t>
            </a:r>
            <a:r>
              <a:rPr lang="en-GB" sz="1200" b="1" kern="1200" dirty="0">
                <a:solidFill>
                  <a:schemeClr val="tx1"/>
                </a:solidFill>
                <a:effectLst/>
                <a:latin typeface="+mn-lt"/>
                <a:ea typeface="+mn-ea"/>
                <a:cs typeface="+mn-cs"/>
              </a:rPr>
              <a:t>Small Modular Reactors action plan</a:t>
            </a:r>
            <a:endParaRPr lang="en-IE"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Enhancing energy security</a:t>
            </a:r>
            <a:r>
              <a:rPr lang="en-GB" sz="1200" kern="1200" dirty="0">
                <a:solidFill>
                  <a:schemeClr val="tx1"/>
                </a:solidFill>
                <a:effectLst/>
                <a:latin typeface="+mn-lt"/>
                <a:ea typeface="+mn-ea"/>
                <a:cs typeface="+mn-cs"/>
              </a:rPr>
              <a:t> will contribute to reducing instability. The swift handling and advancing on the </a:t>
            </a:r>
            <a:r>
              <a:rPr lang="en-GB" sz="1200" b="1" kern="1200" dirty="0" err="1">
                <a:solidFill>
                  <a:schemeClr val="tx1"/>
                </a:solidFill>
                <a:effectLst/>
                <a:latin typeface="+mn-lt"/>
                <a:ea typeface="+mn-ea"/>
                <a:cs typeface="+mn-cs"/>
              </a:rPr>
              <a:t>REPower</a:t>
            </a:r>
            <a:r>
              <a:rPr lang="en-GB" sz="1200" b="1" kern="1200" dirty="0">
                <a:solidFill>
                  <a:schemeClr val="tx1"/>
                </a:solidFill>
                <a:effectLst/>
                <a:latin typeface="+mn-lt"/>
                <a:ea typeface="+mn-ea"/>
                <a:cs typeface="+mn-cs"/>
              </a:rPr>
              <a:t> regulation</a:t>
            </a:r>
            <a:r>
              <a:rPr lang="en-GB" sz="1200" kern="1200" dirty="0">
                <a:solidFill>
                  <a:schemeClr val="tx1"/>
                </a:solidFill>
                <a:effectLst/>
                <a:latin typeface="+mn-lt"/>
                <a:ea typeface="+mn-ea"/>
                <a:cs typeface="+mn-cs"/>
              </a:rPr>
              <a:t> is strategic in this area. Next year, the Commission will come forward with proposals for the revision of the </a:t>
            </a:r>
            <a:r>
              <a:rPr lang="en-GB" sz="1200" b="1" kern="1200" dirty="0">
                <a:solidFill>
                  <a:schemeClr val="tx1"/>
                </a:solidFill>
                <a:effectLst/>
                <a:latin typeface="+mn-lt"/>
                <a:ea typeface="+mn-ea"/>
                <a:cs typeface="+mn-cs"/>
              </a:rPr>
              <a:t>Security of supply in the electricity and gas sector</a:t>
            </a:r>
            <a:endParaRPr lang="en-I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Looking into next year the reflection is also ongoing on the </a:t>
            </a:r>
            <a:r>
              <a:rPr lang="en-GB" sz="1200" b="1" kern="1200" dirty="0">
                <a:solidFill>
                  <a:schemeClr val="tx1"/>
                </a:solidFill>
                <a:effectLst/>
                <a:latin typeface="+mn-lt"/>
                <a:ea typeface="+mn-ea"/>
                <a:cs typeface="+mn-cs"/>
              </a:rPr>
              <a:t>post-2030 energy framework</a:t>
            </a:r>
            <a:r>
              <a:rPr lang="en-GB" sz="1200" kern="1200" dirty="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In addition, overall, the </a:t>
            </a:r>
            <a:r>
              <a:rPr lang="en-IE" sz="1200" b="1" kern="1200" dirty="0">
                <a:solidFill>
                  <a:schemeClr val="tx1"/>
                </a:solidFill>
                <a:effectLst/>
                <a:latin typeface="+mn-lt"/>
                <a:ea typeface="+mn-ea"/>
                <a:cs typeface="+mn-cs"/>
              </a:rPr>
              <a:t>Clean Industrial Deal</a:t>
            </a:r>
            <a:r>
              <a:rPr lang="en-IE" sz="1200" kern="1200" dirty="0">
                <a:solidFill>
                  <a:schemeClr val="tx1"/>
                </a:solidFill>
                <a:effectLst/>
                <a:latin typeface="+mn-lt"/>
                <a:ea typeface="+mn-ea"/>
                <a:cs typeface="+mn-cs"/>
              </a:rPr>
              <a:t> serves as a framework for engaging in a </a:t>
            </a:r>
            <a:r>
              <a:rPr lang="en-IE" sz="1200" b="1" kern="1200" dirty="0">
                <a:solidFill>
                  <a:schemeClr val="tx1"/>
                </a:solidFill>
                <a:effectLst/>
                <a:latin typeface="+mn-lt"/>
                <a:ea typeface="+mn-ea"/>
                <a:cs typeface="+mn-cs"/>
              </a:rPr>
              <a:t>dialogue with industries</a:t>
            </a:r>
            <a:r>
              <a:rPr lang="en-IE" sz="1200" kern="1200" dirty="0">
                <a:solidFill>
                  <a:schemeClr val="tx1"/>
                </a:solidFill>
                <a:effectLst/>
                <a:latin typeface="+mn-lt"/>
                <a:ea typeface="+mn-ea"/>
                <a:cs typeface="+mn-cs"/>
              </a:rPr>
              <a:t>. </a:t>
            </a:r>
          </a:p>
          <a:p>
            <a:pPr lvl="0"/>
            <a:r>
              <a:rPr lang="en-IE" sz="1200" kern="1200" dirty="0">
                <a:solidFill>
                  <a:schemeClr val="tx1"/>
                </a:solidFill>
                <a:effectLst/>
                <a:latin typeface="+mn-lt"/>
                <a:ea typeface="+mn-ea"/>
                <a:cs typeface="+mn-cs"/>
              </a:rPr>
              <a:t>The Commission will tailor action to the specific needs of individual sectors. For example, we have presented an </a:t>
            </a:r>
            <a:r>
              <a:rPr lang="en-IE" sz="1200" b="1" kern="1200" dirty="0">
                <a:solidFill>
                  <a:schemeClr val="tx1"/>
                </a:solidFill>
                <a:effectLst/>
                <a:latin typeface="+mn-lt"/>
                <a:ea typeface="+mn-ea"/>
                <a:cs typeface="+mn-cs"/>
              </a:rPr>
              <a:t>Action Plan for the automative industry </a:t>
            </a:r>
            <a:r>
              <a:rPr lang="en-IE" sz="1200" kern="1200" dirty="0">
                <a:solidFill>
                  <a:schemeClr val="tx1"/>
                </a:solidFill>
                <a:effectLst/>
                <a:latin typeface="+mn-lt"/>
                <a:ea typeface="+mn-ea"/>
                <a:cs typeface="+mn-cs"/>
              </a:rPr>
              <a:t>and an </a:t>
            </a:r>
            <a:r>
              <a:rPr lang="en-IE" sz="1200" b="1" kern="1200" dirty="0">
                <a:solidFill>
                  <a:schemeClr val="tx1"/>
                </a:solidFill>
                <a:effectLst/>
                <a:latin typeface="+mn-lt"/>
                <a:ea typeface="+mn-ea"/>
                <a:cs typeface="+mn-cs"/>
              </a:rPr>
              <a:t>Action Plan on Steels and Metals</a:t>
            </a:r>
            <a:r>
              <a:rPr lang="en-IE" sz="1200" kern="1200" dirty="0">
                <a:solidFill>
                  <a:schemeClr val="tx1"/>
                </a:solidFill>
                <a:effectLst/>
                <a:latin typeface="+mn-lt"/>
                <a:ea typeface="+mn-ea"/>
                <a:cs typeface="+mn-cs"/>
              </a:rPr>
              <a:t> [</a:t>
            </a:r>
            <a:r>
              <a:rPr lang="en-IE" sz="1200" i="1" kern="1200" dirty="0">
                <a:solidFill>
                  <a:schemeClr val="tx1"/>
                </a:solidFill>
                <a:effectLst/>
                <a:latin typeface="+mn-lt"/>
                <a:ea typeface="+mn-ea"/>
                <a:cs typeface="+mn-cs"/>
              </a:rPr>
              <a:t>adopted on 19/03]</a:t>
            </a:r>
            <a:r>
              <a:rPr lang="en-IE" sz="1200" kern="1200" dirty="0">
                <a:solidFill>
                  <a:schemeClr val="tx1"/>
                </a:solidFill>
                <a:effectLst/>
                <a:latin typeface="+mn-lt"/>
                <a:ea typeface="+mn-ea"/>
                <a:cs typeface="+mn-cs"/>
              </a:rPr>
              <a:t>. A </a:t>
            </a:r>
            <a:r>
              <a:rPr lang="en-IE" sz="1200" b="1" kern="1200" dirty="0">
                <a:solidFill>
                  <a:schemeClr val="tx1"/>
                </a:solidFill>
                <a:effectLst/>
                <a:latin typeface="+mn-lt"/>
                <a:ea typeface="+mn-ea"/>
                <a:cs typeface="+mn-cs"/>
              </a:rPr>
              <a:t>Chemicals Industry Package</a:t>
            </a:r>
            <a:r>
              <a:rPr lang="en-IE" sz="1200" kern="1200" dirty="0">
                <a:solidFill>
                  <a:schemeClr val="tx1"/>
                </a:solidFill>
                <a:effectLst/>
                <a:latin typeface="+mn-lt"/>
                <a:ea typeface="+mn-ea"/>
                <a:cs typeface="+mn-cs"/>
              </a:rPr>
              <a:t>, set for adoption in late 2025, will recognise the strategic role of the chemicals sector as “industry of industries”.</a:t>
            </a:r>
          </a:p>
          <a:p>
            <a:pPr lvl="0"/>
            <a:r>
              <a:rPr lang="en-IE" sz="1200" kern="1200" dirty="0">
                <a:solidFill>
                  <a:schemeClr val="tx1"/>
                </a:solidFill>
                <a:effectLst/>
                <a:latin typeface="+mn-lt"/>
                <a:ea typeface="+mn-ea"/>
                <a:cs typeface="+mn-cs"/>
              </a:rPr>
              <a:t>Benefits: </a:t>
            </a:r>
          </a:p>
          <a:p>
            <a:pPr algn="just"/>
            <a:r>
              <a:rPr lang="en-US" sz="1200" b="1" i="0" u="none" strike="noStrike" kern="1200" dirty="0">
                <a:solidFill>
                  <a:schemeClr val="tx1"/>
                </a:solidFill>
                <a:effectLst/>
                <a:latin typeface="+mn-lt"/>
                <a:ea typeface="+mn-ea"/>
                <a:cs typeface="+mn-cs"/>
                <a:hlinkClick r:id="rId3"/>
              </a:rPr>
              <a:t>Affordable Energy Action Plan</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electrification could create </a:t>
            </a:r>
            <a:r>
              <a:rPr lang="en-US" sz="1200" b="1" i="0" u="none" strike="noStrike" kern="1200" dirty="0">
                <a:solidFill>
                  <a:schemeClr val="tx1"/>
                </a:solidFill>
                <a:effectLst/>
                <a:latin typeface="+mn-lt"/>
                <a:ea typeface="+mn-ea"/>
                <a:cs typeface="+mn-cs"/>
                <a:hlinkClick r:id="rId3"/>
              </a:rPr>
              <a:t>up to €260 billion of savings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annually by 2040.</a:t>
            </a:r>
          </a:p>
          <a:p>
            <a:pPr algn="just"/>
            <a:r>
              <a:rPr lang="en-US" sz="1200" b="0" i="0" kern="1200" dirty="0">
                <a:solidFill>
                  <a:schemeClr val="tx1"/>
                </a:solidFill>
                <a:effectLst/>
                <a:latin typeface="+mn-lt"/>
                <a:ea typeface="+mn-ea"/>
                <a:cs typeface="+mn-cs"/>
              </a:rPr>
              <a:t>We have made progress, but the clock is ticking. The EU could lose up to </a:t>
            </a:r>
            <a:r>
              <a:rPr lang="en-US" sz="1200" b="1" i="0" u="sng" strike="noStrike" kern="1200" dirty="0">
                <a:solidFill>
                  <a:schemeClr val="tx1"/>
                </a:solidFill>
                <a:effectLst/>
                <a:latin typeface="+mn-lt"/>
                <a:ea typeface="+mn-ea"/>
                <a:cs typeface="+mn-cs"/>
                <a:hlinkClick r:id="rId4"/>
              </a:rPr>
              <a:t>€103 billion by 2040</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from increased energy system costs if no action is taken. We have the policy vision in place, what it needs now is execution with speed and scale.</a:t>
            </a:r>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5571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blue sky with white clouds&#10;&#10;Description automatically generated">
            <a:extLst>
              <a:ext uri="{FF2B5EF4-FFF2-40B4-BE49-F238E27FC236}">
                <a16:creationId xmlns:a16="http://schemas.microsoft.com/office/drawing/2014/main" id="{DC6C92A5-FFA7-0EA7-DD9A-2F8D13678B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6414"/>
            <a:ext cx="12192000" cy="578158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48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1901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108398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a:p>
        </p:txBody>
      </p:sp>
    </p:spTree>
    <p:extLst>
      <p:ext uri="{BB962C8B-B14F-4D97-AF65-F5344CB8AC3E}">
        <p14:creationId xmlns:p14="http://schemas.microsoft.com/office/powerpoint/2010/main" val="407089041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a:p>
        </p:txBody>
      </p:sp>
    </p:spTree>
    <p:extLst>
      <p:ext uri="{BB962C8B-B14F-4D97-AF65-F5344CB8AC3E}">
        <p14:creationId xmlns:p14="http://schemas.microsoft.com/office/powerpoint/2010/main" val="1813924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a:p>
        </p:txBody>
      </p:sp>
    </p:spTree>
    <p:extLst>
      <p:ext uri="{BB962C8B-B14F-4D97-AF65-F5344CB8AC3E}">
        <p14:creationId xmlns:p14="http://schemas.microsoft.com/office/powerpoint/2010/main" val="307076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078689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Last page with credit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5C05-B6C4-EFD6-820E-25F6561D0DE8}"/>
              </a:ext>
            </a:extLst>
          </p:cNvPr>
          <p:cNvSpPr>
            <a:spLocks noGrp="1"/>
          </p:cNvSpPr>
          <p:nvPr>
            <p:ph type="title" hasCustomPrompt="1"/>
          </p:nvPr>
        </p:nvSpPr>
        <p:spPr>
          <a:xfrm>
            <a:off x="838200" y="2256739"/>
            <a:ext cx="10515600" cy="1020337"/>
          </a:xfrm>
        </p:spPr>
        <p:txBody>
          <a:bodyPr>
            <a:noAutofit/>
          </a:bodyPr>
          <a:lstStyle>
            <a:lvl1pPr>
              <a:defRPr sz="8800">
                <a:solidFill>
                  <a:schemeClr val="tx2"/>
                </a:solidFill>
              </a:defRPr>
            </a:lvl1pPr>
          </a:lstStyle>
          <a:p>
            <a:r>
              <a:rPr lang="en-US"/>
              <a:t>Thank you</a:t>
            </a:r>
            <a:endParaRPr lang="en-IE"/>
          </a:p>
        </p:txBody>
      </p:sp>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386192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pic>
        <p:nvPicPr>
          <p:cNvPr id="8" name="Picture 7" descr="A blue background with white circles&#10;&#10;Description automatically generated">
            <a:extLst>
              <a:ext uri="{FF2B5EF4-FFF2-40B4-BE49-F238E27FC236}">
                <a16:creationId xmlns:a16="http://schemas.microsoft.com/office/drawing/2014/main" id="{DEDCC01A-41FD-6D25-F92F-465F18287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ln w="28575">
            <a:solidFill>
              <a:schemeClr val="accent5"/>
            </a:solidFill>
          </a:ln>
        </p:spPr>
        <p:txBody>
          <a:bodyPr/>
          <a:lstStyle/>
          <a:p>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1883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60" r:id="rId4"/>
    <p:sldLayoutId id="2147483652" r:id="rId5"/>
    <p:sldLayoutId id="2147483661" r:id="rId6"/>
    <p:sldLayoutId id="2147483653" r:id="rId7"/>
    <p:sldLayoutId id="2147483658" r:id="rId8"/>
    <p:sldLayoutId id="2147483663" r:id="rId9"/>
    <p:sldLayoutId id="2147483664" r:id="rId10"/>
    <p:sldLayoutId id="2147483665" r:id="rId11"/>
    <p:sldLayoutId id="2147483659" r:id="rId12"/>
    <p:sldLayoutId id="2147483654" r:id="rId13"/>
    <p:sldLayoutId id="2147483655" r:id="rId14"/>
    <p:sldLayoutId id="2147483667" r:id="rId15"/>
    <p:sldLayoutId id="2147483668" r:id="rId16"/>
    <p:sldLayoutId id="2147483669" r:id="rId17"/>
    <p:sldLayoutId id="2147483670" r:id="rId18"/>
    <p:sldLayoutId id="2147483671"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790BF-877E-FA9B-A8DC-23A803CD345E}"/>
              </a:ext>
            </a:extLst>
          </p:cNvPr>
          <p:cNvSpPr>
            <a:spLocks noGrp="1"/>
          </p:cNvSpPr>
          <p:nvPr>
            <p:ph type="ctrTitle"/>
          </p:nvPr>
        </p:nvSpPr>
        <p:spPr>
          <a:xfrm>
            <a:off x="815649" y="1467399"/>
            <a:ext cx="11032042" cy="2145859"/>
          </a:xfrm>
        </p:spPr>
        <p:txBody>
          <a:bodyPr/>
          <a:lstStyle/>
          <a:p>
            <a:r>
              <a:rPr lang="en-IE" sz="4400" dirty="0"/>
              <a:t> </a:t>
            </a:r>
            <a:r>
              <a:rPr lang="en-IE" sz="2000" dirty="0">
                <a:solidFill>
                  <a:schemeClr val="bg2"/>
                </a:solidFill>
              </a:rPr>
              <a:t>EUFORES -  NATIONAL PARLIAMENTARY WORKSHOP               Helsinki,10 September 2025</a:t>
            </a:r>
            <a:br>
              <a:rPr lang="en-IE" sz="4000" dirty="0"/>
            </a:br>
            <a:br>
              <a:rPr lang="en-IE" sz="4000" dirty="0"/>
            </a:br>
            <a:r>
              <a:rPr lang="en-IE" sz="4400" dirty="0"/>
              <a:t>The Clean industrial deal: balancing </a:t>
            </a:r>
            <a:br>
              <a:rPr lang="en-IE" sz="4400" dirty="0"/>
            </a:br>
            <a:r>
              <a:rPr lang="en-IE" sz="4400" dirty="0"/>
              <a:t>sustainable energy and industry</a:t>
            </a:r>
            <a:br>
              <a:rPr lang="en-IE" sz="4400" dirty="0"/>
            </a:br>
            <a:endParaRPr lang="en-IE" sz="4400" dirty="0"/>
          </a:p>
        </p:txBody>
      </p:sp>
      <p:sp>
        <p:nvSpPr>
          <p:cNvPr id="5" name="Subtitle 4">
            <a:extLst>
              <a:ext uri="{FF2B5EF4-FFF2-40B4-BE49-F238E27FC236}">
                <a16:creationId xmlns:a16="http://schemas.microsoft.com/office/drawing/2014/main" id="{3806B4E6-6571-E167-D711-1573E03FE2F3}"/>
              </a:ext>
            </a:extLst>
          </p:cNvPr>
          <p:cNvSpPr>
            <a:spLocks noGrp="1"/>
          </p:cNvSpPr>
          <p:nvPr>
            <p:ph type="subTitle" idx="1"/>
          </p:nvPr>
        </p:nvSpPr>
        <p:spPr>
          <a:xfrm>
            <a:off x="950266" y="5054988"/>
            <a:ext cx="10065224" cy="1409878"/>
          </a:xfrm>
        </p:spPr>
        <p:txBody>
          <a:bodyPr vert="horz" lIns="91440" tIns="45720" rIns="91440" bIns="45720" rtlCol="0" anchor="t">
            <a:noAutofit/>
          </a:bodyPr>
          <a:lstStyle/>
          <a:p>
            <a:pPr algn="just">
              <a:spcAft>
                <a:spcPts val="0"/>
              </a:spcAft>
            </a:pPr>
            <a:r>
              <a:rPr lang="nb-NO" sz="2000" dirty="0"/>
              <a:t>Giuliana Bongiorno</a:t>
            </a:r>
          </a:p>
          <a:p>
            <a:pPr algn="just"/>
            <a:r>
              <a:rPr lang="en-GB" sz="2000" dirty="0"/>
              <a:t>F.2 Relations with Member States and the Energy Community</a:t>
            </a:r>
            <a:endParaRPr lang="en-IE" sz="2000" dirty="0"/>
          </a:p>
          <a:p>
            <a:pPr algn="just"/>
            <a:r>
              <a:rPr lang="nb-NO" sz="2000" dirty="0"/>
              <a:t>DG Energy, European Commission</a:t>
            </a:r>
          </a:p>
        </p:txBody>
      </p:sp>
      <p:pic>
        <p:nvPicPr>
          <p:cNvPr id="7" name="Picture 6">
            <a:extLst>
              <a:ext uri="{FF2B5EF4-FFF2-40B4-BE49-F238E27FC236}">
                <a16:creationId xmlns:a16="http://schemas.microsoft.com/office/drawing/2014/main" id="{208DE80B-532A-8230-EE30-7B36DAC114A2}"/>
              </a:ext>
            </a:extLst>
          </p:cNvPr>
          <p:cNvPicPr>
            <a:picLocks noChangeAspect="1"/>
          </p:cNvPicPr>
          <p:nvPr/>
        </p:nvPicPr>
        <p:blipFill>
          <a:blip r:embed="rId3"/>
          <a:stretch>
            <a:fillRect/>
          </a:stretch>
        </p:blipFill>
        <p:spPr>
          <a:xfrm>
            <a:off x="9573291" y="3613258"/>
            <a:ext cx="2522139" cy="2851608"/>
          </a:xfrm>
          <a:prstGeom prst="rect">
            <a:avLst/>
          </a:prstGeom>
        </p:spPr>
      </p:pic>
    </p:spTree>
    <p:extLst>
      <p:ext uri="{BB962C8B-B14F-4D97-AF65-F5344CB8AC3E}">
        <p14:creationId xmlns:p14="http://schemas.microsoft.com/office/powerpoint/2010/main" val="3131858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E51816-AEE7-E22F-FFA3-07CA1491D845}"/>
              </a:ext>
            </a:extLst>
          </p:cNvPr>
          <p:cNvSpPr>
            <a:spLocks noGrp="1"/>
          </p:cNvSpPr>
          <p:nvPr>
            <p:ph idx="1"/>
          </p:nvPr>
        </p:nvSpPr>
        <p:spPr>
          <a:xfrm>
            <a:off x="949677" y="728269"/>
            <a:ext cx="10905699" cy="3259269"/>
          </a:xfrm>
        </p:spPr>
        <p:txBody>
          <a:bodyPr/>
          <a:lstStyle/>
          <a:p>
            <a:r>
              <a:rPr lang="en-IE" sz="1600" b="1" dirty="0">
                <a:solidFill>
                  <a:schemeClr val="tx2"/>
                </a:solidFill>
              </a:rPr>
              <a:t>26 February,</a:t>
            </a:r>
            <a:r>
              <a:rPr lang="en-IE" sz="1600" b="1" dirty="0"/>
              <a:t> Action Plan on Affordable Energy</a:t>
            </a:r>
          </a:p>
          <a:p>
            <a:r>
              <a:rPr lang="en-IE" sz="1600" b="1" dirty="0">
                <a:solidFill>
                  <a:schemeClr val="tx2"/>
                </a:solidFill>
              </a:rPr>
              <a:t>03 March, </a:t>
            </a:r>
            <a:r>
              <a:rPr lang="en-IE" sz="1600" b="1" dirty="0"/>
              <a:t>Legislative proposal on the extension of the Gas Storage Regulation</a:t>
            </a:r>
          </a:p>
          <a:p>
            <a:r>
              <a:rPr lang="en-IE" sz="1600" b="1" dirty="0">
                <a:solidFill>
                  <a:schemeClr val="tx2"/>
                </a:solidFill>
              </a:rPr>
              <a:t>16 June, </a:t>
            </a:r>
            <a:r>
              <a:rPr lang="en-IE" sz="1600" b="1" dirty="0"/>
              <a:t>Energy Union Task Force</a:t>
            </a:r>
          </a:p>
          <a:p>
            <a:r>
              <a:rPr lang="en-IE" sz="1600" b="1" dirty="0">
                <a:solidFill>
                  <a:schemeClr val="tx2"/>
                </a:solidFill>
              </a:rPr>
              <a:t>17 June, </a:t>
            </a:r>
            <a:r>
              <a:rPr lang="en-IE" sz="1600" b="1" dirty="0"/>
              <a:t>legislative proposal on </a:t>
            </a:r>
            <a:r>
              <a:rPr lang="en-IE" sz="1600" b="1" dirty="0" err="1"/>
              <a:t>REPowerEU</a:t>
            </a:r>
            <a:r>
              <a:rPr lang="en-IE" sz="1600" b="1" dirty="0"/>
              <a:t> roadmap Communication with concrete measures</a:t>
            </a:r>
          </a:p>
          <a:p>
            <a:r>
              <a:rPr lang="en-IE" sz="1600" b="1" dirty="0">
                <a:solidFill>
                  <a:schemeClr val="tx2"/>
                </a:solidFill>
              </a:rPr>
              <a:t>Jun 25</a:t>
            </a:r>
            <a:r>
              <a:rPr lang="en-IE" sz="1600" dirty="0"/>
              <a:t>,</a:t>
            </a:r>
            <a:r>
              <a:rPr lang="en-IE" sz="1600" b="1" dirty="0"/>
              <a:t> New State aid framework accompanying the Clean Industrial Deal</a:t>
            </a:r>
            <a:r>
              <a:rPr lang="en-IE" sz="1600" dirty="0"/>
              <a:t> </a:t>
            </a:r>
          </a:p>
          <a:p>
            <a:r>
              <a:rPr lang="en-IE" sz="1600" b="1" dirty="0">
                <a:solidFill>
                  <a:schemeClr val="tx2"/>
                </a:solidFill>
              </a:rPr>
              <a:t>2 July, </a:t>
            </a:r>
            <a:r>
              <a:rPr lang="en-IE" sz="1600" b="1" dirty="0"/>
              <a:t>Recommendation on Network Charges</a:t>
            </a:r>
          </a:p>
          <a:p>
            <a:r>
              <a:rPr lang="en-IE" sz="1600" b="1" dirty="0">
                <a:solidFill>
                  <a:schemeClr val="tx2"/>
                </a:solidFill>
              </a:rPr>
              <a:t>Sept 25, </a:t>
            </a:r>
            <a:r>
              <a:rPr lang="en-GB" sz="1600" b="1" dirty="0"/>
              <a:t>MFF second package and 1st tripartite signed in Copenhagen last week</a:t>
            </a:r>
            <a:endParaRPr lang="en-IE" sz="1600" b="1" dirty="0"/>
          </a:p>
          <a:p>
            <a:pPr lvl="2"/>
            <a:r>
              <a:rPr lang="en-IE" sz="1600" b="1" dirty="0"/>
              <a:t>Industrial Decarbonisation Accelerator: Act Speed-up permitting for industrial access to energy and industrial decarbonisation </a:t>
            </a:r>
          </a:p>
          <a:p>
            <a:pPr lvl="2"/>
            <a:r>
              <a:rPr lang="en-IE" sz="1600" b="1" dirty="0"/>
              <a:t>Recommendation on energy taxation </a:t>
            </a:r>
          </a:p>
          <a:p>
            <a:pPr lvl="2"/>
            <a:r>
              <a:rPr lang="en-IE" sz="1600" b="1" dirty="0"/>
              <a:t>Guidance on </a:t>
            </a:r>
            <a:r>
              <a:rPr lang="en-IE" sz="1600" b="1" dirty="0" err="1"/>
              <a:t>CfD</a:t>
            </a:r>
            <a:r>
              <a:rPr lang="en-IE" sz="1600" b="1" dirty="0"/>
              <a:t> design including combining </a:t>
            </a:r>
            <a:r>
              <a:rPr lang="en-IE" sz="1600" b="1" dirty="0" err="1"/>
              <a:t>CfD</a:t>
            </a:r>
            <a:r>
              <a:rPr lang="en-IE" sz="1600" b="1" dirty="0"/>
              <a:t> and PPAs</a:t>
            </a:r>
          </a:p>
          <a:p>
            <a:pPr lvl="2"/>
            <a:r>
              <a:rPr lang="en-IE" sz="1600" b="1" dirty="0"/>
              <a:t>Guidance on promoting remuneration of flexibility in retail contracts</a:t>
            </a:r>
          </a:p>
          <a:p>
            <a:r>
              <a:rPr lang="en-IE" sz="1600" b="1" dirty="0">
                <a:solidFill>
                  <a:schemeClr val="tx2"/>
                </a:solidFill>
              </a:rPr>
              <a:t>European Grids Package, </a:t>
            </a:r>
            <a:r>
              <a:rPr lang="en-GB" sz="1600" b="1" dirty="0">
                <a:solidFill>
                  <a:schemeClr val="tx2"/>
                </a:solidFill>
              </a:rPr>
              <a:t>Roadmap on Digitalisation &amp; AI</a:t>
            </a:r>
            <a:r>
              <a:rPr lang="en-GB" sz="1600" b="1" dirty="0"/>
              <a:t> </a:t>
            </a:r>
          </a:p>
          <a:p>
            <a:pPr marL="0" indent="0">
              <a:buNone/>
            </a:pPr>
            <a:endParaRPr lang="en-IE" sz="1600" b="1" dirty="0"/>
          </a:p>
        </p:txBody>
      </p:sp>
      <p:sp>
        <p:nvSpPr>
          <p:cNvPr id="3" name="Title 2">
            <a:extLst>
              <a:ext uri="{FF2B5EF4-FFF2-40B4-BE49-F238E27FC236}">
                <a16:creationId xmlns:a16="http://schemas.microsoft.com/office/drawing/2014/main" id="{143A6E2D-B24A-1F02-C193-3CC77B00C585}"/>
              </a:ext>
            </a:extLst>
          </p:cNvPr>
          <p:cNvSpPr>
            <a:spLocks noGrp="1"/>
          </p:cNvSpPr>
          <p:nvPr>
            <p:ph type="title"/>
          </p:nvPr>
        </p:nvSpPr>
        <p:spPr>
          <a:xfrm>
            <a:off x="949677" y="-139988"/>
            <a:ext cx="10515600" cy="782357"/>
          </a:xfrm>
        </p:spPr>
        <p:txBody>
          <a:bodyPr/>
          <a:lstStyle/>
          <a:p>
            <a:r>
              <a:rPr lang="en-GB" dirty="0"/>
              <a:t>Recent and upcoming developments</a:t>
            </a:r>
            <a:endParaRPr lang="en-IE" dirty="0"/>
          </a:p>
        </p:txBody>
      </p:sp>
      <p:sp>
        <p:nvSpPr>
          <p:cNvPr id="9" name="Oval 8">
            <a:extLst>
              <a:ext uri="{FF2B5EF4-FFF2-40B4-BE49-F238E27FC236}">
                <a16:creationId xmlns:a16="http://schemas.microsoft.com/office/drawing/2014/main" id="{820AEF33-3649-A6B8-83DC-19A89345CF0D}"/>
              </a:ext>
            </a:extLst>
          </p:cNvPr>
          <p:cNvSpPr/>
          <p:nvPr/>
        </p:nvSpPr>
        <p:spPr>
          <a:xfrm>
            <a:off x="232624" y="4431724"/>
            <a:ext cx="1270250" cy="724737"/>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Q4 2025</a:t>
            </a:r>
            <a:endParaRPr lang="en-IE" dirty="0"/>
          </a:p>
        </p:txBody>
      </p:sp>
      <p:sp>
        <p:nvSpPr>
          <p:cNvPr id="10" name="Oval 9">
            <a:extLst>
              <a:ext uri="{FF2B5EF4-FFF2-40B4-BE49-F238E27FC236}">
                <a16:creationId xmlns:a16="http://schemas.microsoft.com/office/drawing/2014/main" id="{AB79AEFB-3209-1248-D010-0FB0FE490BAE}"/>
              </a:ext>
            </a:extLst>
          </p:cNvPr>
          <p:cNvSpPr/>
          <p:nvPr/>
        </p:nvSpPr>
        <p:spPr>
          <a:xfrm>
            <a:off x="81795" y="6129731"/>
            <a:ext cx="1150070" cy="532614"/>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Q1 2026</a:t>
            </a:r>
            <a:endParaRPr lang="en-IE" dirty="0"/>
          </a:p>
        </p:txBody>
      </p:sp>
    </p:spTree>
    <p:extLst>
      <p:ext uri="{BB962C8B-B14F-4D97-AF65-F5344CB8AC3E}">
        <p14:creationId xmlns:p14="http://schemas.microsoft.com/office/powerpoint/2010/main" val="385635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8E8527-60AB-DCA9-1567-9CBE10A9DFEE}"/>
              </a:ext>
            </a:extLst>
          </p:cNvPr>
          <p:cNvSpPr>
            <a:spLocks noGrp="1"/>
          </p:cNvSpPr>
          <p:nvPr>
            <p:ph type="title"/>
          </p:nvPr>
        </p:nvSpPr>
        <p:spPr>
          <a:xfrm>
            <a:off x="943426" y="64732"/>
            <a:ext cx="10515600" cy="782357"/>
          </a:xfrm>
        </p:spPr>
        <p:txBody>
          <a:bodyPr/>
          <a:lstStyle/>
          <a:p>
            <a:r>
              <a:rPr lang="en-IE" dirty="0"/>
              <a:t>Financing the clean transition </a:t>
            </a:r>
          </a:p>
        </p:txBody>
      </p:sp>
      <p:sp>
        <p:nvSpPr>
          <p:cNvPr id="6" name="TextBox 5">
            <a:extLst>
              <a:ext uri="{FF2B5EF4-FFF2-40B4-BE49-F238E27FC236}">
                <a16:creationId xmlns:a16="http://schemas.microsoft.com/office/drawing/2014/main" id="{A1B8EADA-C84D-5A0A-80FF-2B843CC45211}"/>
              </a:ext>
            </a:extLst>
          </p:cNvPr>
          <p:cNvSpPr txBox="1"/>
          <p:nvPr/>
        </p:nvSpPr>
        <p:spPr>
          <a:xfrm>
            <a:off x="273377" y="847089"/>
            <a:ext cx="11636025" cy="5747727"/>
          </a:xfrm>
          <a:prstGeom prst="rect">
            <a:avLst/>
          </a:prstGeom>
          <a:noFill/>
        </p:spPr>
        <p:txBody>
          <a:bodyPr wrap="square">
            <a:spAutoFit/>
          </a:bodyPr>
          <a:lstStyle/>
          <a:p>
            <a:pPr algn="l">
              <a:lnSpc>
                <a:spcPts val="2100"/>
              </a:lnSpc>
              <a:buNone/>
            </a:pPr>
            <a:r>
              <a:rPr lang="en-US" sz="2000" dirty="0"/>
              <a:t>The Clean Industrial Deal will </a:t>
            </a:r>
            <a:r>
              <a:rPr lang="en-US" sz="2000" dirty="0" err="1"/>
              <a:t>mobilise</a:t>
            </a:r>
            <a:r>
              <a:rPr lang="en-US" sz="2000" dirty="0"/>
              <a:t> over €</a:t>
            </a:r>
            <a:r>
              <a:rPr lang="en-US" sz="2000" b="1" dirty="0"/>
              <a:t>100 billion </a:t>
            </a:r>
            <a:r>
              <a:rPr lang="en-US" sz="2000" dirty="0"/>
              <a:t>to support EU-made clean manufacturing</a:t>
            </a:r>
          </a:p>
          <a:p>
            <a:pPr algn="l">
              <a:lnSpc>
                <a:spcPts val="2100"/>
              </a:lnSpc>
              <a:buNone/>
            </a:pPr>
            <a:endParaRPr lang="en-US" sz="2000" dirty="0"/>
          </a:p>
          <a:p>
            <a:pPr marL="342900" indent="-342900">
              <a:lnSpc>
                <a:spcPts val="2100"/>
              </a:lnSpc>
              <a:buFont typeface="Wingdings" panose="05000000000000000000" pitchFamily="2" charset="2"/>
              <a:buChar char="ü"/>
            </a:pPr>
            <a:r>
              <a:rPr lang="en-US" sz="2000" b="1" dirty="0"/>
              <a:t>New Clean Industrial Deal State Aid Framework </a:t>
            </a:r>
            <a:r>
              <a:rPr lang="en-US" sz="2000" dirty="0"/>
              <a:t>to accelerate the approval of state aid to roll out renewable energy, </a:t>
            </a:r>
            <a:r>
              <a:rPr lang="en-US" sz="2000" dirty="0" err="1"/>
              <a:t>decarbonise</a:t>
            </a:r>
            <a:r>
              <a:rPr lang="en-US" sz="2000" dirty="0"/>
              <a:t> industry and ensure sufficient manufacturing capacity of clean tech</a:t>
            </a:r>
          </a:p>
          <a:p>
            <a:pPr marL="342900" indent="-342900">
              <a:lnSpc>
                <a:spcPts val="2100"/>
              </a:lnSpc>
              <a:buFont typeface="Wingdings" panose="05000000000000000000" pitchFamily="2" charset="2"/>
              <a:buChar char="ü"/>
            </a:pPr>
            <a:endParaRPr lang="en-US" sz="1000" dirty="0"/>
          </a:p>
          <a:p>
            <a:pPr marL="342900" indent="-342900">
              <a:lnSpc>
                <a:spcPts val="2100"/>
              </a:lnSpc>
              <a:buFont typeface="Wingdings" panose="05000000000000000000" pitchFamily="2" charset="2"/>
              <a:buChar char="ü"/>
            </a:pPr>
            <a:r>
              <a:rPr lang="en-IE" sz="2000" b="1" dirty="0"/>
              <a:t>EIB</a:t>
            </a:r>
            <a:r>
              <a:rPr lang="en-IE" sz="2000" dirty="0"/>
              <a:t> ‘</a:t>
            </a:r>
            <a:r>
              <a:rPr lang="en-IE" sz="2000" b="1" dirty="0"/>
              <a:t>Grids manufacturing package</a:t>
            </a:r>
            <a:r>
              <a:rPr lang="en-IE" sz="2000" dirty="0"/>
              <a:t>’ for the European supply chain to provide counter-guarantees to manufacturers of grid components, with an indicative amount of at least EUR 1.5 billion.</a:t>
            </a:r>
          </a:p>
          <a:p>
            <a:pPr marL="342900" indent="-342900">
              <a:lnSpc>
                <a:spcPts val="2100"/>
              </a:lnSpc>
              <a:buFont typeface="Wingdings" panose="05000000000000000000" pitchFamily="2" charset="2"/>
              <a:buChar char="ü"/>
            </a:pPr>
            <a:endParaRPr lang="en-US" sz="1000" dirty="0"/>
          </a:p>
          <a:p>
            <a:pPr marL="342900" indent="-342900" algn="l">
              <a:lnSpc>
                <a:spcPts val="2100"/>
              </a:lnSpc>
              <a:buFont typeface="Wingdings" panose="05000000000000000000" pitchFamily="2" charset="2"/>
              <a:buChar char="ü"/>
            </a:pPr>
            <a:r>
              <a:rPr lang="en-US" sz="2000" dirty="0"/>
              <a:t>Strengthen the</a:t>
            </a:r>
            <a:r>
              <a:rPr lang="en-US" sz="2000" b="1" dirty="0"/>
              <a:t> Innovation Fund </a:t>
            </a:r>
            <a:r>
              <a:rPr lang="en-US" sz="2000" dirty="0"/>
              <a:t>and </a:t>
            </a:r>
            <a:r>
              <a:rPr lang="en-US" sz="2000" b="1" dirty="0"/>
              <a:t>industrial </a:t>
            </a:r>
            <a:r>
              <a:rPr lang="en-US" sz="2000" b="1" dirty="0" err="1"/>
              <a:t>decarbonisation</a:t>
            </a:r>
            <a:r>
              <a:rPr lang="en-US" sz="2000" b="1" dirty="0"/>
              <a:t> bank</a:t>
            </a:r>
            <a:r>
              <a:rPr lang="en-US" sz="2000" dirty="0"/>
              <a:t>, aiming for €</a:t>
            </a:r>
            <a:r>
              <a:rPr lang="en-US" sz="2000" b="1" dirty="0"/>
              <a:t>100 billion in funding</a:t>
            </a:r>
            <a:r>
              <a:rPr lang="en-US" sz="2000" dirty="0"/>
              <a:t>, based on available funds in the Innovation Fund, additional revenues resulting from parts of the ETS as well as the revision of </a:t>
            </a:r>
            <a:r>
              <a:rPr lang="en-US" sz="2000" dirty="0" err="1"/>
              <a:t>InvestEU</a:t>
            </a:r>
            <a:endParaRPr lang="en-US" sz="2000" dirty="0"/>
          </a:p>
          <a:p>
            <a:pPr marL="342900" indent="-342900" algn="l">
              <a:lnSpc>
                <a:spcPts val="2100"/>
              </a:lnSpc>
              <a:buFont typeface="Wingdings" panose="05000000000000000000" pitchFamily="2" charset="2"/>
              <a:buChar char="ü"/>
            </a:pPr>
            <a:endParaRPr lang="en-US" sz="2000" dirty="0"/>
          </a:p>
          <a:p>
            <a:pPr marL="342900" indent="-342900" algn="l">
              <a:lnSpc>
                <a:spcPts val="2100"/>
              </a:lnSpc>
              <a:buFont typeface="Wingdings" panose="05000000000000000000" pitchFamily="2" charset="2"/>
              <a:buChar char="ü"/>
            </a:pPr>
            <a:r>
              <a:rPr lang="en-US" sz="2000" dirty="0"/>
              <a:t>Dedicated call under </a:t>
            </a:r>
            <a:r>
              <a:rPr lang="en-US" sz="2000" b="1" dirty="0"/>
              <a:t>Horizon Europe </a:t>
            </a:r>
            <a:r>
              <a:rPr lang="en-US" sz="2000" dirty="0"/>
              <a:t>to stimulate research and innovation in these areas</a:t>
            </a:r>
          </a:p>
          <a:p>
            <a:pPr marL="342900" indent="-342900" algn="l">
              <a:lnSpc>
                <a:spcPts val="2100"/>
              </a:lnSpc>
              <a:buFont typeface="Wingdings" panose="05000000000000000000" pitchFamily="2" charset="2"/>
              <a:buChar char="ü"/>
            </a:pPr>
            <a:endParaRPr lang="en-US" sz="2000" dirty="0"/>
          </a:p>
          <a:p>
            <a:pPr marL="342900" indent="-342900" algn="l">
              <a:lnSpc>
                <a:spcPts val="2100"/>
              </a:lnSpc>
              <a:buFont typeface="Wingdings" panose="05000000000000000000" pitchFamily="2" charset="2"/>
              <a:buChar char="ü"/>
            </a:pPr>
            <a:r>
              <a:rPr lang="en-US" sz="2000" dirty="0"/>
              <a:t>Amendments to the </a:t>
            </a:r>
            <a:r>
              <a:rPr lang="en-US" sz="2000" b="1" dirty="0" err="1"/>
              <a:t>InvestEU</a:t>
            </a:r>
            <a:r>
              <a:rPr lang="en-US" sz="2000" b="1" dirty="0"/>
              <a:t> Regulation </a:t>
            </a:r>
            <a:r>
              <a:rPr lang="en-US" sz="2000" dirty="0"/>
              <a:t>to increase the amount of financial guarantees that </a:t>
            </a:r>
            <a:r>
              <a:rPr lang="en-US" sz="2000" dirty="0" err="1"/>
              <a:t>InvestEU</a:t>
            </a:r>
            <a:r>
              <a:rPr lang="en-US" sz="2000" dirty="0"/>
              <a:t> can provide to support investments. This will in turn </a:t>
            </a:r>
            <a:r>
              <a:rPr lang="en-US" sz="2000" dirty="0" err="1"/>
              <a:t>mobilise</a:t>
            </a:r>
            <a:r>
              <a:rPr lang="en-US" sz="2000" dirty="0"/>
              <a:t> up to €50 billion for the deployment of clean tech, clean mobility and waste reduction. </a:t>
            </a:r>
          </a:p>
          <a:p>
            <a:pPr marL="342900" indent="-342900" algn="l">
              <a:lnSpc>
                <a:spcPts val="2100"/>
              </a:lnSpc>
              <a:buFont typeface="Wingdings" panose="05000000000000000000" pitchFamily="2" charset="2"/>
              <a:buChar char="ü"/>
            </a:pPr>
            <a:endParaRPr lang="en-US" sz="2000" dirty="0"/>
          </a:p>
          <a:p>
            <a:pPr marL="342900" indent="-342900" algn="l">
              <a:lnSpc>
                <a:spcPts val="2100"/>
              </a:lnSpc>
              <a:buFont typeface="Wingdings" panose="05000000000000000000" pitchFamily="2" charset="2"/>
              <a:buChar char="ü"/>
            </a:pPr>
            <a:r>
              <a:rPr lang="en-US" sz="2000" dirty="0"/>
              <a:t>Next </a:t>
            </a:r>
            <a:r>
              <a:rPr lang="en-US" sz="2000" b="1" dirty="0"/>
              <a:t>MFF proposal: </a:t>
            </a:r>
            <a:r>
              <a:rPr lang="en-US" sz="2000" dirty="0"/>
              <a:t>increase</a:t>
            </a:r>
            <a:r>
              <a:rPr lang="en-US" sz="2000" b="1" dirty="0"/>
              <a:t> CEF-E budget </a:t>
            </a:r>
            <a:r>
              <a:rPr lang="en-US" sz="2000" dirty="0"/>
              <a:t>from</a:t>
            </a:r>
            <a:r>
              <a:rPr lang="en-US" sz="2000" b="1" dirty="0"/>
              <a:t> 5.84 </a:t>
            </a:r>
            <a:r>
              <a:rPr lang="en-US" sz="2000" dirty="0"/>
              <a:t>billion to </a:t>
            </a:r>
            <a:r>
              <a:rPr lang="en-US" sz="2000" b="1" dirty="0"/>
              <a:t>29.91 </a:t>
            </a:r>
            <a:r>
              <a:rPr lang="en-US" sz="2000" dirty="0"/>
              <a:t>billion</a:t>
            </a:r>
          </a:p>
          <a:p>
            <a:pPr marL="342900" indent="-342900" algn="l">
              <a:lnSpc>
                <a:spcPts val="2100"/>
              </a:lnSpc>
              <a:buFont typeface="Wingdings" panose="05000000000000000000" pitchFamily="2" charset="2"/>
              <a:buChar char="ü"/>
            </a:pPr>
            <a:r>
              <a:rPr lang="en-US" sz="2000" dirty="0"/>
              <a:t>European Competitiveness Fund: clean transition and Industrial </a:t>
            </a:r>
            <a:r>
              <a:rPr lang="en-US" sz="2000" dirty="0" err="1"/>
              <a:t>Decarbonisation</a:t>
            </a:r>
            <a:r>
              <a:rPr lang="en-US" sz="2000" dirty="0"/>
              <a:t> part budget €865 billion</a:t>
            </a:r>
          </a:p>
        </p:txBody>
      </p:sp>
    </p:spTree>
    <p:extLst>
      <p:ext uri="{BB962C8B-B14F-4D97-AF65-F5344CB8AC3E}">
        <p14:creationId xmlns:p14="http://schemas.microsoft.com/office/powerpoint/2010/main" val="354656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89FAE5-D3E9-8389-A22F-2F63C0FC09E9}"/>
              </a:ext>
            </a:extLst>
          </p:cNvPr>
          <p:cNvSpPr>
            <a:spLocks noGrp="1"/>
          </p:cNvSpPr>
          <p:nvPr>
            <p:ph type="title"/>
          </p:nvPr>
        </p:nvSpPr>
        <p:spPr/>
        <p:txBody>
          <a:bodyPr/>
          <a:lstStyle/>
          <a:p>
            <a:r>
              <a:rPr lang="en-GB"/>
              <a:t>Thank you.</a:t>
            </a:r>
          </a:p>
        </p:txBody>
      </p:sp>
      <p:sp>
        <p:nvSpPr>
          <p:cNvPr id="5" name="Text Placeholder 4">
            <a:extLst>
              <a:ext uri="{FF2B5EF4-FFF2-40B4-BE49-F238E27FC236}">
                <a16:creationId xmlns:a16="http://schemas.microsoft.com/office/drawing/2014/main" id="{EE55C0DC-F406-3C80-40AD-12D2D17E9A9F}"/>
              </a:ext>
            </a:extLst>
          </p:cNvPr>
          <p:cNvSpPr>
            <a:spLocks noGrp="1"/>
          </p:cNvSpPr>
          <p:nvPr>
            <p:ph type="body" sz="quarter" idx="10"/>
          </p:nvPr>
        </p:nvSpPr>
        <p:spPr/>
        <p:txBody>
          <a:bodyPr/>
          <a:lstStyle/>
          <a:p>
            <a:r>
              <a:rPr lang="en-GB" dirty="0"/>
              <a:t>giuliana.bongiorno@ec.europa.eu</a:t>
            </a:r>
          </a:p>
        </p:txBody>
      </p:sp>
      <p:sp>
        <p:nvSpPr>
          <p:cNvPr id="6" name="Google Shape;445;p20">
            <a:extLst>
              <a:ext uri="{FF2B5EF4-FFF2-40B4-BE49-F238E27FC236}">
                <a16:creationId xmlns:a16="http://schemas.microsoft.com/office/drawing/2014/main" id="{38E61E29-8603-546B-ECBD-D4F8E851B3FC}"/>
              </a:ext>
            </a:extLst>
          </p:cNvPr>
          <p:cNvSpPr txBox="1"/>
          <p:nvPr/>
        </p:nvSpPr>
        <p:spPr>
          <a:xfrm>
            <a:off x="838200" y="4671154"/>
            <a:ext cx="8941016"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tx2"/>
                </a:solidFill>
                <a:latin typeface="+mj-lt"/>
                <a:ea typeface="Arial"/>
                <a:cs typeface="Arial"/>
                <a:sym typeface="Arial"/>
              </a:rPr>
              <a:t>© European Union 2024</a:t>
            </a:r>
            <a:endParaRPr sz="1200" dirty="0">
              <a:solidFill>
                <a:schemeClr val="tx2"/>
              </a:solidFill>
              <a:latin typeface="+mj-lt"/>
            </a:endParaRPr>
          </a:p>
          <a:p>
            <a:pPr marL="0" marR="0" lvl="0" indent="0" algn="l" rtl="0">
              <a:spcBef>
                <a:spcPts val="1800"/>
              </a:spcBef>
              <a:spcAft>
                <a:spcPts val="0"/>
              </a:spcAft>
              <a:buNone/>
            </a:pPr>
            <a:r>
              <a:rPr lang="en-GB" sz="1200" dirty="0">
                <a:solidFill>
                  <a:schemeClr val="tx2"/>
                </a:solidFill>
                <a:latin typeface="+mj-lt"/>
                <a:ea typeface="Arial"/>
                <a:cs typeface="Arial"/>
                <a:sym typeface="Arial"/>
              </a:rPr>
              <a:t>Unless otherwise noted the reuse of this presentation is authorised under the </a:t>
            </a:r>
            <a:r>
              <a:rPr lang="en-GB" sz="1200" u="sng" dirty="0">
                <a:solidFill>
                  <a:schemeClr val="tx2"/>
                </a:solidFill>
                <a:latin typeface="+mj-lt"/>
                <a:ea typeface="Arial"/>
                <a:cs typeface="Arial"/>
                <a:sym typeface="Arial"/>
                <a:hlinkClick r:id="rId3">
                  <a:extLst>
                    <a:ext uri="{A12FA001-AC4F-418D-AE19-62706E023703}">
                      <ahyp:hlinkClr xmlns:ahyp="http://schemas.microsoft.com/office/drawing/2018/hyperlinkcolor" val="tx"/>
                    </a:ext>
                  </a:extLst>
                </a:hlinkClick>
              </a:rPr>
              <a:t>CC BY 4.0</a:t>
            </a:r>
            <a:r>
              <a:rPr lang="en-GB" sz="1200" dirty="0">
                <a:solidFill>
                  <a:schemeClr val="tx2"/>
                </a:solidFill>
                <a:latin typeface="+mj-lt"/>
                <a:ea typeface="Arial"/>
                <a:cs typeface="Arial"/>
                <a:sym typeface="Arial"/>
              </a:rPr>
              <a:t> license. For any use or reproduction of elements that are not owned by the EU, permission may need to be sought directly from the respective right holders.</a:t>
            </a:r>
            <a:endParaRPr sz="1200" dirty="0">
              <a:solidFill>
                <a:schemeClr val="tx2"/>
              </a:solidFill>
              <a:latin typeface="+mj-lt"/>
            </a:endParaRPr>
          </a:p>
          <a:p>
            <a:pPr marL="0" marR="0" lvl="0" indent="0" algn="l" rtl="0">
              <a:spcBef>
                <a:spcPts val="1800"/>
              </a:spcBef>
              <a:spcAft>
                <a:spcPts val="0"/>
              </a:spcAft>
              <a:buNone/>
            </a:pPr>
            <a:r>
              <a:rPr lang="en-GB" sz="1200" dirty="0">
                <a:solidFill>
                  <a:schemeClr val="tx2"/>
                </a:solidFill>
                <a:latin typeface="+mj-lt"/>
                <a:ea typeface="Arial"/>
                <a:cs typeface="Arial"/>
                <a:sym typeface="Arial"/>
              </a:rPr>
              <a:t>Slide </a:t>
            </a:r>
            <a:r>
              <a:rPr lang="en-GB" sz="1200" dirty="0">
                <a:solidFill>
                  <a:srgbClr val="FF0000"/>
                </a:solidFill>
                <a:latin typeface="+mj-lt"/>
                <a:ea typeface="Arial"/>
                <a:cs typeface="Arial"/>
                <a:sym typeface="Arial"/>
              </a:rPr>
              <a:t>xx</a:t>
            </a:r>
            <a:r>
              <a:rPr lang="en-GB" sz="1200" dirty="0">
                <a:solidFill>
                  <a:schemeClr val="tx2"/>
                </a:solidFill>
                <a:latin typeface="+mj-lt"/>
                <a:ea typeface="Arial"/>
                <a:cs typeface="Arial"/>
                <a:sym typeface="Arial"/>
              </a:rPr>
              <a:t>: </a:t>
            </a:r>
            <a:r>
              <a:rPr lang="en-GB" sz="1200" b="0" i="0" u="none" strike="noStrike" cap="none" dirty="0">
                <a:solidFill>
                  <a:srgbClr val="FF0000"/>
                </a:solidFill>
                <a:latin typeface="+mj-lt"/>
                <a:ea typeface="Arial"/>
                <a:cs typeface="Arial"/>
                <a:sym typeface="Arial"/>
              </a:rPr>
              <a:t>element concerned</a:t>
            </a:r>
            <a:r>
              <a:rPr lang="en-GB" sz="1200" dirty="0">
                <a:solidFill>
                  <a:schemeClr val="tx2"/>
                </a:solidFill>
                <a:latin typeface="+mj-lt"/>
                <a:ea typeface="Arial"/>
                <a:cs typeface="Arial"/>
                <a:sym typeface="Arial"/>
              </a:rPr>
              <a:t>, source: </a:t>
            </a:r>
            <a:r>
              <a:rPr lang="en-GB" sz="1200" b="0" i="0" u="none" strike="noStrike" cap="none" dirty="0">
                <a:solidFill>
                  <a:srgbClr val="FF0000"/>
                </a:solidFill>
                <a:latin typeface="+mj-lt"/>
                <a:ea typeface="Arial"/>
                <a:cs typeface="Arial"/>
                <a:sym typeface="Arial"/>
              </a:rPr>
              <a:t>e.g. Fotolia.com</a:t>
            </a:r>
            <a:r>
              <a:rPr lang="en-GB" sz="1200" dirty="0">
                <a:solidFill>
                  <a:schemeClr val="tx2"/>
                </a:solidFill>
                <a:latin typeface="+mj-lt"/>
                <a:ea typeface="Arial"/>
                <a:cs typeface="Arial"/>
                <a:sym typeface="Arial"/>
              </a:rPr>
              <a:t>; Slide </a:t>
            </a:r>
            <a:r>
              <a:rPr lang="en-GB" sz="1200" dirty="0">
                <a:solidFill>
                  <a:srgbClr val="FF0000"/>
                </a:solidFill>
                <a:latin typeface="+mj-lt"/>
                <a:ea typeface="Arial"/>
                <a:cs typeface="Arial"/>
                <a:sym typeface="Arial"/>
              </a:rPr>
              <a:t>xx</a:t>
            </a:r>
            <a:r>
              <a:rPr lang="en-GB" sz="1200" dirty="0">
                <a:solidFill>
                  <a:schemeClr val="tx2"/>
                </a:solidFill>
                <a:latin typeface="+mj-lt"/>
                <a:ea typeface="Arial"/>
                <a:cs typeface="Arial"/>
                <a:sym typeface="Arial"/>
              </a:rPr>
              <a:t>: </a:t>
            </a:r>
            <a:r>
              <a:rPr lang="en-GB" sz="1200" dirty="0">
                <a:solidFill>
                  <a:srgbClr val="FF0000"/>
                </a:solidFill>
                <a:latin typeface="+mj-lt"/>
                <a:ea typeface="Arial"/>
                <a:cs typeface="Arial"/>
                <a:sym typeface="Arial"/>
              </a:rPr>
              <a:t>element concerned</a:t>
            </a:r>
            <a:r>
              <a:rPr lang="en-GB" sz="1200" dirty="0">
                <a:solidFill>
                  <a:schemeClr val="tx2"/>
                </a:solidFill>
                <a:latin typeface="+mj-lt"/>
                <a:ea typeface="Arial"/>
                <a:cs typeface="Arial"/>
                <a:sym typeface="Arial"/>
              </a:rPr>
              <a:t>, source</a:t>
            </a:r>
            <a:r>
              <a:rPr lang="en-GB" sz="1200" dirty="0">
                <a:solidFill>
                  <a:srgbClr val="FF0000"/>
                </a:solidFill>
                <a:latin typeface="+mj-lt"/>
                <a:ea typeface="Arial"/>
                <a:cs typeface="Arial"/>
                <a:sym typeface="Arial"/>
              </a:rPr>
              <a:t>: e.g. iStock.com </a:t>
            </a:r>
            <a:endParaRPr sz="1200" dirty="0">
              <a:solidFill>
                <a:srgbClr val="FF0000"/>
              </a:solidFill>
              <a:latin typeface="+mj-lt"/>
              <a:ea typeface="Arial"/>
              <a:cs typeface="Arial"/>
              <a:sym typeface="Arial"/>
            </a:endParaRPr>
          </a:p>
        </p:txBody>
      </p:sp>
      <p:sp>
        <p:nvSpPr>
          <p:cNvPr id="2" name="Google Shape;412;p46">
            <a:extLst>
              <a:ext uri="{FF2B5EF4-FFF2-40B4-BE49-F238E27FC236}">
                <a16:creationId xmlns:a16="http://schemas.microsoft.com/office/drawing/2014/main" id="{36D114E6-D0BC-BDB4-8662-B5C3F4389BB5}"/>
              </a:ext>
            </a:extLst>
          </p:cNvPr>
          <p:cNvSpPr txBox="1"/>
          <p:nvPr/>
        </p:nvSpPr>
        <p:spPr>
          <a:xfrm>
            <a:off x="9510079" y="0"/>
            <a:ext cx="2727959" cy="369302"/>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fr-BE" sz="1200" b="0" i="0" u="none" strike="noStrike" cap="none">
                <a:solidFill>
                  <a:schemeClr val="bg2"/>
                </a:solidFill>
                <a:latin typeface="Arial"/>
                <a:ea typeface="Arial"/>
                <a:cs typeface="Arial"/>
                <a:sym typeface="Arial"/>
              </a:rPr>
              <a:t>Fill in copyright information.</a:t>
            </a:r>
            <a:endParaRPr sz="1200" b="0" i="0" u="none" strike="noStrike" cap="none">
              <a:solidFill>
                <a:schemeClr val="bg2"/>
              </a:solidFill>
              <a:latin typeface="Arial"/>
              <a:ea typeface="Arial"/>
              <a:cs typeface="Arial"/>
              <a:sym typeface="Arial"/>
            </a:endParaRPr>
          </a:p>
        </p:txBody>
      </p:sp>
    </p:spTree>
    <p:extLst>
      <p:ext uri="{BB962C8B-B14F-4D97-AF65-F5344CB8AC3E}">
        <p14:creationId xmlns:p14="http://schemas.microsoft.com/office/powerpoint/2010/main" val="7278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669A6D-15F3-0B14-1153-658363A8E3CF}"/>
              </a:ext>
            </a:extLst>
          </p:cNvPr>
          <p:cNvSpPr>
            <a:spLocks noGrp="1"/>
          </p:cNvSpPr>
          <p:nvPr>
            <p:ph sz="half" idx="1"/>
          </p:nvPr>
        </p:nvSpPr>
        <p:spPr>
          <a:xfrm>
            <a:off x="0" y="4252266"/>
            <a:ext cx="12191999" cy="410270"/>
          </a:xfrm>
        </p:spPr>
        <p:txBody>
          <a:bodyPr/>
          <a:lstStyle/>
          <a:p>
            <a:pPr marL="0" indent="0" algn="l">
              <a:spcAft>
                <a:spcPts val="0"/>
              </a:spcAft>
              <a:buNone/>
            </a:pPr>
            <a:r>
              <a:rPr lang="en-GB" sz="1700" b="1" i="1" dirty="0">
                <a:solidFill>
                  <a:srgbClr val="000000"/>
                </a:solidFill>
                <a:effectLst/>
                <a:latin typeface="arial" panose="020B0604020202020204" pitchFamily="34" charset="0"/>
              </a:rPr>
              <a:t>Closing the innovation gap       Decarbonisation and competitiveness     </a:t>
            </a:r>
            <a:r>
              <a:rPr lang="en-GB" sz="1700" b="1" i="1" dirty="0">
                <a:solidFill>
                  <a:srgbClr val="000000"/>
                </a:solidFill>
                <a:latin typeface="arial" panose="020B0604020202020204" pitchFamily="34" charset="0"/>
              </a:rPr>
              <a:t>Reducing dependencies, increasing security</a:t>
            </a:r>
            <a:endParaRPr lang="en-GB" sz="1700" b="1" i="1" dirty="0">
              <a:solidFill>
                <a:srgbClr val="000000"/>
              </a:solidFill>
              <a:effectLst/>
              <a:latin typeface="arial" panose="020B0604020202020204" pitchFamily="34" charset="0"/>
            </a:endParaRPr>
          </a:p>
        </p:txBody>
      </p:sp>
      <p:sp>
        <p:nvSpPr>
          <p:cNvPr id="28" name="Title 2">
            <a:extLst>
              <a:ext uri="{FF2B5EF4-FFF2-40B4-BE49-F238E27FC236}">
                <a16:creationId xmlns:a16="http://schemas.microsoft.com/office/drawing/2014/main" id="{13A2DB9B-C1DA-4B71-528C-06FB26C925AA}"/>
              </a:ext>
            </a:extLst>
          </p:cNvPr>
          <p:cNvSpPr txBox="1">
            <a:spLocks/>
          </p:cNvSpPr>
          <p:nvPr/>
        </p:nvSpPr>
        <p:spPr>
          <a:xfrm>
            <a:off x="952061" y="128297"/>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BE" dirty="0"/>
              <a:t>The </a:t>
            </a:r>
            <a:r>
              <a:rPr lang="fr-BE" dirty="0" err="1"/>
              <a:t>Competitiveness</a:t>
            </a:r>
            <a:r>
              <a:rPr lang="fr-BE" dirty="0"/>
              <a:t> Compass</a:t>
            </a:r>
            <a:endParaRPr lang="en-IE" dirty="0"/>
          </a:p>
        </p:txBody>
      </p:sp>
      <p:pic>
        <p:nvPicPr>
          <p:cNvPr id="6" name="Picture 5">
            <a:extLst>
              <a:ext uri="{FF2B5EF4-FFF2-40B4-BE49-F238E27FC236}">
                <a16:creationId xmlns:a16="http://schemas.microsoft.com/office/drawing/2014/main" id="{533AFCBB-8EDC-A299-A10E-10216B87277B}"/>
              </a:ext>
            </a:extLst>
          </p:cNvPr>
          <p:cNvPicPr>
            <a:picLocks noChangeAspect="1"/>
          </p:cNvPicPr>
          <p:nvPr/>
        </p:nvPicPr>
        <p:blipFill>
          <a:blip r:embed="rId3"/>
          <a:stretch>
            <a:fillRect/>
          </a:stretch>
        </p:blipFill>
        <p:spPr>
          <a:xfrm>
            <a:off x="0" y="1265217"/>
            <a:ext cx="12192000" cy="2770254"/>
          </a:xfrm>
          <a:prstGeom prst="rect">
            <a:avLst/>
          </a:prstGeom>
        </p:spPr>
      </p:pic>
      <p:sp>
        <p:nvSpPr>
          <p:cNvPr id="13" name="Content Placeholder 1">
            <a:extLst>
              <a:ext uri="{FF2B5EF4-FFF2-40B4-BE49-F238E27FC236}">
                <a16:creationId xmlns:a16="http://schemas.microsoft.com/office/drawing/2014/main" id="{B062254A-FE76-F398-45B5-62964179FDA4}"/>
              </a:ext>
            </a:extLst>
          </p:cNvPr>
          <p:cNvSpPr txBox="1">
            <a:spLocks/>
          </p:cNvSpPr>
          <p:nvPr/>
        </p:nvSpPr>
        <p:spPr>
          <a:xfrm>
            <a:off x="0" y="4791996"/>
            <a:ext cx="2254313" cy="15544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i="0" u="none" strike="noStrike" baseline="0" dirty="0">
                <a:solidFill>
                  <a:srgbClr val="000000"/>
                </a:solidFill>
                <a:latin typeface="Times New Roman" panose="02020603050405020304" pitchFamily="18" charset="0"/>
              </a:rPr>
              <a:t>simplifying </a:t>
            </a:r>
            <a:r>
              <a:rPr lang="en-GB" sz="1600" b="0" i="0" u="none" strike="noStrike" baseline="0" dirty="0">
                <a:solidFill>
                  <a:srgbClr val="000000"/>
                </a:solidFill>
                <a:latin typeface="Times New Roman" panose="02020603050405020304" pitchFamily="18" charset="0"/>
              </a:rPr>
              <a:t>the regulatory environment, reducing burden and favouring speed and flexibility</a:t>
            </a:r>
            <a:endParaRPr lang="en-GB" sz="1400" b="0" i="0" u="none" strike="noStrike" baseline="0" dirty="0">
              <a:solidFill>
                <a:srgbClr val="000000"/>
              </a:solidFill>
              <a:latin typeface="Times New Roman" panose="02020603050405020304" pitchFamily="18" charset="0"/>
            </a:endParaRPr>
          </a:p>
        </p:txBody>
      </p:sp>
      <p:sp>
        <p:nvSpPr>
          <p:cNvPr id="15" name="Content Placeholder 1">
            <a:extLst>
              <a:ext uri="{FF2B5EF4-FFF2-40B4-BE49-F238E27FC236}">
                <a16:creationId xmlns:a16="http://schemas.microsoft.com/office/drawing/2014/main" id="{94898DCA-EDD8-7A06-0170-77A5A0B9CEC3}"/>
              </a:ext>
            </a:extLst>
          </p:cNvPr>
          <p:cNvSpPr txBox="1">
            <a:spLocks/>
          </p:cNvSpPr>
          <p:nvPr/>
        </p:nvSpPr>
        <p:spPr>
          <a:xfrm>
            <a:off x="1967618" y="4791991"/>
            <a:ext cx="2625506" cy="11380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i="0" u="none" strike="noStrike" baseline="0" dirty="0">
                <a:solidFill>
                  <a:srgbClr val="000000"/>
                </a:solidFill>
                <a:latin typeface="Times New Roman" panose="02020603050405020304" pitchFamily="18" charset="0"/>
              </a:rPr>
              <a:t>fully exploiting benefits of scale offered by the </a:t>
            </a:r>
            <a:r>
              <a:rPr lang="en-GB" sz="1600" b="1" i="0" u="none" strike="noStrike" baseline="0" dirty="0">
                <a:solidFill>
                  <a:srgbClr val="000000"/>
                </a:solidFill>
                <a:latin typeface="Times New Roman" panose="02020603050405020304" pitchFamily="18" charset="0"/>
              </a:rPr>
              <a:t>Single Market </a:t>
            </a:r>
            <a:r>
              <a:rPr lang="en-GB" sz="1600" b="0" i="0" u="none" strike="noStrike" baseline="0" dirty="0">
                <a:solidFill>
                  <a:srgbClr val="000000"/>
                </a:solidFill>
                <a:latin typeface="Times New Roman" panose="02020603050405020304" pitchFamily="18" charset="0"/>
              </a:rPr>
              <a:t>by removing barriers</a:t>
            </a:r>
            <a:endParaRPr lang="en-GB" sz="1400" b="0" i="0" u="none" strike="noStrike" baseline="0" dirty="0">
              <a:solidFill>
                <a:srgbClr val="000000"/>
              </a:solidFill>
              <a:latin typeface="Times New Roman" panose="02020603050405020304" pitchFamily="18" charset="0"/>
            </a:endParaRPr>
          </a:p>
        </p:txBody>
      </p:sp>
      <p:sp>
        <p:nvSpPr>
          <p:cNvPr id="17" name="Content Placeholder 1">
            <a:extLst>
              <a:ext uri="{FF2B5EF4-FFF2-40B4-BE49-F238E27FC236}">
                <a16:creationId xmlns:a16="http://schemas.microsoft.com/office/drawing/2014/main" id="{AC38D38C-18CC-5D9D-7EA7-133B7A73D4D0}"/>
              </a:ext>
            </a:extLst>
          </p:cNvPr>
          <p:cNvSpPr txBox="1">
            <a:spLocks/>
          </p:cNvSpPr>
          <p:nvPr/>
        </p:nvSpPr>
        <p:spPr>
          <a:xfrm>
            <a:off x="4523716" y="4791986"/>
            <a:ext cx="2338811" cy="22470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i="0" u="none" strike="noStrike" baseline="0" dirty="0">
                <a:solidFill>
                  <a:srgbClr val="000000"/>
                </a:solidFill>
                <a:latin typeface="Times New Roman" panose="02020603050405020304" pitchFamily="18" charset="0"/>
              </a:rPr>
              <a:t>financing </a:t>
            </a:r>
            <a:r>
              <a:rPr lang="en-GB" sz="1600" b="0" i="0" u="none" strike="noStrike" baseline="0" dirty="0">
                <a:solidFill>
                  <a:srgbClr val="000000"/>
                </a:solidFill>
                <a:latin typeface="Times New Roman" panose="02020603050405020304" pitchFamily="18" charset="0"/>
              </a:rPr>
              <a:t>through a Savings and Investments Union and a refocused EU budget </a:t>
            </a:r>
          </a:p>
        </p:txBody>
      </p:sp>
      <p:sp>
        <p:nvSpPr>
          <p:cNvPr id="18" name="Content Placeholder 1">
            <a:extLst>
              <a:ext uri="{FF2B5EF4-FFF2-40B4-BE49-F238E27FC236}">
                <a16:creationId xmlns:a16="http://schemas.microsoft.com/office/drawing/2014/main" id="{77D1C223-CE05-89AA-DA37-6ADD49C8E4BD}"/>
              </a:ext>
            </a:extLst>
          </p:cNvPr>
          <p:cNvSpPr txBox="1">
            <a:spLocks/>
          </p:cNvSpPr>
          <p:nvPr/>
        </p:nvSpPr>
        <p:spPr>
          <a:xfrm>
            <a:off x="6862527" y="4791981"/>
            <a:ext cx="2091350" cy="22470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0" i="0" u="none" strike="noStrike" baseline="0" dirty="0">
                <a:solidFill>
                  <a:srgbClr val="000000"/>
                </a:solidFill>
                <a:latin typeface="Times New Roman" panose="02020603050405020304" pitchFamily="18" charset="0"/>
              </a:rPr>
              <a:t>promoting </a:t>
            </a:r>
            <a:r>
              <a:rPr lang="en-AU" sz="1600" b="1" i="0" u="none" strike="noStrike" baseline="0" dirty="0">
                <a:solidFill>
                  <a:srgbClr val="000000"/>
                </a:solidFill>
                <a:latin typeface="Times New Roman" panose="02020603050405020304" pitchFamily="18" charset="0"/>
              </a:rPr>
              <a:t>skills and quality jobs </a:t>
            </a:r>
            <a:r>
              <a:rPr lang="en-AU" sz="1600" b="0" i="0" u="none" strike="noStrike" baseline="0" dirty="0">
                <a:solidFill>
                  <a:srgbClr val="000000"/>
                </a:solidFill>
                <a:latin typeface="Times New Roman" panose="02020603050405020304" pitchFamily="18" charset="0"/>
              </a:rPr>
              <a:t>while ensuring social fairness</a:t>
            </a:r>
          </a:p>
        </p:txBody>
      </p:sp>
      <p:sp>
        <p:nvSpPr>
          <p:cNvPr id="19" name="Content Placeholder 1">
            <a:extLst>
              <a:ext uri="{FF2B5EF4-FFF2-40B4-BE49-F238E27FC236}">
                <a16:creationId xmlns:a16="http://schemas.microsoft.com/office/drawing/2014/main" id="{3CE53D91-AD2C-B8B3-4A51-E00FCC9FC64F}"/>
              </a:ext>
            </a:extLst>
          </p:cNvPr>
          <p:cNvSpPr txBox="1">
            <a:spLocks/>
          </p:cNvSpPr>
          <p:nvPr/>
        </p:nvSpPr>
        <p:spPr>
          <a:xfrm>
            <a:off x="9131930" y="4791981"/>
            <a:ext cx="2091350" cy="96602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0" i="0" u="none" strike="noStrike" baseline="0" dirty="0">
                <a:solidFill>
                  <a:srgbClr val="000000"/>
                </a:solidFill>
                <a:latin typeface="Times New Roman" panose="02020603050405020304" pitchFamily="18" charset="0"/>
              </a:rPr>
              <a:t>better </a:t>
            </a:r>
            <a:r>
              <a:rPr lang="en-AU" sz="1600" b="1" i="0" u="none" strike="noStrike" baseline="0" dirty="0">
                <a:solidFill>
                  <a:srgbClr val="000000"/>
                </a:solidFill>
                <a:latin typeface="Times New Roman" panose="02020603050405020304" pitchFamily="18" charset="0"/>
              </a:rPr>
              <a:t>coordinating policies </a:t>
            </a:r>
            <a:r>
              <a:rPr lang="en-AU" sz="1600" b="0" i="0" u="none" strike="noStrike" baseline="0" dirty="0">
                <a:solidFill>
                  <a:srgbClr val="000000"/>
                </a:solidFill>
                <a:latin typeface="Times New Roman" panose="02020603050405020304" pitchFamily="18" charset="0"/>
              </a:rPr>
              <a:t>at EU and national level</a:t>
            </a:r>
          </a:p>
        </p:txBody>
      </p:sp>
    </p:spTree>
    <p:extLst>
      <p:ext uri="{BB962C8B-B14F-4D97-AF65-F5344CB8AC3E}">
        <p14:creationId xmlns:p14="http://schemas.microsoft.com/office/powerpoint/2010/main" val="308944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82A1C5-367A-B1F5-A8BD-1AC65929E3AC}"/>
              </a:ext>
            </a:extLst>
          </p:cNvPr>
          <p:cNvSpPr>
            <a:spLocks noGrp="1"/>
          </p:cNvSpPr>
          <p:nvPr>
            <p:ph type="title"/>
          </p:nvPr>
        </p:nvSpPr>
        <p:spPr/>
        <p:txBody>
          <a:bodyPr/>
          <a:lstStyle/>
          <a:p>
            <a:r>
              <a:rPr lang="fr-BE" sz="4000" dirty="0"/>
              <a:t>Clean </a:t>
            </a:r>
            <a:r>
              <a:rPr lang="fr-BE" sz="4000" dirty="0" err="1"/>
              <a:t>Industrial</a:t>
            </a:r>
            <a:r>
              <a:rPr lang="fr-BE" sz="4000" dirty="0"/>
              <a:t> Deal</a:t>
            </a:r>
            <a:endParaRPr lang="en-IE" dirty="0"/>
          </a:p>
        </p:txBody>
      </p:sp>
      <p:sp>
        <p:nvSpPr>
          <p:cNvPr id="11" name="Content Placeholder 10">
            <a:extLst>
              <a:ext uri="{FF2B5EF4-FFF2-40B4-BE49-F238E27FC236}">
                <a16:creationId xmlns:a16="http://schemas.microsoft.com/office/drawing/2014/main" id="{507CAE4C-252D-27E3-5415-2255EF43E4AF}"/>
              </a:ext>
            </a:extLst>
          </p:cNvPr>
          <p:cNvSpPr>
            <a:spLocks noGrp="1"/>
          </p:cNvSpPr>
          <p:nvPr>
            <p:ph sz="half" idx="1"/>
          </p:nvPr>
        </p:nvSpPr>
        <p:spPr>
          <a:xfrm>
            <a:off x="3583631" y="1456137"/>
            <a:ext cx="4724548" cy="782357"/>
          </a:xfrm>
        </p:spPr>
        <p:txBody>
          <a:bodyPr/>
          <a:lstStyle/>
          <a:p>
            <a:pPr marL="0" indent="0">
              <a:spcAft>
                <a:spcPts val="0"/>
              </a:spcAft>
              <a:buNone/>
            </a:pPr>
            <a:r>
              <a:rPr lang="en-IE" sz="1600" b="1" i="0" u="none" strike="noStrike" baseline="0" dirty="0">
                <a:solidFill>
                  <a:srgbClr val="213267"/>
                </a:solidFill>
                <a:latin typeface="EC Square Sans Pro" panose="020B0506040000020004" pitchFamily="34" charset="0"/>
              </a:rPr>
              <a:t>Affordable Energy:</a:t>
            </a:r>
            <a:r>
              <a:rPr lang="en-IE" sz="800" b="1" i="0" u="none" strike="noStrike" baseline="0" dirty="0">
                <a:solidFill>
                  <a:srgbClr val="213267"/>
                </a:solidFill>
                <a:latin typeface="EC Square Sans Pro" panose="020B0506040000020004" pitchFamily="34" charset="0"/>
              </a:rPr>
              <a:t> </a:t>
            </a:r>
            <a:r>
              <a:rPr lang="en-US" sz="1400" b="0" i="0" u="none" strike="noStrike" baseline="0" dirty="0">
                <a:solidFill>
                  <a:srgbClr val="213267"/>
                </a:solidFill>
                <a:latin typeface="EC Square Sans Pro Medium" panose="020B0500000000020004" pitchFamily="34" charset="0"/>
              </a:rPr>
              <a:t>Europe’s energy prices are higher than those of trading partners, impacting competitiveness, especially </a:t>
            </a:r>
            <a:r>
              <a:rPr lang="en-US" sz="1400" dirty="0">
                <a:solidFill>
                  <a:srgbClr val="213267"/>
                </a:solidFill>
                <a:latin typeface="EC Square Sans Pro Medium" panose="020B0500000000020004" pitchFamily="34" charset="0"/>
              </a:rPr>
              <a:t>for energy-intensive sectors </a:t>
            </a:r>
            <a:r>
              <a:rPr lang="en-US" sz="800" dirty="0">
                <a:solidFill>
                  <a:srgbClr val="213267"/>
                </a:solidFill>
                <a:latin typeface="EC Square Sans Pro Medium" panose="020B0500000000020004" pitchFamily="34" charset="0"/>
              </a:rPr>
              <a:t>	</a:t>
            </a:r>
            <a:endParaRPr lang="en-IE" sz="1300" dirty="0">
              <a:solidFill>
                <a:schemeClr val="tx1">
                  <a:lumMod val="50000"/>
                </a:schemeClr>
              </a:solidFill>
            </a:endParaRPr>
          </a:p>
        </p:txBody>
      </p:sp>
      <p:sp>
        <p:nvSpPr>
          <p:cNvPr id="5" name="Content Placeholder 10">
            <a:extLst>
              <a:ext uri="{FF2B5EF4-FFF2-40B4-BE49-F238E27FC236}">
                <a16:creationId xmlns:a16="http://schemas.microsoft.com/office/drawing/2014/main" id="{1E34CDFE-BDD7-1E8C-96EE-C7488BBEC4C2}"/>
              </a:ext>
            </a:extLst>
          </p:cNvPr>
          <p:cNvSpPr txBox="1">
            <a:spLocks/>
          </p:cNvSpPr>
          <p:nvPr/>
        </p:nvSpPr>
        <p:spPr>
          <a:xfrm>
            <a:off x="4255129" y="5592783"/>
            <a:ext cx="4870141" cy="78235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IE" sz="1600" b="1" i="0" u="none" strike="noStrike" baseline="0" dirty="0">
                <a:solidFill>
                  <a:srgbClr val="213267"/>
                </a:solidFill>
                <a:latin typeface="EC Square Sans Pro" panose="020B0506040000020004" pitchFamily="34" charset="0"/>
              </a:rPr>
              <a:t>Skills Enhancement: </a:t>
            </a:r>
            <a:r>
              <a:rPr lang="en-US" sz="1400" b="0" i="0" u="none" strike="noStrike" baseline="0" dirty="0">
                <a:solidFill>
                  <a:srgbClr val="213267"/>
                </a:solidFill>
                <a:latin typeface="EC Square Sans Pro Medium" panose="020B0500000000020004" pitchFamily="34" charset="0"/>
              </a:rPr>
              <a:t>Businesses need access to workers with the right skills. Offer quality jobs and ensure just transition</a:t>
            </a:r>
            <a:endParaRPr lang="en-IE" dirty="0">
              <a:solidFill>
                <a:schemeClr val="tx1">
                  <a:lumMod val="50000"/>
                </a:schemeClr>
              </a:solidFill>
            </a:endParaRPr>
          </a:p>
        </p:txBody>
      </p:sp>
      <p:sp>
        <p:nvSpPr>
          <p:cNvPr id="6" name="Content Placeholder 10">
            <a:extLst>
              <a:ext uri="{FF2B5EF4-FFF2-40B4-BE49-F238E27FC236}">
                <a16:creationId xmlns:a16="http://schemas.microsoft.com/office/drawing/2014/main" id="{98A8B6B0-DB5A-0DFA-1478-CCE664C1127F}"/>
              </a:ext>
            </a:extLst>
          </p:cNvPr>
          <p:cNvSpPr txBox="1">
            <a:spLocks/>
          </p:cNvSpPr>
          <p:nvPr/>
        </p:nvSpPr>
        <p:spPr>
          <a:xfrm>
            <a:off x="95814" y="2495635"/>
            <a:ext cx="4159315" cy="93336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600" b="1" i="0" u="none" strike="noStrike" baseline="0" dirty="0">
                <a:solidFill>
                  <a:srgbClr val="213267"/>
                </a:solidFill>
                <a:latin typeface="EC Square Sans Pro" panose="020B0506040000020004" pitchFamily="34" charset="0"/>
              </a:rPr>
              <a:t>Circularity and Access to Materials</a:t>
            </a:r>
            <a:r>
              <a:rPr lang="en-US" sz="1400" b="1" i="0" u="none" strike="noStrike" baseline="0" dirty="0">
                <a:solidFill>
                  <a:srgbClr val="213267"/>
                </a:solidFill>
                <a:latin typeface="EC Square Sans Pro" panose="020B0506040000020004" pitchFamily="34" charset="0"/>
              </a:rPr>
              <a:t>: </a:t>
            </a:r>
            <a:r>
              <a:rPr lang="en-US" sz="1400" i="0" u="none" strike="noStrike" baseline="0" dirty="0">
                <a:solidFill>
                  <a:srgbClr val="213267"/>
                </a:solidFill>
                <a:latin typeface="EC Square Sans Pro Medium" panose="020B0500000000020004" pitchFamily="34" charset="0"/>
              </a:rPr>
              <a:t>High dependence of EU industry on critical raw materials. Materials are not reused sufficiently; precious materials are being thrown away </a:t>
            </a:r>
            <a:r>
              <a:rPr lang="en-US" sz="1300" b="0" i="0" u="none" strike="noStrike" baseline="0" dirty="0">
                <a:solidFill>
                  <a:srgbClr val="213267"/>
                </a:solidFill>
                <a:latin typeface="EC Square Sans Pro Medium" panose="020B0500000000020004" pitchFamily="34" charset="0"/>
              </a:rPr>
              <a:t>	</a:t>
            </a:r>
            <a:endParaRPr lang="en-IE" sz="1300" b="0" i="0" u="none" strike="noStrike" baseline="0" dirty="0">
              <a:solidFill>
                <a:srgbClr val="000000"/>
              </a:solidFill>
              <a:latin typeface="EC Square Sans Pro" panose="020B0506040000020004" pitchFamily="34" charset="0"/>
            </a:endParaRPr>
          </a:p>
        </p:txBody>
      </p:sp>
      <p:sp>
        <p:nvSpPr>
          <p:cNvPr id="7" name="Content Placeholder 10">
            <a:extLst>
              <a:ext uri="{FF2B5EF4-FFF2-40B4-BE49-F238E27FC236}">
                <a16:creationId xmlns:a16="http://schemas.microsoft.com/office/drawing/2014/main" id="{F10020F6-8A20-BC68-B443-9E91945DD153}"/>
              </a:ext>
            </a:extLst>
          </p:cNvPr>
          <p:cNvSpPr txBox="1">
            <a:spLocks/>
          </p:cNvSpPr>
          <p:nvPr/>
        </p:nvSpPr>
        <p:spPr>
          <a:xfrm>
            <a:off x="754131" y="4326512"/>
            <a:ext cx="3848480" cy="11814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600" b="1" i="0" u="none" strike="noStrike" baseline="0" dirty="0">
                <a:solidFill>
                  <a:srgbClr val="213267"/>
                </a:solidFill>
                <a:latin typeface="EC Square Sans Pro" panose="020B0506040000020004" pitchFamily="34" charset="0"/>
              </a:rPr>
              <a:t>Global Markets and International Partnerships: </a:t>
            </a:r>
            <a:r>
              <a:rPr lang="en-US" sz="1400" b="0" i="0" u="none" strike="noStrike" baseline="0" dirty="0">
                <a:solidFill>
                  <a:srgbClr val="213267"/>
                </a:solidFill>
                <a:latin typeface="EC Square Sans Pro Medium" panose="020B0500000000020004" pitchFamily="34" charset="0"/>
              </a:rPr>
              <a:t>The EU has scarce primary materials needed for the clean transition. There is a global race for access to markets, raw materials and new technologies</a:t>
            </a:r>
            <a:endParaRPr lang="en-IE" sz="1600" dirty="0">
              <a:solidFill>
                <a:schemeClr val="tx1">
                  <a:lumMod val="50000"/>
                </a:schemeClr>
              </a:solidFill>
            </a:endParaRPr>
          </a:p>
        </p:txBody>
      </p:sp>
      <p:sp>
        <p:nvSpPr>
          <p:cNvPr id="8" name="Content Placeholder 10">
            <a:extLst>
              <a:ext uri="{FF2B5EF4-FFF2-40B4-BE49-F238E27FC236}">
                <a16:creationId xmlns:a16="http://schemas.microsoft.com/office/drawing/2014/main" id="{13A97F3F-ED44-B2A6-91E7-2D90705502B6}"/>
              </a:ext>
            </a:extLst>
          </p:cNvPr>
          <p:cNvSpPr txBox="1">
            <a:spLocks/>
          </p:cNvSpPr>
          <p:nvPr/>
        </p:nvSpPr>
        <p:spPr>
          <a:xfrm>
            <a:off x="7758173" y="2323323"/>
            <a:ext cx="3848479" cy="6193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IE" sz="1600" b="1" i="0" u="none" strike="noStrike" baseline="0" dirty="0">
                <a:solidFill>
                  <a:srgbClr val="213267"/>
                </a:solidFill>
                <a:latin typeface="EC Square Sans Pro" panose="020B0506040000020004" pitchFamily="34" charset="0"/>
              </a:rPr>
              <a:t>Lead Markets</a:t>
            </a:r>
            <a:r>
              <a:rPr lang="en-IE" sz="800" b="1" i="0" u="none" strike="noStrike" baseline="0" dirty="0">
                <a:solidFill>
                  <a:srgbClr val="213267"/>
                </a:solidFill>
                <a:latin typeface="EC Square Sans Pro" panose="020B0506040000020004" pitchFamily="34" charset="0"/>
              </a:rPr>
              <a:t>: </a:t>
            </a:r>
            <a:r>
              <a:rPr lang="en-US" sz="1400" b="0" i="0" u="none" strike="noStrike" baseline="0" dirty="0">
                <a:solidFill>
                  <a:srgbClr val="213267"/>
                </a:solidFill>
                <a:latin typeface="EC Square Sans Pro Medium" panose="020B0500000000020004" pitchFamily="34" charset="0"/>
              </a:rPr>
              <a:t>Lack of stable and predictable market demand for clean tech products</a:t>
            </a:r>
            <a:endParaRPr lang="en-IE" sz="800" dirty="0">
              <a:solidFill>
                <a:schemeClr val="tx1">
                  <a:lumMod val="50000"/>
                </a:schemeClr>
              </a:solidFill>
            </a:endParaRPr>
          </a:p>
        </p:txBody>
      </p:sp>
      <p:sp>
        <p:nvSpPr>
          <p:cNvPr id="9" name="Content Placeholder 10">
            <a:extLst>
              <a:ext uri="{FF2B5EF4-FFF2-40B4-BE49-F238E27FC236}">
                <a16:creationId xmlns:a16="http://schemas.microsoft.com/office/drawing/2014/main" id="{AF1AC68F-95DB-8A5C-A21D-91DFB874DA51}"/>
              </a:ext>
            </a:extLst>
          </p:cNvPr>
          <p:cNvSpPr txBox="1">
            <a:spLocks/>
          </p:cNvSpPr>
          <p:nvPr/>
        </p:nvSpPr>
        <p:spPr>
          <a:xfrm>
            <a:off x="7758173" y="4134875"/>
            <a:ext cx="4008552" cy="78235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IE" sz="1600" b="1" i="0" u="none" strike="noStrike" baseline="0" dirty="0">
                <a:solidFill>
                  <a:srgbClr val="213267"/>
                </a:solidFill>
                <a:latin typeface="EC Square Sans Pro" panose="020B0506040000020004" pitchFamily="34" charset="0"/>
              </a:rPr>
              <a:t>Financing</a:t>
            </a:r>
            <a:r>
              <a:rPr lang="en-IE" sz="800" b="1" i="0" u="none" strike="noStrike" baseline="0" dirty="0">
                <a:solidFill>
                  <a:srgbClr val="213267"/>
                </a:solidFill>
                <a:latin typeface="EC Square Sans Pro" panose="020B0506040000020004" pitchFamily="34" charset="0"/>
              </a:rPr>
              <a:t>: </a:t>
            </a:r>
            <a:r>
              <a:rPr lang="en-US" sz="1400" b="0" i="0" u="none" strike="noStrike" baseline="0" dirty="0">
                <a:solidFill>
                  <a:srgbClr val="213267"/>
                </a:solidFill>
                <a:latin typeface="EC Square Sans Pro Medium" panose="020B0500000000020004" pitchFamily="34" charset="0"/>
              </a:rPr>
              <a:t>Not enough investments to support </a:t>
            </a:r>
            <a:r>
              <a:rPr lang="en-US" sz="1400" b="0" i="0" u="none" strike="noStrike" baseline="0" dirty="0" err="1">
                <a:solidFill>
                  <a:srgbClr val="213267"/>
                </a:solidFill>
                <a:latin typeface="EC Square Sans Pro Medium" panose="020B0500000000020004" pitchFamily="34" charset="0"/>
              </a:rPr>
              <a:t>decarbonisation</a:t>
            </a:r>
            <a:r>
              <a:rPr lang="en-US" sz="1400" b="0" i="0" u="none" strike="noStrike" baseline="0" dirty="0">
                <a:solidFill>
                  <a:srgbClr val="213267"/>
                </a:solidFill>
                <a:latin typeface="EC Square Sans Pro Medium" panose="020B0500000000020004" pitchFamily="34" charset="0"/>
              </a:rPr>
              <a:t>, electrification and competitiveness of the industry</a:t>
            </a:r>
            <a:endParaRPr lang="en-US" sz="1300" b="0" i="0" u="none" strike="noStrike" baseline="0" dirty="0">
              <a:solidFill>
                <a:srgbClr val="000000"/>
              </a:solidFill>
              <a:latin typeface="EC Square Sans Pro" panose="020B0506040000020004" pitchFamily="34" charset="0"/>
            </a:endParaRPr>
          </a:p>
        </p:txBody>
      </p:sp>
    </p:spTree>
    <p:extLst>
      <p:ext uri="{BB962C8B-B14F-4D97-AF65-F5344CB8AC3E}">
        <p14:creationId xmlns:p14="http://schemas.microsoft.com/office/powerpoint/2010/main" val="284643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E5400-8377-E719-7F56-BD5211ABF23C}"/>
              </a:ext>
            </a:extLst>
          </p:cNvPr>
          <p:cNvSpPr>
            <a:spLocks noGrp="1"/>
          </p:cNvSpPr>
          <p:nvPr>
            <p:ph type="title"/>
          </p:nvPr>
        </p:nvSpPr>
        <p:spPr/>
        <p:txBody>
          <a:bodyPr/>
          <a:lstStyle/>
          <a:p>
            <a:r>
              <a:rPr lang="fr-BE" dirty="0" err="1"/>
              <a:t>Affordable</a:t>
            </a:r>
            <a:r>
              <a:rPr lang="fr-BE" dirty="0"/>
              <a:t> Energy Action Plan</a:t>
            </a:r>
            <a:endParaRPr lang="en-IE" dirty="0"/>
          </a:p>
        </p:txBody>
      </p:sp>
      <p:pic>
        <p:nvPicPr>
          <p:cNvPr id="6" name="Picture 5">
            <a:extLst>
              <a:ext uri="{FF2B5EF4-FFF2-40B4-BE49-F238E27FC236}">
                <a16:creationId xmlns:a16="http://schemas.microsoft.com/office/drawing/2014/main" id="{AFA039C6-EF7A-2F06-2A66-E7CBAA64E5F1}"/>
              </a:ext>
            </a:extLst>
          </p:cNvPr>
          <p:cNvPicPr>
            <a:picLocks noChangeAspect="1"/>
          </p:cNvPicPr>
          <p:nvPr/>
        </p:nvPicPr>
        <p:blipFill>
          <a:blip r:embed="rId3"/>
          <a:stretch>
            <a:fillRect/>
          </a:stretch>
        </p:blipFill>
        <p:spPr>
          <a:xfrm>
            <a:off x="1590963" y="1490357"/>
            <a:ext cx="9010073" cy="3877286"/>
          </a:xfrm>
          <a:prstGeom prst="rect">
            <a:avLst/>
          </a:prstGeom>
        </p:spPr>
      </p:pic>
      <p:pic>
        <p:nvPicPr>
          <p:cNvPr id="8" name="Picture 7">
            <a:extLst>
              <a:ext uri="{FF2B5EF4-FFF2-40B4-BE49-F238E27FC236}">
                <a16:creationId xmlns:a16="http://schemas.microsoft.com/office/drawing/2014/main" id="{97DD615C-119A-2A3A-2A74-0DC58DF78612}"/>
              </a:ext>
            </a:extLst>
          </p:cNvPr>
          <p:cNvPicPr>
            <a:picLocks noChangeAspect="1"/>
          </p:cNvPicPr>
          <p:nvPr/>
        </p:nvPicPr>
        <p:blipFill>
          <a:blip r:embed="rId4"/>
          <a:stretch>
            <a:fillRect/>
          </a:stretch>
        </p:blipFill>
        <p:spPr>
          <a:xfrm>
            <a:off x="732244" y="5592783"/>
            <a:ext cx="9315466" cy="1265217"/>
          </a:xfrm>
          <a:prstGeom prst="rect">
            <a:avLst/>
          </a:prstGeom>
        </p:spPr>
      </p:pic>
    </p:spTree>
    <p:extLst>
      <p:ext uri="{BB962C8B-B14F-4D97-AF65-F5344CB8AC3E}">
        <p14:creationId xmlns:p14="http://schemas.microsoft.com/office/powerpoint/2010/main" val="346229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F95E0-86E0-8D3D-EE7C-F97FAA7C9194}"/>
              </a:ext>
            </a:extLst>
          </p:cNvPr>
          <p:cNvSpPr>
            <a:spLocks noGrp="1"/>
          </p:cNvSpPr>
          <p:nvPr>
            <p:ph type="title"/>
          </p:nvPr>
        </p:nvSpPr>
        <p:spPr>
          <a:xfrm>
            <a:off x="699075" y="588551"/>
            <a:ext cx="10515602" cy="816904"/>
          </a:xfrm>
        </p:spPr>
        <p:txBody>
          <a:bodyPr/>
          <a:lstStyle/>
          <a:p>
            <a:r>
              <a:rPr lang="en-GB" sz="3600" b="1"/>
              <a:t>Pillar I: </a:t>
            </a:r>
            <a:r>
              <a:rPr lang="en-GB" sz="3600"/>
              <a:t>Lowering energy costs</a:t>
            </a:r>
            <a:br>
              <a:rPr lang="en-GB" sz="3600"/>
            </a:br>
            <a:endParaRPr lang="en-GB" sz="2400"/>
          </a:p>
        </p:txBody>
      </p:sp>
      <p:cxnSp>
        <p:nvCxnSpPr>
          <p:cNvPr id="40" name="Straight Connector 39">
            <a:extLst>
              <a:ext uri="{FF2B5EF4-FFF2-40B4-BE49-F238E27FC236}">
                <a16:creationId xmlns:a16="http://schemas.microsoft.com/office/drawing/2014/main" id="{EC3079F8-3227-DDB2-33C2-BD6A0D9D61D1}"/>
              </a:ext>
            </a:extLst>
          </p:cNvPr>
          <p:cNvCxnSpPr>
            <a:cxnSpLocks/>
          </p:cNvCxnSpPr>
          <p:nvPr/>
        </p:nvCxnSpPr>
        <p:spPr>
          <a:xfrm>
            <a:off x="614150" y="0"/>
            <a:ext cx="0" cy="14934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850E4E9C-0F1F-B86F-6AED-6F15B8884E59}"/>
              </a:ext>
            </a:extLst>
          </p:cNvPr>
          <p:cNvSpPr/>
          <p:nvPr/>
        </p:nvSpPr>
        <p:spPr>
          <a:xfrm>
            <a:off x="942291" y="2425864"/>
            <a:ext cx="1862545" cy="1083187"/>
          </a:xfrm>
          <a:prstGeom prst="roundRect">
            <a:avLst/>
          </a:prstGeom>
          <a:solidFill>
            <a:schemeClr val="bg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a:solidFill>
                  <a:schemeClr val="bg1"/>
                </a:solidFill>
              </a:rPr>
              <a:t>More efficient network charges</a:t>
            </a:r>
          </a:p>
        </p:txBody>
      </p:sp>
      <p:sp>
        <p:nvSpPr>
          <p:cNvPr id="54" name="Rectangle: Rounded Corners 53">
            <a:extLst>
              <a:ext uri="{FF2B5EF4-FFF2-40B4-BE49-F238E27FC236}">
                <a16:creationId xmlns:a16="http://schemas.microsoft.com/office/drawing/2014/main" id="{2A163927-6BC6-00BA-0E5C-2379D4822DB2}"/>
              </a:ext>
            </a:extLst>
          </p:cNvPr>
          <p:cNvSpPr/>
          <p:nvPr/>
        </p:nvSpPr>
        <p:spPr>
          <a:xfrm>
            <a:off x="942291" y="3788337"/>
            <a:ext cx="1862544" cy="1053597"/>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a:solidFill>
                  <a:schemeClr val="bg1"/>
                </a:solidFill>
              </a:rPr>
              <a:t>Reduced taxes &amp; levies </a:t>
            </a:r>
          </a:p>
        </p:txBody>
      </p:sp>
      <p:sp>
        <p:nvSpPr>
          <p:cNvPr id="55" name="Rectangle: Rounded Corners 54">
            <a:extLst>
              <a:ext uri="{FF2B5EF4-FFF2-40B4-BE49-F238E27FC236}">
                <a16:creationId xmlns:a16="http://schemas.microsoft.com/office/drawing/2014/main" id="{68BC7BB4-13F5-AFA1-3FAB-663CB0C4BF2A}"/>
              </a:ext>
            </a:extLst>
          </p:cNvPr>
          <p:cNvSpPr/>
          <p:nvPr/>
        </p:nvSpPr>
        <p:spPr>
          <a:xfrm>
            <a:off x="942291" y="5180908"/>
            <a:ext cx="1862545" cy="1053597"/>
          </a:xfrm>
          <a:prstGeom prst="roundRect">
            <a:avLst/>
          </a:prstGeom>
          <a:solidFill>
            <a:schemeClr val="tx2">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a:solidFill>
                  <a:schemeClr val="bg1"/>
                </a:solidFill>
              </a:rPr>
              <a:t>Increased retail competition</a:t>
            </a:r>
          </a:p>
        </p:txBody>
      </p:sp>
      <p:sp>
        <p:nvSpPr>
          <p:cNvPr id="58" name="Rectangle: Rounded Corners 57">
            <a:extLst>
              <a:ext uri="{FF2B5EF4-FFF2-40B4-BE49-F238E27FC236}">
                <a16:creationId xmlns:a16="http://schemas.microsoft.com/office/drawing/2014/main" id="{668BB110-097D-7BD7-DE8A-5A9837B5A1C0}"/>
              </a:ext>
            </a:extLst>
          </p:cNvPr>
          <p:cNvSpPr/>
          <p:nvPr/>
        </p:nvSpPr>
        <p:spPr>
          <a:xfrm>
            <a:off x="3789780" y="2475966"/>
            <a:ext cx="1953881" cy="1052513"/>
          </a:xfrm>
          <a:prstGeom prst="roundRect">
            <a:avLst/>
          </a:prstGeom>
          <a:solidFill>
            <a:schemeClr val="bg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Long-term electricity supply contracts </a:t>
            </a:r>
          </a:p>
        </p:txBody>
      </p:sp>
      <p:sp>
        <p:nvSpPr>
          <p:cNvPr id="65" name="Rectangle: Rounded Corners 64">
            <a:extLst>
              <a:ext uri="{FF2B5EF4-FFF2-40B4-BE49-F238E27FC236}">
                <a16:creationId xmlns:a16="http://schemas.microsoft.com/office/drawing/2014/main" id="{AD7E9A51-0E89-7655-87FD-AEFB5BBFD8CB}"/>
              </a:ext>
            </a:extLst>
          </p:cNvPr>
          <p:cNvSpPr/>
          <p:nvPr/>
        </p:nvSpPr>
        <p:spPr>
          <a:xfrm>
            <a:off x="3785147" y="3639497"/>
            <a:ext cx="1963146" cy="889722"/>
          </a:xfrm>
          <a:prstGeom prst="roundRect">
            <a:avLst/>
          </a:prstGeom>
          <a:solidFill>
            <a:schemeClr val="tx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a:solidFill>
                  <a:schemeClr val="bg1"/>
                </a:solidFill>
              </a:rPr>
              <a:t>Reduced permitting times </a:t>
            </a:r>
          </a:p>
        </p:txBody>
      </p:sp>
      <p:sp>
        <p:nvSpPr>
          <p:cNvPr id="66" name="Rectangle: Rounded Corners 65">
            <a:extLst>
              <a:ext uri="{FF2B5EF4-FFF2-40B4-BE49-F238E27FC236}">
                <a16:creationId xmlns:a16="http://schemas.microsoft.com/office/drawing/2014/main" id="{5FA93F18-B448-0CFF-59DD-E4C9DBAF8F6D}"/>
              </a:ext>
            </a:extLst>
          </p:cNvPr>
          <p:cNvSpPr/>
          <p:nvPr/>
        </p:nvSpPr>
        <p:spPr>
          <a:xfrm>
            <a:off x="3778762" y="4726056"/>
            <a:ext cx="1975917" cy="889722"/>
          </a:xfrm>
          <a:prstGeom prst="roundRect">
            <a:avLst/>
          </a:prstGeom>
          <a:solidFill>
            <a:schemeClr val="tx2">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Grid expansion &amp; modernisation</a:t>
            </a:r>
          </a:p>
        </p:txBody>
      </p:sp>
      <p:sp>
        <p:nvSpPr>
          <p:cNvPr id="68" name="TextBox 67">
            <a:extLst>
              <a:ext uri="{FF2B5EF4-FFF2-40B4-BE49-F238E27FC236}">
                <a16:creationId xmlns:a16="http://schemas.microsoft.com/office/drawing/2014/main" id="{25456920-053B-2AD4-5742-6F8C87F0D286}"/>
              </a:ext>
            </a:extLst>
          </p:cNvPr>
          <p:cNvSpPr txBox="1"/>
          <p:nvPr/>
        </p:nvSpPr>
        <p:spPr>
          <a:xfrm>
            <a:off x="406757" y="1387007"/>
            <a:ext cx="2937600" cy="830997"/>
          </a:xfrm>
          <a:prstGeom prst="rect">
            <a:avLst/>
          </a:prstGeom>
          <a:noFill/>
        </p:spPr>
        <p:txBody>
          <a:bodyPr wrap="square" lIns="91440" tIns="45720" rIns="91440" bIns="45720" rtlCol="0" anchor="t">
            <a:spAutoFit/>
          </a:bodyPr>
          <a:lstStyle/>
          <a:p>
            <a:pPr algn="ctr"/>
            <a:r>
              <a:rPr lang="en-IE" sz="1600" b="1">
                <a:solidFill>
                  <a:schemeClr val="bg2"/>
                </a:solidFill>
              </a:rPr>
              <a:t>Action 1</a:t>
            </a:r>
          </a:p>
          <a:p>
            <a:pPr algn="ctr"/>
            <a:r>
              <a:rPr lang="en-IE" sz="1600">
                <a:solidFill>
                  <a:schemeClr val="bg2"/>
                </a:solidFill>
              </a:rPr>
              <a:t>Making electricity bills more affordable</a:t>
            </a:r>
            <a:endParaRPr lang="en-US">
              <a:solidFill>
                <a:schemeClr val="bg2"/>
              </a:solidFill>
            </a:endParaRPr>
          </a:p>
        </p:txBody>
      </p:sp>
      <p:sp>
        <p:nvSpPr>
          <p:cNvPr id="4" name="TextBox 3">
            <a:extLst>
              <a:ext uri="{FF2B5EF4-FFF2-40B4-BE49-F238E27FC236}">
                <a16:creationId xmlns:a16="http://schemas.microsoft.com/office/drawing/2014/main" id="{3CF100F5-C618-0827-E08E-7DD659AF1532}"/>
              </a:ext>
            </a:extLst>
          </p:cNvPr>
          <p:cNvSpPr txBox="1"/>
          <p:nvPr/>
        </p:nvSpPr>
        <p:spPr>
          <a:xfrm>
            <a:off x="3392388" y="1387007"/>
            <a:ext cx="2840242" cy="830997"/>
          </a:xfrm>
          <a:prstGeom prst="rect">
            <a:avLst/>
          </a:prstGeom>
          <a:noFill/>
        </p:spPr>
        <p:txBody>
          <a:bodyPr wrap="square" lIns="91440" tIns="45720" rIns="91440" bIns="45720" rtlCol="0" anchor="t">
            <a:spAutoFit/>
          </a:bodyPr>
          <a:lstStyle/>
          <a:p>
            <a:pPr algn="ctr"/>
            <a:r>
              <a:rPr lang="en-IE" sz="1600" b="1" dirty="0">
                <a:solidFill>
                  <a:schemeClr val="bg2"/>
                </a:solidFill>
              </a:rPr>
              <a:t>Action 2</a:t>
            </a:r>
          </a:p>
          <a:p>
            <a:pPr algn="ctr"/>
            <a:r>
              <a:rPr lang="en-IE" sz="1600" dirty="0">
                <a:solidFill>
                  <a:schemeClr val="bg2"/>
                </a:solidFill>
              </a:rPr>
              <a:t>Bring down costs of electricity supply</a:t>
            </a:r>
          </a:p>
        </p:txBody>
      </p:sp>
      <p:sp>
        <p:nvSpPr>
          <p:cNvPr id="41" name="Rectangle: Rounded Corners 40">
            <a:extLst>
              <a:ext uri="{FF2B5EF4-FFF2-40B4-BE49-F238E27FC236}">
                <a16:creationId xmlns:a16="http://schemas.microsoft.com/office/drawing/2014/main" id="{4D1E6FF1-9FBE-D101-8589-4D87F431AFD3}"/>
              </a:ext>
            </a:extLst>
          </p:cNvPr>
          <p:cNvSpPr/>
          <p:nvPr/>
        </p:nvSpPr>
        <p:spPr>
          <a:xfrm>
            <a:off x="3748822" y="5747720"/>
            <a:ext cx="2035797" cy="889722"/>
          </a:xfrm>
          <a:prstGeom prst="roundRect">
            <a:avLst/>
          </a:prstGeom>
          <a:solidFill>
            <a:schemeClr val="tx2">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Boosting flexibility</a:t>
            </a:r>
          </a:p>
        </p:txBody>
      </p:sp>
      <p:sp>
        <p:nvSpPr>
          <p:cNvPr id="49" name="Oval 48">
            <a:extLst>
              <a:ext uri="{FF2B5EF4-FFF2-40B4-BE49-F238E27FC236}">
                <a16:creationId xmlns:a16="http://schemas.microsoft.com/office/drawing/2014/main" id="{18917D71-9C60-145A-D77B-17691FE682C0}"/>
              </a:ext>
            </a:extLst>
          </p:cNvPr>
          <p:cNvSpPr/>
          <p:nvPr/>
        </p:nvSpPr>
        <p:spPr>
          <a:xfrm>
            <a:off x="2446167" y="2210217"/>
            <a:ext cx="738549" cy="431295"/>
          </a:xfrm>
          <a:prstGeom prst="ellipse">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100" b="1"/>
              <a:t>2025</a:t>
            </a:r>
          </a:p>
        </p:txBody>
      </p:sp>
      <p:sp>
        <p:nvSpPr>
          <p:cNvPr id="70" name="Oval 69">
            <a:extLst>
              <a:ext uri="{FF2B5EF4-FFF2-40B4-BE49-F238E27FC236}">
                <a16:creationId xmlns:a16="http://schemas.microsoft.com/office/drawing/2014/main" id="{10849D57-62BD-7CED-6E5F-E62E96008A59}"/>
              </a:ext>
            </a:extLst>
          </p:cNvPr>
          <p:cNvSpPr/>
          <p:nvPr/>
        </p:nvSpPr>
        <p:spPr>
          <a:xfrm>
            <a:off x="5316833" y="2298728"/>
            <a:ext cx="738549" cy="431295"/>
          </a:xfrm>
          <a:prstGeom prst="ellipse">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100" b="1"/>
              <a:t>2025</a:t>
            </a:r>
          </a:p>
          <a:p>
            <a:pPr algn="ctr"/>
            <a:r>
              <a:rPr lang="en-IE" sz="1100" b="1"/>
              <a:t>2026</a:t>
            </a:r>
          </a:p>
        </p:txBody>
      </p:sp>
      <p:sp>
        <p:nvSpPr>
          <p:cNvPr id="76" name="TextBox 75">
            <a:extLst>
              <a:ext uri="{FF2B5EF4-FFF2-40B4-BE49-F238E27FC236}">
                <a16:creationId xmlns:a16="http://schemas.microsoft.com/office/drawing/2014/main" id="{A1326D46-E661-A36F-36F0-C499C585F42A}"/>
              </a:ext>
            </a:extLst>
          </p:cNvPr>
          <p:cNvSpPr txBox="1"/>
          <p:nvPr/>
        </p:nvSpPr>
        <p:spPr>
          <a:xfrm>
            <a:off x="6351250" y="1387007"/>
            <a:ext cx="2639336" cy="830997"/>
          </a:xfrm>
          <a:prstGeom prst="rect">
            <a:avLst/>
          </a:prstGeom>
          <a:noFill/>
        </p:spPr>
        <p:txBody>
          <a:bodyPr wrap="square" lIns="91440" tIns="45720" rIns="91440" bIns="45720" rtlCol="0" anchor="t">
            <a:spAutoFit/>
          </a:bodyPr>
          <a:lstStyle/>
          <a:p>
            <a:pPr algn="ctr"/>
            <a:r>
              <a:rPr lang="en-IE" sz="1600" b="1">
                <a:solidFill>
                  <a:schemeClr val="bg2"/>
                </a:solidFill>
              </a:rPr>
              <a:t>Action 3</a:t>
            </a:r>
          </a:p>
          <a:p>
            <a:pPr algn="ctr"/>
            <a:r>
              <a:rPr lang="en-IE" sz="1600" b="1">
                <a:solidFill>
                  <a:schemeClr val="bg2"/>
                </a:solidFill>
              </a:rPr>
              <a:t> </a:t>
            </a:r>
            <a:r>
              <a:rPr lang="en-IE" sz="1600">
                <a:solidFill>
                  <a:schemeClr val="bg2"/>
                </a:solidFill>
              </a:rPr>
              <a:t>Ensuring well-functioning gas markets</a:t>
            </a:r>
            <a:endParaRPr lang="en-US">
              <a:solidFill>
                <a:schemeClr val="bg2"/>
              </a:solidFill>
            </a:endParaRPr>
          </a:p>
        </p:txBody>
      </p:sp>
      <p:sp>
        <p:nvSpPr>
          <p:cNvPr id="77" name="Rectangle: Rounded Corners 76">
            <a:extLst>
              <a:ext uri="{FF2B5EF4-FFF2-40B4-BE49-F238E27FC236}">
                <a16:creationId xmlns:a16="http://schemas.microsoft.com/office/drawing/2014/main" id="{10F9CAFC-7CAE-0155-13B3-EA65EDF42EDF}"/>
              </a:ext>
            </a:extLst>
          </p:cNvPr>
          <p:cNvSpPr/>
          <p:nvPr/>
        </p:nvSpPr>
        <p:spPr>
          <a:xfrm>
            <a:off x="6519621" y="3176898"/>
            <a:ext cx="2302595" cy="1073744"/>
          </a:xfrm>
          <a:prstGeom prst="roundRect">
            <a:avLst/>
          </a:prstGeom>
          <a:solidFill>
            <a:schemeClr val="bg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a:solidFill>
                  <a:schemeClr val="bg1"/>
                </a:solidFill>
              </a:rPr>
              <a:t>Ensuring well-functioning gas markets</a:t>
            </a:r>
          </a:p>
        </p:txBody>
      </p:sp>
      <p:sp>
        <p:nvSpPr>
          <p:cNvPr id="78" name="Rectangle: Rounded Corners 77">
            <a:extLst>
              <a:ext uri="{FF2B5EF4-FFF2-40B4-BE49-F238E27FC236}">
                <a16:creationId xmlns:a16="http://schemas.microsoft.com/office/drawing/2014/main" id="{CFA84C55-72F7-A118-220F-16791C792F0C}"/>
              </a:ext>
            </a:extLst>
          </p:cNvPr>
          <p:cNvSpPr/>
          <p:nvPr/>
        </p:nvSpPr>
        <p:spPr>
          <a:xfrm>
            <a:off x="6508477" y="4368879"/>
            <a:ext cx="2324882" cy="1129514"/>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Harnessing EU purchasing power to get a better deal for imported natural gas</a:t>
            </a:r>
          </a:p>
        </p:txBody>
      </p:sp>
      <p:cxnSp>
        <p:nvCxnSpPr>
          <p:cNvPr id="79" name="Straight Connector 78">
            <a:extLst>
              <a:ext uri="{FF2B5EF4-FFF2-40B4-BE49-F238E27FC236}">
                <a16:creationId xmlns:a16="http://schemas.microsoft.com/office/drawing/2014/main" id="{CC991A8D-7DD1-8BFC-AD75-1AE7509BD7A4}"/>
              </a:ext>
            </a:extLst>
          </p:cNvPr>
          <p:cNvCxnSpPr>
            <a:cxnSpLocks/>
          </p:cNvCxnSpPr>
          <p:nvPr/>
        </p:nvCxnSpPr>
        <p:spPr>
          <a:xfrm>
            <a:off x="9172557" y="2652517"/>
            <a:ext cx="0" cy="3668094"/>
          </a:xfrm>
          <a:prstGeom prst="line">
            <a:avLst/>
          </a:prstGeom>
          <a:ln w="12700"/>
        </p:spPr>
        <p:style>
          <a:lnRef idx="1">
            <a:schemeClr val="accent5"/>
          </a:lnRef>
          <a:fillRef idx="0">
            <a:schemeClr val="accent5"/>
          </a:fillRef>
          <a:effectRef idx="0">
            <a:schemeClr val="accent5"/>
          </a:effectRef>
          <a:fontRef idx="minor">
            <a:schemeClr val="tx1"/>
          </a:fontRef>
        </p:style>
      </p:cxnSp>
      <p:sp>
        <p:nvSpPr>
          <p:cNvPr id="80" name="Rectangle: Rounded Corners 79">
            <a:extLst>
              <a:ext uri="{FF2B5EF4-FFF2-40B4-BE49-F238E27FC236}">
                <a16:creationId xmlns:a16="http://schemas.microsoft.com/office/drawing/2014/main" id="{A297FE4F-7114-2473-D603-CDFC88034AC8}"/>
              </a:ext>
            </a:extLst>
          </p:cNvPr>
          <p:cNvSpPr/>
          <p:nvPr/>
        </p:nvSpPr>
        <p:spPr>
          <a:xfrm>
            <a:off x="9362416" y="3176898"/>
            <a:ext cx="2395263" cy="1073744"/>
          </a:xfrm>
          <a:prstGeom prst="roundRect">
            <a:avLst/>
          </a:prstGeom>
          <a:solidFill>
            <a:schemeClr val="bg2">
              <a:lumMod val="20000"/>
              <a:lumOff val="8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An energy efficiency market of European dimension</a:t>
            </a:r>
          </a:p>
        </p:txBody>
      </p:sp>
      <p:sp>
        <p:nvSpPr>
          <p:cNvPr id="82" name="Rectangle: Rounded Corners 81">
            <a:extLst>
              <a:ext uri="{FF2B5EF4-FFF2-40B4-BE49-F238E27FC236}">
                <a16:creationId xmlns:a16="http://schemas.microsoft.com/office/drawing/2014/main" id="{CD71C55E-FCAB-5828-D8A9-E5304E0D5E30}"/>
              </a:ext>
            </a:extLst>
          </p:cNvPr>
          <p:cNvSpPr/>
          <p:nvPr/>
        </p:nvSpPr>
        <p:spPr>
          <a:xfrm>
            <a:off x="9331331" y="4396764"/>
            <a:ext cx="2457432" cy="1073744"/>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Give consumers access to more efficiency appliances &amp; products </a:t>
            </a:r>
          </a:p>
        </p:txBody>
      </p:sp>
      <p:sp>
        <p:nvSpPr>
          <p:cNvPr id="83" name="TextBox 82">
            <a:extLst>
              <a:ext uri="{FF2B5EF4-FFF2-40B4-BE49-F238E27FC236}">
                <a16:creationId xmlns:a16="http://schemas.microsoft.com/office/drawing/2014/main" id="{72E369F6-9997-6167-204D-403B59E8F3F7}"/>
              </a:ext>
            </a:extLst>
          </p:cNvPr>
          <p:cNvSpPr txBox="1"/>
          <p:nvPr/>
        </p:nvSpPr>
        <p:spPr>
          <a:xfrm>
            <a:off x="9300827" y="1387007"/>
            <a:ext cx="2758865" cy="830997"/>
          </a:xfrm>
          <a:prstGeom prst="rect">
            <a:avLst/>
          </a:prstGeom>
          <a:noFill/>
        </p:spPr>
        <p:txBody>
          <a:bodyPr wrap="square" lIns="91440" tIns="45720" rIns="91440" bIns="45720" rtlCol="0" anchor="t">
            <a:spAutoFit/>
          </a:bodyPr>
          <a:lstStyle/>
          <a:p>
            <a:pPr algn="ctr"/>
            <a:r>
              <a:rPr lang="en-IE" sz="1600" b="1">
                <a:solidFill>
                  <a:schemeClr val="bg2"/>
                </a:solidFill>
              </a:rPr>
              <a:t>Action 4</a:t>
            </a:r>
          </a:p>
          <a:p>
            <a:pPr algn="ctr"/>
            <a:r>
              <a:rPr lang="en-IE" sz="1600">
                <a:solidFill>
                  <a:schemeClr val="bg2"/>
                </a:solidFill>
              </a:rPr>
              <a:t>Energy efficiency – delivering energy savings</a:t>
            </a:r>
          </a:p>
        </p:txBody>
      </p:sp>
      <p:sp>
        <p:nvSpPr>
          <p:cNvPr id="87" name="Oval 86">
            <a:extLst>
              <a:ext uri="{FF2B5EF4-FFF2-40B4-BE49-F238E27FC236}">
                <a16:creationId xmlns:a16="http://schemas.microsoft.com/office/drawing/2014/main" id="{F7B15285-533C-936E-FA87-98CCE0A0A0B8}"/>
              </a:ext>
            </a:extLst>
          </p:cNvPr>
          <p:cNvSpPr/>
          <p:nvPr/>
        </p:nvSpPr>
        <p:spPr>
          <a:xfrm>
            <a:off x="8339079" y="2997705"/>
            <a:ext cx="738549" cy="431295"/>
          </a:xfrm>
          <a:prstGeom prst="ellipse">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100" b="1"/>
              <a:t>2025</a:t>
            </a:r>
          </a:p>
        </p:txBody>
      </p:sp>
      <p:cxnSp>
        <p:nvCxnSpPr>
          <p:cNvPr id="88" name="Straight Connector 87">
            <a:extLst>
              <a:ext uri="{FF2B5EF4-FFF2-40B4-BE49-F238E27FC236}">
                <a16:creationId xmlns:a16="http://schemas.microsoft.com/office/drawing/2014/main" id="{73894470-5641-C161-EF9E-59053BB66C9C}"/>
              </a:ext>
            </a:extLst>
          </p:cNvPr>
          <p:cNvCxnSpPr>
            <a:cxnSpLocks/>
          </p:cNvCxnSpPr>
          <p:nvPr/>
        </p:nvCxnSpPr>
        <p:spPr>
          <a:xfrm>
            <a:off x="6187426" y="2652517"/>
            <a:ext cx="0" cy="3668094"/>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89" name="Straight Connector 88">
            <a:extLst>
              <a:ext uri="{FF2B5EF4-FFF2-40B4-BE49-F238E27FC236}">
                <a16:creationId xmlns:a16="http://schemas.microsoft.com/office/drawing/2014/main" id="{71F9E871-0C41-31AF-AFF7-3F9881EA4A84}"/>
              </a:ext>
            </a:extLst>
          </p:cNvPr>
          <p:cNvCxnSpPr>
            <a:cxnSpLocks/>
          </p:cNvCxnSpPr>
          <p:nvPr/>
        </p:nvCxnSpPr>
        <p:spPr>
          <a:xfrm>
            <a:off x="3344357" y="2652517"/>
            <a:ext cx="0" cy="3668094"/>
          </a:xfrm>
          <a:prstGeom prst="line">
            <a:avLst/>
          </a:prstGeom>
          <a:ln w="12700"/>
        </p:spPr>
        <p:style>
          <a:lnRef idx="1">
            <a:schemeClr val="accent5"/>
          </a:lnRef>
          <a:fillRef idx="0">
            <a:schemeClr val="accent5"/>
          </a:fillRef>
          <a:effectRef idx="0">
            <a:schemeClr val="accent5"/>
          </a:effectRef>
          <a:fontRef idx="minor">
            <a:schemeClr val="tx1"/>
          </a:fontRef>
        </p:style>
      </p:cxnSp>
      <p:sp>
        <p:nvSpPr>
          <p:cNvPr id="94" name="Oval 93">
            <a:extLst>
              <a:ext uri="{FF2B5EF4-FFF2-40B4-BE49-F238E27FC236}">
                <a16:creationId xmlns:a16="http://schemas.microsoft.com/office/drawing/2014/main" id="{9A72FDF0-B9E5-E29C-0767-558A6CA8F10F}"/>
              </a:ext>
            </a:extLst>
          </p:cNvPr>
          <p:cNvSpPr/>
          <p:nvPr/>
        </p:nvSpPr>
        <p:spPr>
          <a:xfrm>
            <a:off x="11229279" y="2958909"/>
            <a:ext cx="830413" cy="431295"/>
          </a:xfrm>
          <a:prstGeom prst="ellipse">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100" b="1"/>
              <a:t> 2025</a:t>
            </a:r>
          </a:p>
        </p:txBody>
      </p:sp>
    </p:spTree>
    <p:extLst>
      <p:ext uri="{BB962C8B-B14F-4D97-AF65-F5344CB8AC3E}">
        <p14:creationId xmlns:p14="http://schemas.microsoft.com/office/powerpoint/2010/main" val="170908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Placeholder 57" descr="A metal vent with a label&#10;&#10;Description automatically generated with medium confidence">
            <a:extLst>
              <a:ext uri="{FF2B5EF4-FFF2-40B4-BE49-F238E27FC236}">
                <a16:creationId xmlns:a16="http://schemas.microsoft.com/office/drawing/2014/main" id="{88A1C5D8-60B5-93A9-F02E-7A12AB95A1EE}"/>
              </a:ext>
            </a:extLst>
          </p:cNvPr>
          <p:cNvPicPr>
            <a:picLocks noGrp="1" noChangeAspect="1"/>
          </p:cNvPicPr>
          <p:nvPr>
            <p:ph type="pic" idx="19"/>
          </p:nvPr>
        </p:nvPicPr>
        <p:blipFill>
          <a:blip r:embed="rId3" cstate="email">
            <a:extLst>
              <a:ext uri="{28A0092B-C50C-407E-A947-70E740481C1C}">
                <a14:useLocalDpi xmlns:a14="http://schemas.microsoft.com/office/drawing/2010/main"/>
              </a:ext>
            </a:extLst>
          </a:blip>
          <a:srcRect t="-428"/>
          <a:stretch/>
        </p:blipFill>
        <p:spPr>
          <a:xfrm>
            <a:off x="980935" y="4979670"/>
            <a:ext cx="1280679" cy="1280679"/>
          </a:xfrm>
        </p:spPr>
      </p:pic>
      <p:sp>
        <p:nvSpPr>
          <p:cNvPr id="12" name="Title 11">
            <a:extLst>
              <a:ext uri="{FF2B5EF4-FFF2-40B4-BE49-F238E27FC236}">
                <a16:creationId xmlns:a16="http://schemas.microsoft.com/office/drawing/2014/main" id="{8E5F9BDA-E46F-9081-EDE6-E100AC344879}"/>
              </a:ext>
            </a:extLst>
          </p:cNvPr>
          <p:cNvSpPr>
            <a:spLocks noGrp="1"/>
          </p:cNvSpPr>
          <p:nvPr>
            <p:ph type="title"/>
          </p:nvPr>
        </p:nvSpPr>
        <p:spPr>
          <a:xfrm>
            <a:off x="749177" y="437090"/>
            <a:ext cx="10515600" cy="816904"/>
          </a:xfrm>
        </p:spPr>
        <p:txBody>
          <a:bodyPr/>
          <a:lstStyle/>
          <a:p>
            <a:r>
              <a:rPr lang="en-GB" sz="4000" b="1"/>
              <a:t>Pillar II: </a:t>
            </a:r>
            <a:r>
              <a:rPr lang="en-GB" sz="4000"/>
              <a:t>Completing the Energy Union</a:t>
            </a:r>
          </a:p>
        </p:txBody>
      </p:sp>
      <p:pic>
        <p:nvPicPr>
          <p:cNvPr id="4" name="Picture Placeholder 3">
            <a:extLst>
              <a:ext uri="{FF2B5EF4-FFF2-40B4-BE49-F238E27FC236}">
                <a16:creationId xmlns:a16="http://schemas.microsoft.com/office/drawing/2014/main" id="{CDC4248C-004C-1091-9396-82C53B5B39CE}"/>
              </a:ext>
            </a:extLst>
          </p:cNvPr>
          <p:cNvPicPr>
            <a:picLocks noGrp="1" noChangeAspect="1"/>
          </p:cNvPicPr>
          <p:nvPr>
            <p:ph type="pic" idx="2"/>
          </p:nvPr>
        </p:nvPicPr>
        <p:blipFill>
          <a:blip r:embed="rId4" cstate="email">
            <a:extLst>
              <a:ext uri="{28A0092B-C50C-407E-A947-70E740481C1C}">
                <a14:useLocalDpi xmlns:a14="http://schemas.microsoft.com/office/drawing/2010/main"/>
              </a:ext>
            </a:extLst>
          </a:blip>
          <a:srcRect/>
          <a:stretch/>
        </p:blipFill>
        <p:spPr>
          <a:xfrm>
            <a:off x="999520" y="1593110"/>
            <a:ext cx="1280679" cy="1280679"/>
          </a:xfrm>
        </p:spPr>
      </p:pic>
      <p:sp>
        <p:nvSpPr>
          <p:cNvPr id="13" name="Content Placeholder 12">
            <a:extLst>
              <a:ext uri="{FF2B5EF4-FFF2-40B4-BE49-F238E27FC236}">
                <a16:creationId xmlns:a16="http://schemas.microsoft.com/office/drawing/2014/main" id="{10A204C1-4B1B-4709-D341-B6D1AE9BB17F}"/>
              </a:ext>
            </a:extLst>
          </p:cNvPr>
          <p:cNvSpPr>
            <a:spLocks noGrp="1"/>
          </p:cNvSpPr>
          <p:nvPr>
            <p:ph sz="half" idx="1"/>
          </p:nvPr>
        </p:nvSpPr>
        <p:spPr>
          <a:xfrm>
            <a:off x="2252788" y="1685432"/>
            <a:ext cx="3918366" cy="592144"/>
          </a:xfrm>
        </p:spPr>
        <p:txBody>
          <a:bodyPr/>
          <a:lstStyle/>
          <a:p>
            <a:r>
              <a:rPr lang="en-GB" sz="1600" b="1" dirty="0">
                <a:solidFill>
                  <a:schemeClr val="tx2"/>
                </a:solidFill>
              </a:rPr>
              <a:t>Electrification Action Plan</a:t>
            </a:r>
          </a:p>
        </p:txBody>
      </p:sp>
      <p:sp>
        <p:nvSpPr>
          <p:cNvPr id="15" name="Content Placeholder 14">
            <a:extLst>
              <a:ext uri="{FF2B5EF4-FFF2-40B4-BE49-F238E27FC236}">
                <a16:creationId xmlns:a16="http://schemas.microsoft.com/office/drawing/2014/main" id="{D87F70DA-16AD-174C-923A-0A135F9420EA}"/>
              </a:ext>
            </a:extLst>
          </p:cNvPr>
          <p:cNvSpPr>
            <a:spLocks noGrp="1"/>
          </p:cNvSpPr>
          <p:nvPr>
            <p:ph sz="half" idx="18"/>
          </p:nvPr>
        </p:nvSpPr>
        <p:spPr>
          <a:xfrm>
            <a:off x="2307379" y="5257592"/>
            <a:ext cx="3809185" cy="489617"/>
          </a:xfrm>
        </p:spPr>
        <p:txBody>
          <a:bodyPr/>
          <a:lstStyle/>
          <a:p>
            <a:r>
              <a:rPr lang="en-GB" sz="1600" b="1">
                <a:solidFill>
                  <a:schemeClr val="tx2"/>
                </a:solidFill>
              </a:rPr>
              <a:t>Heating &amp; Cooling Strategy</a:t>
            </a:r>
            <a:endParaRPr lang="en-GB" sz="1600">
              <a:solidFill>
                <a:schemeClr val="tx2"/>
              </a:solidFill>
            </a:endParaRPr>
          </a:p>
        </p:txBody>
      </p:sp>
      <p:sp>
        <p:nvSpPr>
          <p:cNvPr id="2" name="Slide Number Placeholder 5">
            <a:extLst>
              <a:ext uri="{FF2B5EF4-FFF2-40B4-BE49-F238E27FC236}">
                <a16:creationId xmlns:a16="http://schemas.microsoft.com/office/drawing/2014/main" id="{0BC19723-21AE-5D9F-2AEE-04E344A7A775}"/>
              </a:ext>
            </a:extLst>
          </p:cNvPr>
          <p:cNvSpPr>
            <a:spLocks noGrp="1"/>
          </p:cNvSpPr>
          <p:nvPr>
            <p:ph type="sldNum" sz="quarter" idx="4"/>
          </p:nvPr>
        </p:nvSpPr>
        <p:spPr>
          <a:xfrm>
            <a:off x="749177"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6</a:t>
            </a:fld>
            <a:endParaRPr lang="en-IE"/>
          </a:p>
        </p:txBody>
      </p:sp>
      <p:sp>
        <p:nvSpPr>
          <p:cNvPr id="23" name="Oval 22">
            <a:extLst>
              <a:ext uri="{FF2B5EF4-FFF2-40B4-BE49-F238E27FC236}">
                <a16:creationId xmlns:a16="http://schemas.microsoft.com/office/drawing/2014/main" id="{4BDD8D49-6641-5FB6-5B77-3C852815B4E5}"/>
              </a:ext>
            </a:extLst>
          </p:cNvPr>
          <p:cNvSpPr/>
          <p:nvPr/>
        </p:nvSpPr>
        <p:spPr>
          <a:xfrm>
            <a:off x="1885897" y="4810174"/>
            <a:ext cx="767723" cy="43572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100" b="1" dirty="0"/>
              <a:t>Q1 2026</a:t>
            </a:r>
          </a:p>
        </p:txBody>
      </p:sp>
      <p:cxnSp>
        <p:nvCxnSpPr>
          <p:cNvPr id="26" name="Straight Connector 25">
            <a:extLst>
              <a:ext uri="{FF2B5EF4-FFF2-40B4-BE49-F238E27FC236}">
                <a16:creationId xmlns:a16="http://schemas.microsoft.com/office/drawing/2014/main" id="{1CAA0614-651D-3BFD-1D8F-D5438714303F}"/>
              </a:ext>
            </a:extLst>
          </p:cNvPr>
          <p:cNvCxnSpPr>
            <a:cxnSpLocks/>
          </p:cNvCxnSpPr>
          <p:nvPr/>
        </p:nvCxnSpPr>
        <p:spPr>
          <a:xfrm>
            <a:off x="614150" y="0"/>
            <a:ext cx="0" cy="149346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Placeholder 9" descr="A group of flags on poles&#10;&#10;Description automatically generated">
            <a:extLst>
              <a:ext uri="{FF2B5EF4-FFF2-40B4-BE49-F238E27FC236}">
                <a16:creationId xmlns:a16="http://schemas.microsoft.com/office/drawing/2014/main" id="{FA8CEF1D-89C7-3284-4E7F-EF121FE13AC5}"/>
              </a:ext>
            </a:extLst>
          </p:cNvPr>
          <p:cNvPicPr>
            <a:picLocks noGrp="1" noChangeAspect="1"/>
          </p:cNvPicPr>
          <p:nvPr>
            <p:ph type="pic" idx="23"/>
          </p:nvPr>
        </p:nvPicPr>
        <p:blipFill>
          <a:blip r:embed="rId5" cstate="email">
            <a:extLst>
              <a:ext uri="{28A0092B-C50C-407E-A947-70E740481C1C}">
                <a14:useLocalDpi xmlns:a14="http://schemas.microsoft.com/office/drawing/2010/main"/>
              </a:ext>
            </a:extLst>
          </a:blip>
          <a:srcRect/>
          <a:stretch>
            <a:fillRect/>
          </a:stretch>
        </p:blipFill>
        <p:spPr>
          <a:xfrm>
            <a:off x="6603094" y="3230476"/>
            <a:ext cx="1280679" cy="1279540"/>
          </a:xfrm>
        </p:spPr>
      </p:pic>
      <p:sp>
        <p:nvSpPr>
          <p:cNvPr id="17" name="Content Placeholder 16">
            <a:extLst>
              <a:ext uri="{FF2B5EF4-FFF2-40B4-BE49-F238E27FC236}">
                <a16:creationId xmlns:a16="http://schemas.microsoft.com/office/drawing/2014/main" id="{87439F48-A22D-5B4E-B1BB-2ABDF300C8D5}"/>
              </a:ext>
            </a:extLst>
          </p:cNvPr>
          <p:cNvSpPr txBox="1">
            <a:spLocks/>
          </p:cNvSpPr>
          <p:nvPr/>
        </p:nvSpPr>
        <p:spPr>
          <a:xfrm>
            <a:off x="2270081" y="3442879"/>
            <a:ext cx="3768186" cy="435720"/>
          </a:xfrm>
          <a:prstGeom prst="rect">
            <a:avLst/>
          </a:prstGeom>
        </p:spPr>
        <p:txBody>
          <a:bodyPr vert="horz" lIns="144000" tIns="144000" rIns="144000" bIns="14400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tx2"/>
                </a:solidFill>
              </a:rPr>
              <a:t>Roadmap on Digitalisation &amp; AI</a:t>
            </a:r>
            <a:r>
              <a:rPr lang="en-GB" sz="1600" b="1" dirty="0"/>
              <a:t> </a:t>
            </a:r>
          </a:p>
        </p:txBody>
      </p:sp>
      <p:sp>
        <p:nvSpPr>
          <p:cNvPr id="39" name="Oval 38">
            <a:extLst>
              <a:ext uri="{FF2B5EF4-FFF2-40B4-BE49-F238E27FC236}">
                <a16:creationId xmlns:a16="http://schemas.microsoft.com/office/drawing/2014/main" id="{C03AA60E-EAE6-1833-50D9-C17A44D6C9D5}"/>
              </a:ext>
            </a:extLst>
          </p:cNvPr>
          <p:cNvSpPr/>
          <p:nvPr/>
        </p:nvSpPr>
        <p:spPr>
          <a:xfrm>
            <a:off x="7500114" y="3025979"/>
            <a:ext cx="767318" cy="445789"/>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100" b="1"/>
              <a:t>From 2025</a:t>
            </a:r>
          </a:p>
        </p:txBody>
      </p:sp>
      <p:sp>
        <p:nvSpPr>
          <p:cNvPr id="41" name="Oval 40">
            <a:extLst>
              <a:ext uri="{FF2B5EF4-FFF2-40B4-BE49-F238E27FC236}">
                <a16:creationId xmlns:a16="http://schemas.microsoft.com/office/drawing/2014/main" id="{EE295404-4ADB-BFEB-8F1E-FF56173697A6}"/>
              </a:ext>
            </a:extLst>
          </p:cNvPr>
          <p:cNvSpPr/>
          <p:nvPr/>
        </p:nvSpPr>
        <p:spPr>
          <a:xfrm>
            <a:off x="1820848" y="1434353"/>
            <a:ext cx="767723" cy="407935"/>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100" b="1"/>
              <a:t>Q1 2026</a:t>
            </a:r>
          </a:p>
        </p:txBody>
      </p:sp>
      <p:pic>
        <p:nvPicPr>
          <p:cNvPr id="48" name="Picture Placeholder 20" descr="A person in a hard hat looking at a computer screen&#10;&#10;Description automatically generated">
            <a:extLst>
              <a:ext uri="{FF2B5EF4-FFF2-40B4-BE49-F238E27FC236}">
                <a16:creationId xmlns:a16="http://schemas.microsoft.com/office/drawing/2014/main" id="{99C20C1B-7A5A-9FC4-4666-E61720B9F9F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68967" y="3233682"/>
            <a:ext cx="1280679" cy="1279540"/>
          </a:xfrm>
          <a:prstGeom prst="ellipse">
            <a:avLst/>
          </a:prstGeom>
          <a:solidFill>
            <a:schemeClr val="lt2"/>
          </a:solidFill>
          <a:ln w="57150">
            <a:noFill/>
          </a:ln>
        </p:spPr>
      </p:pic>
      <p:sp>
        <p:nvSpPr>
          <p:cNvPr id="22" name="Content Placeholder 14">
            <a:extLst>
              <a:ext uri="{FF2B5EF4-FFF2-40B4-BE49-F238E27FC236}">
                <a16:creationId xmlns:a16="http://schemas.microsoft.com/office/drawing/2014/main" id="{053C50EF-4BAF-71D7-000D-6DFA3465A324}"/>
              </a:ext>
            </a:extLst>
          </p:cNvPr>
          <p:cNvSpPr txBox="1">
            <a:spLocks/>
          </p:cNvSpPr>
          <p:nvPr/>
        </p:nvSpPr>
        <p:spPr>
          <a:xfrm>
            <a:off x="7883773" y="1736695"/>
            <a:ext cx="3809185" cy="489617"/>
          </a:xfrm>
          <a:prstGeom prst="rect">
            <a:avLst/>
          </a:prstGeom>
        </p:spPr>
        <p:txBody>
          <a:bodyPr vert="horz" lIns="144000" tIns="144000" rIns="144000" bIns="14400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solidFill>
                  <a:schemeClr val="tx2"/>
                </a:solidFill>
              </a:rPr>
              <a:t>Clean Energy Investment Strategy</a:t>
            </a:r>
            <a:endParaRPr lang="en-GB" sz="1600">
              <a:solidFill>
                <a:schemeClr val="tx2"/>
              </a:solidFill>
            </a:endParaRPr>
          </a:p>
        </p:txBody>
      </p:sp>
      <p:sp>
        <p:nvSpPr>
          <p:cNvPr id="33" name="Content Placeholder 14">
            <a:extLst>
              <a:ext uri="{FF2B5EF4-FFF2-40B4-BE49-F238E27FC236}">
                <a16:creationId xmlns:a16="http://schemas.microsoft.com/office/drawing/2014/main" id="{E3E357DE-929D-BFB0-4BFA-F8AA91157D3A}"/>
              </a:ext>
            </a:extLst>
          </p:cNvPr>
          <p:cNvSpPr txBox="1">
            <a:spLocks/>
          </p:cNvSpPr>
          <p:nvPr/>
        </p:nvSpPr>
        <p:spPr>
          <a:xfrm>
            <a:off x="7883772" y="5130874"/>
            <a:ext cx="3809185" cy="489617"/>
          </a:xfrm>
          <a:prstGeom prst="rect">
            <a:avLst/>
          </a:prstGeom>
        </p:spPr>
        <p:txBody>
          <a:bodyPr vert="horz" lIns="144000" tIns="144000" rIns="144000" bIns="14400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i="0">
                <a:solidFill>
                  <a:schemeClr val="tx2"/>
                </a:solidFill>
                <a:effectLst/>
                <a:latin typeface="+mj-lt"/>
              </a:rPr>
              <a:t>Simplify, strengthen  </a:t>
            </a:r>
            <a:r>
              <a:rPr lang="en-US" sz="1600" b="1">
                <a:solidFill>
                  <a:schemeClr val="tx2"/>
                </a:solidFill>
                <a:latin typeface="+mj-lt"/>
              </a:rPr>
              <a:t>&amp; modernise Energy Union governance</a:t>
            </a:r>
            <a:r>
              <a:rPr lang="en-GB" sz="1600">
                <a:solidFill>
                  <a:schemeClr val="tx2"/>
                </a:solidFill>
              </a:rPr>
              <a:t> </a:t>
            </a:r>
          </a:p>
        </p:txBody>
      </p:sp>
      <p:pic>
        <p:nvPicPr>
          <p:cNvPr id="35" name="Picture Placeholder 57">
            <a:extLst>
              <a:ext uri="{FF2B5EF4-FFF2-40B4-BE49-F238E27FC236}">
                <a16:creationId xmlns:a16="http://schemas.microsoft.com/office/drawing/2014/main" id="{E38A5D2A-FC7C-7043-97BB-D7AA057411EE}"/>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603094" y="1593110"/>
            <a:ext cx="1280679" cy="1280679"/>
          </a:xfrm>
          <a:prstGeom prst="ellipse">
            <a:avLst/>
          </a:prstGeom>
          <a:solidFill>
            <a:schemeClr val="lt2"/>
          </a:solidFill>
          <a:ln w="57150">
            <a:noFill/>
          </a:ln>
        </p:spPr>
      </p:pic>
      <p:pic>
        <p:nvPicPr>
          <p:cNvPr id="49" name="Picture Placeholder 9">
            <a:extLst>
              <a:ext uri="{FF2B5EF4-FFF2-40B4-BE49-F238E27FC236}">
                <a16:creationId xmlns:a16="http://schemas.microsoft.com/office/drawing/2014/main" id="{316AD356-9C5A-3B8B-B6F8-A8102F7BE2BE}"/>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603094" y="4968785"/>
            <a:ext cx="1280679" cy="1279540"/>
          </a:xfrm>
          <a:prstGeom prst="ellipse">
            <a:avLst/>
          </a:prstGeom>
          <a:solidFill>
            <a:schemeClr val="lt2"/>
          </a:solidFill>
          <a:ln w="57150">
            <a:noFill/>
          </a:ln>
        </p:spPr>
      </p:pic>
      <p:cxnSp>
        <p:nvCxnSpPr>
          <p:cNvPr id="50" name="Straight Connector 49">
            <a:extLst>
              <a:ext uri="{FF2B5EF4-FFF2-40B4-BE49-F238E27FC236}">
                <a16:creationId xmlns:a16="http://schemas.microsoft.com/office/drawing/2014/main" id="{C892FD44-941A-9526-0B04-E9026C451AAB}"/>
              </a:ext>
            </a:extLst>
          </p:cNvPr>
          <p:cNvCxnSpPr>
            <a:cxnSpLocks/>
          </p:cNvCxnSpPr>
          <p:nvPr/>
        </p:nvCxnSpPr>
        <p:spPr>
          <a:xfrm>
            <a:off x="6096000" y="1633914"/>
            <a:ext cx="0" cy="431341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A2D935AE-3F97-CB21-B085-F8CA1A7C1667}"/>
              </a:ext>
            </a:extLst>
          </p:cNvPr>
          <p:cNvSpPr/>
          <p:nvPr/>
        </p:nvSpPr>
        <p:spPr>
          <a:xfrm>
            <a:off x="7451833" y="1367282"/>
            <a:ext cx="767318" cy="445789"/>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100" b="1"/>
              <a:t>2025</a:t>
            </a:r>
          </a:p>
        </p:txBody>
      </p:sp>
      <p:sp>
        <p:nvSpPr>
          <p:cNvPr id="53" name="Content Placeholder 14">
            <a:extLst>
              <a:ext uri="{FF2B5EF4-FFF2-40B4-BE49-F238E27FC236}">
                <a16:creationId xmlns:a16="http://schemas.microsoft.com/office/drawing/2014/main" id="{E63F83FE-3111-0DCB-A3C7-8C323B53075C}"/>
              </a:ext>
            </a:extLst>
          </p:cNvPr>
          <p:cNvSpPr txBox="1">
            <a:spLocks/>
          </p:cNvSpPr>
          <p:nvPr/>
        </p:nvSpPr>
        <p:spPr>
          <a:xfrm>
            <a:off x="7945198" y="3417640"/>
            <a:ext cx="3809185" cy="489617"/>
          </a:xfrm>
          <a:prstGeom prst="rect">
            <a:avLst/>
          </a:prstGeom>
        </p:spPr>
        <p:txBody>
          <a:bodyPr vert="horz" lIns="144000" tIns="144000" rIns="144000" bIns="144000" rtlCol="0" anchor="t">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solidFill>
                  <a:schemeClr val="tx2"/>
                </a:solidFill>
              </a:rPr>
              <a:t>Deeper Electricity Market Integration</a:t>
            </a:r>
            <a:endParaRPr lang="en-GB" sz="1600">
              <a:solidFill>
                <a:schemeClr val="tx2"/>
              </a:solidFill>
            </a:endParaRPr>
          </a:p>
        </p:txBody>
      </p:sp>
      <p:sp>
        <p:nvSpPr>
          <p:cNvPr id="56" name="Oval 55">
            <a:extLst>
              <a:ext uri="{FF2B5EF4-FFF2-40B4-BE49-F238E27FC236}">
                <a16:creationId xmlns:a16="http://schemas.microsoft.com/office/drawing/2014/main" id="{22A2DEF9-D5B1-2F66-5FE3-F9B19ECDF518}"/>
              </a:ext>
            </a:extLst>
          </p:cNvPr>
          <p:cNvSpPr/>
          <p:nvPr/>
        </p:nvSpPr>
        <p:spPr>
          <a:xfrm>
            <a:off x="7519206" y="4813215"/>
            <a:ext cx="1020285" cy="457663"/>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100" b="1" dirty="0"/>
              <a:t>Timing tbc</a:t>
            </a:r>
            <a:endParaRPr lang="en-IE" sz="1100" b="1" dirty="0">
              <a:cs typeface="Arial"/>
            </a:endParaRPr>
          </a:p>
        </p:txBody>
      </p:sp>
      <p:sp>
        <p:nvSpPr>
          <p:cNvPr id="6" name="Oval 5">
            <a:extLst>
              <a:ext uri="{FF2B5EF4-FFF2-40B4-BE49-F238E27FC236}">
                <a16:creationId xmlns:a16="http://schemas.microsoft.com/office/drawing/2014/main" id="{BB115351-35C8-B0B9-42FD-31DDA64CAB1B}"/>
              </a:ext>
            </a:extLst>
          </p:cNvPr>
          <p:cNvSpPr/>
          <p:nvPr/>
        </p:nvSpPr>
        <p:spPr>
          <a:xfrm>
            <a:off x="1821970" y="3064526"/>
            <a:ext cx="767723" cy="407935"/>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1100" b="1" dirty="0"/>
              <a:t>2026</a:t>
            </a:r>
            <a:endParaRPr lang="en-US" dirty="0">
              <a:cs typeface="Arial"/>
            </a:endParaRPr>
          </a:p>
        </p:txBody>
      </p:sp>
    </p:spTree>
    <p:extLst>
      <p:ext uri="{BB962C8B-B14F-4D97-AF65-F5344CB8AC3E}">
        <p14:creationId xmlns:p14="http://schemas.microsoft.com/office/powerpoint/2010/main" val="243264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AB322A37-B7C7-EEE1-F5CA-A193660DC555}"/>
              </a:ext>
            </a:extLst>
          </p:cNvPr>
          <p:cNvSpPr>
            <a:spLocks noGrp="1"/>
          </p:cNvSpPr>
          <p:nvPr>
            <p:ph type="title"/>
          </p:nvPr>
        </p:nvSpPr>
        <p:spPr>
          <a:xfrm>
            <a:off x="754739" y="510669"/>
            <a:ext cx="10450228" cy="710971"/>
          </a:xfrm>
        </p:spPr>
        <p:txBody>
          <a:bodyPr/>
          <a:lstStyle/>
          <a:p>
            <a:r>
              <a:rPr lang="en-IE" sz="3600" b="1" dirty="0"/>
              <a:t>Pillar III: </a:t>
            </a:r>
            <a:r>
              <a:rPr lang="en-IE" sz="3600" dirty="0"/>
              <a:t>Attracting investment &amp; ensuring delivery</a:t>
            </a:r>
            <a:br>
              <a:rPr lang="en-IE" sz="3600" dirty="0"/>
            </a:br>
            <a:r>
              <a:rPr lang="en-IE" sz="2800" dirty="0"/>
              <a:t>A tripartite contract</a:t>
            </a:r>
            <a:endParaRPr lang="en-IE" sz="3600" b="1" dirty="0"/>
          </a:p>
        </p:txBody>
      </p:sp>
      <p:grpSp>
        <p:nvGrpSpPr>
          <p:cNvPr id="2" name="Group 1">
            <a:extLst>
              <a:ext uri="{FF2B5EF4-FFF2-40B4-BE49-F238E27FC236}">
                <a16:creationId xmlns:a16="http://schemas.microsoft.com/office/drawing/2014/main" id="{83D0C1D8-3889-9F21-98A0-D7C521184291}"/>
              </a:ext>
            </a:extLst>
          </p:cNvPr>
          <p:cNvGrpSpPr/>
          <p:nvPr/>
        </p:nvGrpSpPr>
        <p:grpSpPr>
          <a:xfrm>
            <a:off x="1632653" y="1371599"/>
            <a:ext cx="7932922" cy="5211435"/>
            <a:chOff x="1632652" y="1111705"/>
            <a:chExt cx="8044593" cy="5471330"/>
          </a:xfrm>
        </p:grpSpPr>
        <p:sp>
          <p:nvSpPr>
            <p:cNvPr id="4" name="Oval 3">
              <a:extLst>
                <a:ext uri="{FF2B5EF4-FFF2-40B4-BE49-F238E27FC236}">
                  <a16:creationId xmlns:a16="http://schemas.microsoft.com/office/drawing/2014/main" id="{17F7A04E-E6FD-137F-73E4-46701D4A1279}"/>
                </a:ext>
              </a:extLst>
            </p:cNvPr>
            <p:cNvSpPr/>
            <p:nvPr/>
          </p:nvSpPr>
          <p:spPr>
            <a:xfrm>
              <a:off x="7497053" y="1129305"/>
              <a:ext cx="1262436" cy="893914"/>
            </a:xfrm>
            <a:prstGeom prst="ellipse">
              <a:avLst/>
            </a:prstGeom>
            <a:solidFill>
              <a:schemeClr val="tx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EIB</a:t>
              </a:r>
              <a:endParaRPr lang="en-IE"/>
            </a:p>
          </p:txBody>
        </p:sp>
        <p:sp>
          <p:nvSpPr>
            <p:cNvPr id="5" name="Oval 4">
              <a:extLst>
                <a:ext uri="{FF2B5EF4-FFF2-40B4-BE49-F238E27FC236}">
                  <a16:creationId xmlns:a16="http://schemas.microsoft.com/office/drawing/2014/main" id="{C23B97CD-1B5E-FFF2-FEC1-5D7153338DF9}"/>
                </a:ext>
              </a:extLst>
            </p:cNvPr>
            <p:cNvSpPr/>
            <p:nvPr/>
          </p:nvSpPr>
          <p:spPr>
            <a:xfrm>
              <a:off x="4781337" y="3114032"/>
              <a:ext cx="1780118" cy="1395282"/>
            </a:xfrm>
            <a:prstGeom prst="ellipse">
              <a:avLst/>
            </a:prstGeom>
            <a:solidFill>
              <a:schemeClr val="tx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a:t>European Commission</a:t>
              </a:r>
              <a:endParaRPr lang="en-IE" sz="1500"/>
            </a:p>
          </p:txBody>
        </p:sp>
        <p:sp>
          <p:nvSpPr>
            <p:cNvPr id="6" name="Oval 5">
              <a:extLst>
                <a:ext uri="{FF2B5EF4-FFF2-40B4-BE49-F238E27FC236}">
                  <a16:creationId xmlns:a16="http://schemas.microsoft.com/office/drawing/2014/main" id="{36B1D400-15F8-F978-914F-3D17E0FC8487}"/>
                </a:ext>
              </a:extLst>
            </p:cNvPr>
            <p:cNvSpPr/>
            <p:nvPr/>
          </p:nvSpPr>
          <p:spPr>
            <a:xfrm>
              <a:off x="4587786" y="1111705"/>
              <a:ext cx="1983194" cy="1116226"/>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Member States</a:t>
              </a:r>
              <a:endParaRPr lang="en-IE" dirty="0"/>
            </a:p>
          </p:txBody>
        </p:sp>
        <p:sp>
          <p:nvSpPr>
            <p:cNvPr id="7" name="Rectangle: Rounded Corners 6">
              <a:extLst>
                <a:ext uri="{FF2B5EF4-FFF2-40B4-BE49-F238E27FC236}">
                  <a16:creationId xmlns:a16="http://schemas.microsoft.com/office/drawing/2014/main" id="{8264FE3A-3A09-1DFC-2FAB-696FD97C9114}"/>
                </a:ext>
              </a:extLst>
            </p:cNvPr>
            <p:cNvSpPr/>
            <p:nvPr/>
          </p:nvSpPr>
          <p:spPr>
            <a:xfrm>
              <a:off x="4062884" y="5793265"/>
              <a:ext cx="1608512" cy="789770"/>
            </a:xfrm>
            <a:prstGeom prst="round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000" b="1" dirty="0"/>
                <a:t>Energy demand &amp; long-term </a:t>
              </a:r>
              <a:r>
                <a:rPr lang="en-IE" sz="1000" b="1" u="sng" dirty="0"/>
                <a:t>energy contracts </a:t>
              </a:r>
            </a:p>
          </p:txBody>
        </p:sp>
        <p:cxnSp>
          <p:nvCxnSpPr>
            <p:cNvPr id="8" name="Straight Arrow Connector 7">
              <a:extLst>
                <a:ext uri="{FF2B5EF4-FFF2-40B4-BE49-F238E27FC236}">
                  <a16:creationId xmlns:a16="http://schemas.microsoft.com/office/drawing/2014/main" id="{12B4DA5C-8EA7-207B-8513-1057B53853B8}"/>
                </a:ext>
              </a:extLst>
            </p:cNvPr>
            <p:cNvCxnSpPr>
              <a:cxnSpLocks/>
            </p:cNvCxnSpPr>
            <p:nvPr/>
          </p:nvCxnSpPr>
          <p:spPr>
            <a:xfrm>
              <a:off x="6569463" y="2138705"/>
              <a:ext cx="1361679" cy="2610843"/>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370EBF8-5C0B-B372-48D9-9DCB38032780}"/>
                </a:ext>
              </a:extLst>
            </p:cNvPr>
            <p:cNvSpPr/>
            <p:nvPr/>
          </p:nvSpPr>
          <p:spPr>
            <a:xfrm>
              <a:off x="2097626" y="4974096"/>
              <a:ext cx="1983194" cy="1116226"/>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Clean energy producers</a:t>
              </a:r>
              <a:endParaRPr lang="en-IE"/>
            </a:p>
          </p:txBody>
        </p:sp>
        <p:sp>
          <p:nvSpPr>
            <p:cNvPr id="10" name="Oval 9">
              <a:extLst>
                <a:ext uri="{FF2B5EF4-FFF2-40B4-BE49-F238E27FC236}">
                  <a16:creationId xmlns:a16="http://schemas.microsoft.com/office/drawing/2014/main" id="{CA4D1F15-77AE-0F8E-DCC2-D4AA2D2CFB9B}"/>
                </a:ext>
              </a:extLst>
            </p:cNvPr>
            <p:cNvSpPr/>
            <p:nvPr/>
          </p:nvSpPr>
          <p:spPr>
            <a:xfrm>
              <a:off x="7294227" y="4937466"/>
              <a:ext cx="1983194" cy="1116226"/>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Energy consuming industry</a:t>
              </a:r>
              <a:endParaRPr lang="en-IE"/>
            </a:p>
          </p:txBody>
        </p:sp>
        <p:cxnSp>
          <p:nvCxnSpPr>
            <p:cNvPr id="11" name="Straight Arrow Connector 10">
              <a:extLst>
                <a:ext uri="{FF2B5EF4-FFF2-40B4-BE49-F238E27FC236}">
                  <a16:creationId xmlns:a16="http://schemas.microsoft.com/office/drawing/2014/main" id="{88E162F3-B7AF-0F0B-63EC-445C64DC51FF}"/>
                </a:ext>
              </a:extLst>
            </p:cNvPr>
            <p:cNvCxnSpPr>
              <a:cxnSpLocks/>
            </p:cNvCxnSpPr>
            <p:nvPr/>
          </p:nvCxnSpPr>
          <p:spPr>
            <a:xfrm flipH="1" flipV="1">
              <a:off x="6288622" y="2232768"/>
              <a:ext cx="1341888" cy="2632266"/>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A55CC9-1014-6C4C-0C63-3321FA56016E}"/>
                </a:ext>
              </a:extLst>
            </p:cNvPr>
            <p:cNvCxnSpPr>
              <a:cxnSpLocks/>
            </p:cNvCxnSpPr>
            <p:nvPr/>
          </p:nvCxnSpPr>
          <p:spPr>
            <a:xfrm>
              <a:off x="4159768" y="5571825"/>
              <a:ext cx="2959484" cy="0"/>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674612D-3CE9-6C06-796E-F29D1DF50C9D}"/>
                </a:ext>
              </a:extLst>
            </p:cNvPr>
            <p:cNvCxnSpPr>
              <a:cxnSpLocks/>
            </p:cNvCxnSpPr>
            <p:nvPr/>
          </p:nvCxnSpPr>
          <p:spPr>
            <a:xfrm flipH="1">
              <a:off x="4158861" y="5326274"/>
              <a:ext cx="2959484"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286B3C-09D9-549D-FB77-4BE5B88A81CF}"/>
                </a:ext>
              </a:extLst>
            </p:cNvPr>
            <p:cNvCxnSpPr>
              <a:cxnSpLocks/>
            </p:cNvCxnSpPr>
            <p:nvPr/>
          </p:nvCxnSpPr>
          <p:spPr>
            <a:xfrm flipH="1">
              <a:off x="3296982" y="2135278"/>
              <a:ext cx="1290804" cy="2729756"/>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AA328D-CBE7-19CB-DD9C-BFF61050D063}"/>
                </a:ext>
              </a:extLst>
            </p:cNvPr>
            <p:cNvCxnSpPr>
              <a:cxnSpLocks/>
            </p:cNvCxnSpPr>
            <p:nvPr/>
          </p:nvCxnSpPr>
          <p:spPr>
            <a:xfrm flipV="1">
              <a:off x="3661713" y="2215080"/>
              <a:ext cx="1266747" cy="2658344"/>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A52FBB49-9527-A011-A5C4-472C96E43531}"/>
                </a:ext>
              </a:extLst>
            </p:cNvPr>
            <p:cNvSpPr/>
            <p:nvPr/>
          </p:nvSpPr>
          <p:spPr>
            <a:xfrm>
              <a:off x="1632652" y="3381454"/>
              <a:ext cx="1835511" cy="880771"/>
            </a:xfrm>
            <a:prstGeom prst="round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Affordable energy to power for economic growth</a:t>
              </a:r>
              <a:endParaRPr lang="en-IE" sz="1000" b="1"/>
            </a:p>
          </p:txBody>
        </p:sp>
        <p:sp>
          <p:nvSpPr>
            <p:cNvPr id="17" name="Rectangle: Rounded Corners 16">
              <a:extLst>
                <a:ext uri="{FF2B5EF4-FFF2-40B4-BE49-F238E27FC236}">
                  <a16:creationId xmlns:a16="http://schemas.microsoft.com/office/drawing/2014/main" id="{1FCCA440-F34F-79D0-0F5E-79640EB5A577}"/>
                </a:ext>
              </a:extLst>
            </p:cNvPr>
            <p:cNvSpPr/>
            <p:nvPr/>
          </p:nvSpPr>
          <p:spPr>
            <a:xfrm>
              <a:off x="2122224" y="2421214"/>
              <a:ext cx="1835511" cy="817438"/>
            </a:xfrm>
            <a:prstGeom prst="roundRect">
              <a:avLst/>
            </a:prstGeom>
            <a:solidFill>
              <a:schemeClr val="bg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t>Regulatory &amp; taxation framework</a:t>
              </a:r>
            </a:p>
            <a:p>
              <a:pPr algn="ctr"/>
              <a:r>
                <a:rPr lang="en-US" sz="1000" b="1"/>
                <a:t>Policy clarity</a:t>
              </a:r>
              <a:endParaRPr lang="en-IE" sz="1000" b="1"/>
            </a:p>
          </p:txBody>
        </p:sp>
        <p:sp>
          <p:nvSpPr>
            <p:cNvPr id="18" name="Rectangle: Rounded Corners 17">
              <a:extLst>
                <a:ext uri="{FF2B5EF4-FFF2-40B4-BE49-F238E27FC236}">
                  <a16:creationId xmlns:a16="http://schemas.microsoft.com/office/drawing/2014/main" id="{BD94E465-1E87-8F83-B43A-E2BC6F9B2BCB}"/>
                </a:ext>
              </a:extLst>
            </p:cNvPr>
            <p:cNvSpPr/>
            <p:nvPr/>
          </p:nvSpPr>
          <p:spPr>
            <a:xfrm>
              <a:off x="7294227" y="2420686"/>
              <a:ext cx="1835511" cy="817438"/>
            </a:xfrm>
            <a:prstGeom prst="roundRect">
              <a:avLst/>
            </a:prstGeom>
            <a:solidFill>
              <a:schemeClr val="bg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t>Business environment with scale, visibility and off-take demand</a:t>
              </a:r>
              <a:endParaRPr lang="en-IE" sz="1000" b="1"/>
            </a:p>
          </p:txBody>
        </p:sp>
        <p:sp>
          <p:nvSpPr>
            <p:cNvPr id="19" name="Rectangle: Rounded Corners 18">
              <a:extLst>
                <a:ext uri="{FF2B5EF4-FFF2-40B4-BE49-F238E27FC236}">
                  <a16:creationId xmlns:a16="http://schemas.microsoft.com/office/drawing/2014/main" id="{37FFFBA2-987F-5D73-D77B-D6D72EF87D30}"/>
                </a:ext>
              </a:extLst>
            </p:cNvPr>
            <p:cNvSpPr/>
            <p:nvPr/>
          </p:nvSpPr>
          <p:spPr>
            <a:xfrm>
              <a:off x="7841734" y="3381454"/>
              <a:ext cx="1835511" cy="880771"/>
            </a:xfrm>
            <a:prstGeom prst="round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Goods needed by consumers, EU economic growth &amp; employment </a:t>
              </a:r>
              <a:endParaRPr lang="en-IE" sz="1000" b="1"/>
            </a:p>
          </p:txBody>
        </p:sp>
        <p:sp>
          <p:nvSpPr>
            <p:cNvPr id="20" name="Rectangle: Rounded Corners 19">
              <a:extLst>
                <a:ext uri="{FF2B5EF4-FFF2-40B4-BE49-F238E27FC236}">
                  <a16:creationId xmlns:a16="http://schemas.microsoft.com/office/drawing/2014/main" id="{EBA24B29-B7CC-B485-3286-557E15D6AEB4}"/>
                </a:ext>
              </a:extLst>
            </p:cNvPr>
            <p:cNvSpPr/>
            <p:nvPr/>
          </p:nvSpPr>
          <p:spPr>
            <a:xfrm>
              <a:off x="5816080" y="5776548"/>
              <a:ext cx="1608512" cy="789770"/>
            </a:xfrm>
            <a:prstGeom prst="roundRect">
              <a:avLst/>
            </a:prstGeom>
            <a:solidFill>
              <a:schemeClr val="bg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000" b="1"/>
                <a:t>Affordable energy supplies to remain globally competitive</a:t>
              </a:r>
            </a:p>
          </p:txBody>
        </p:sp>
      </p:grpSp>
      <p:cxnSp>
        <p:nvCxnSpPr>
          <p:cNvPr id="24" name="Straight Connector 23">
            <a:extLst>
              <a:ext uri="{FF2B5EF4-FFF2-40B4-BE49-F238E27FC236}">
                <a16:creationId xmlns:a16="http://schemas.microsoft.com/office/drawing/2014/main" id="{6DD0AC07-9EB7-D9E9-E281-54FE74CF4E6B}"/>
              </a:ext>
            </a:extLst>
          </p:cNvPr>
          <p:cNvCxnSpPr>
            <a:cxnSpLocks/>
          </p:cNvCxnSpPr>
          <p:nvPr/>
        </p:nvCxnSpPr>
        <p:spPr>
          <a:xfrm>
            <a:off x="614150" y="0"/>
            <a:ext cx="0" cy="149346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11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47">
            <a:extLst>
              <a:ext uri="{FF2B5EF4-FFF2-40B4-BE49-F238E27FC236}">
                <a16:creationId xmlns:a16="http://schemas.microsoft.com/office/drawing/2014/main" id="{A9ACA16C-837D-4C26-9E26-B4C2C03EF360}"/>
              </a:ext>
            </a:extLst>
          </p:cNvPr>
          <p:cNvSpPr/>
          <p:nvPr/>
        </p:nvSpPr>
        <p:spPr>
          <a:xfrm>
            <a:off x="8016135" y="4019625"/>
            <a:ext cx="2788054" cy="1137958"/>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a:solidFill>
                  <a:schemeClr val="tx2"/>
                </a:solidFill>
                <a:latin typeface="+mj-lt"/>
              </a:rPr>
              <a:t>Increase cross-border access to cheap electricity</a:t>
            </a:r>
          </a:p>
        </p:txBody>
      </p:sp>
      <p:pic>
        <p:nvPicPr>
          <p:cNvPr id="46" name="Picture Placeholder 20" descr="Close-up of a pen writing on a chart">
            <a:extLst>
              <a:ext uri="{FF2B5EF4-FFF2-40B4-BE49-F238E27FC236}">
                <a16:creationId xmlns:a16="http://schemas.microsoft.com/office/drawing/2014/main" id="{2987CC8B-FA2B-A832-8574-F247949BB640}"/>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a:off x="6936161" y="1813893"/>
            <a:ext cx="1950720" cy="1864048"/>
          </a:xfrm>
          <a:prstGeom prst="ellipse">
            <a:avLst/>
          </a:prstGeom>
        </p:spPr>
      </p:pic>
      <p:pic>
        <p:nvPicPr>
          <p:cNvPr id="8" name="Picture Placeholder 20">
            <a:extLst>
              <a:ext uri="{FF2B5EF4-FFF2-40B4-BE49-F238E27FC236}">
                <a16:creationId xmlns:a16="http://schemas.microsoft.com/office/drawing/2014/main" id="{C715ABD7-DDDD-2E59-4392-A498C57522BE}"/>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a:xfrm>
            <a:off x="1821235" y="1750271"/>
            <a:ext cx="1950720" cy="1895437"/>
          </a:xfrm>
          <a:prstGeom prst="ellipse">
            <a:avLst/>
          </a:prstGeom>
        </p:spPr>
      </p:pic>
      <p:sp>
        <p:nvSpPr>
          <p:cNvPr id="7" name="Rectangle: Rounded Corners 6">
            <a:extLst>
              <a:ext uri="{FF2B5EF4-FFF2-40B4-BE49-F238E27FC236}">
                <a16:creationId xmlns:a16="http://schemas.microsoft.com/office/drawing/2014/main" id="{A4E6D9B2-CCE3-15A3-CDB7-A0F28FE80DBF}"/>
              </a:ext>
            </a:extLst>
          </p:cNvPr>
          <p:cNvSpPr/>
          <p:nvPr/>
        </p:nvSpPr>
        <p:spPr>
          <a:xfrm>
            <a:off x="1189315" y="3929500"/>
            <a:ext cx="3214561" cy="1128625"/>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a:solidFill>
                  <a:schemeClr val="tx2"/>
                </a:solidFill>
              </a:rPr>
              <a:t>New regulatory framework </a:t>
            </a:r>
            <a:r>
              <a:rPr lang="en-US" sz="1600"/>
              <a:t> </a:t>
            </a:r>
          </a:p>
        </p:txBody>
      </p:sp>
      <p:sp>
        <p:nvSpPr>
          <p:cNvPr id="21" name="Rectangle: Rounded Corners 20">
            <a:extLst>
              <a:ext uri="{FF2B5EF4-FFF2-40B4-BE49-F238E27FC236}">
                <a16:creationId xmlns:a16="http://schemas.microsoft.com/office/drawing/2014/main" id="{2BF685BB-6A4D-7BB4-DB6A-5585DCCA0D58}"/>
              </a:ext>
            </a:extLst>
          </p:cNvPr>
          <p:cNvSpPr/>
          <p:nvPr/>
        </p:nvSpPr>
        <p:spPr>
          <a:xfrm>
            <a:off x="931317" y="3293203"/>
            <a:ext cx="3730559" cy="76754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rPr>
              <a:t>Security of supply &amp; </a:t>
            </a:r>
            <a:br>
              <a:rPr lang="en-US" sz="1600" b="1">
                <a:solidFill>
                  <a:schemeClr val="tx2"/>
                </a:solidFill>
              </a:rPr>
            </a:br>
            <a:r>
              <a:rPr lang="en-US" sz="1600" b="1">
                <a:solidFill>
                  <a:schemeClr val="tx2"/>
                </a:solidFill>
              </a:rPr>
              <a:t>price stability</a:t>
            </a:r>
            <a:endParaRPr lang="en-GB" sz="1600"/>
          </a:p>
        </p:txBody>
      </p:sp>
      <p:sp>
        <p:nvSpPr>
          <p:cNvPr id="48" name="Rectangle 47">
            <a:extLst>
              <a:ext uri="{FF2B5EF4-FFF2-40B4-BE49-F238E27FC236}">
                <a16:creationId xmlns:a16="http://schemas.microsoft.com/office/drawing/2014/main" id="{D9F08DBF-4D13-08B5-2337-2A95229023A2}"/>
              </a:ext>
            </a:extLst>
          </p:cNvPr>
          <p:cNvSpPr/>
          <p:nvPr/>
        </p:nvSpPr>
        <p:spPr>
          <a:xfrm>
            <a:off x="5123467" y="3991423"/>
            <a:ext cx="2788054" cy="1137958"/>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a:solidFill>
                  <a:schemeClr val="tx2"/>
                </a:solidFill>
                <a:latin typeface="+mj-lt"/>
              </a:rPr>
              <a:t>Avoid price peaks during energy crises </a:t>
            </a:r>
          </a:p>
        </p:txBody>
      </p:sp>
      <p:sp>
        <p:nvSpPr>
          <p:cNvPr id="7174" name="Rectangle: Rounded Corners 7173">
            <a:extLst>
              <a:ext uri="{FF2B5EF4-FFF2-40B4-BE49-F238E27FC236}">
                <a16:creationId xmlns:a16="http://schemas.microsoft.com/office/drawing/2014/main" id="{ABB570AE-9331-36D1-C55E-5987420108C9}"/>
              </a:ext>
            </a:extLst>
          </p:cNvPr>
          <p:cNvSpPr/>
          <p:nvPr/>
        </p:nvSpPr>
        <p:spPr>
          <a:xfrm>
            <a:off x="6082196" y="3364459"/>
            <a:ext cx="3730559" cy="76754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solidFill>
              </a:rPr>
              <a:t>Price crisis preparedness</a:t>
            </a:r>
          </a:p>
        </p:txBody>
      </p:sp>
      <p:sp>
        <p:nvSpPr>
          <p:cNvPr id="2" name="Title 1">
            <a:extLst>
              <a:ext uri="{FF2B5EF4-FFF2-40B4-BE49-F238E27FC236}">
                <a16:creationId xmlns:a16="http://schemas.microsoft.com/office/drawing/2014/main" id="{5560DA13-4FB5-42DE-14D2-13A68C9612FB}"/>
              </a:ext>
            </a:extLst>
          </p:cNvPr>
          <p:cNvSpPr>
            <a:spLocks noGrp="1"/>
          </p:cNvSpPr>
          <p:nvPr>
            <p:ph type="title"/>
          </p:nvPr>
        </p:nvSpPr>
        <p:spPr>
          <a:xfrm>
            <a:off x="671717" y="605008"/>
            <a:ext cx="10450228" cy="710971"/>
          </a:xfrm>
        </p:spPr>
        <p:txBody>
          <a:bodyPr/>
          <a:lstStyle/>
          <a:p>
            <a:r>
              <a:rPr lang="en-IE" sz="3600" b="1" dirty="0"/>
              <a:t>Pillar IV: </a:t>
            </a:r>
            <a:r>
              <a:rPr lang="en-IE" sz="3600" dirty="0"/>
              <a:t>Being ready for potential crises</a:t>
            </a:r>
          </a:p>
        </p:txBody>
      </p:sp>
      <p:sp>
        <p:nvSpPr>
          <p:cNvPr id="5" name="Oval 4">
            <a:extLst>
              <a:ext uri="{FF2B5EF4-FFF2-40B4-BE49-F238E27FC236}">
                <a16:creationId xmlns:a16="http://schemas.microsoft.com/office/drawing/2014/main" id="{57C07748-B420-EE9D-4177-3826DCE3256B}"/>
              </a:ext>
            </a:extLst>
          </p:cNvPr>
          <p:cNvSpPr/>
          <p:nvPr/>
        </p:nvSpPr>
        <p:spPr>
          <a:xfrm>
            <a:off x="10162325" y="4864766"/>
            <a:ext cx="1492955" cy="687865"/>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200" b="1" dirty="0"/>
              <a:t>When necessary</a:t>
            </a:r>
          </a:p>
        </p:txBody>
      </p:sp>
      <p:cxnSp>
        <p:nvCxnSpPr>
          <p:cNvPr id="6" name="Straight Connector 5">
            <a:extLst>
              <a:ext uri="{FF2B5EF4-FFF2-40B4-BE49-F238E27FC236}">
                <a16:creationId xmlns:a16="http://schemas.microsoft.com/office/drawing/2014/main" id="{1253374F-02E4-D8C2-CDD1-36E902CEA286}"/>
              </a:ext>
            </a:extLst>
          </p:cNvPr>
          <p:cNvCxnSpPr>
            <a:cxnSpLocks/>
          </p:cNvCxnSpPr>
          <p:nvPr/>
        </p:nvCxnSpPr>
        <p:spPr>
          <a:xfrm>
            <a:off x="614150" y="0"/>
            <a:ext cx="0" cy="149346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249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2247-0094-4194-C550-E58FF1DD1494}"/>
              </a:ext>
            </a:extLst>
          </p:cNvPr>
          <p:cNvSpPr>
            <a:spLocks noGrp="1"/>
          </p:cNvSpPr>
          <p:nvPr>
            <p:ph type="title"/>
          </p:nvPr>
        </p:nvSpPr>
        <p:spPr>
          <a:xfrm>
            <a:off x="742122" y="625759"/>
            <a:ext cx="10515602" cy="816904"/>
          </a:xfrm>
        </p:spPr>
        <p:txBody>
          <a:bodyPr/>
          <a:lstStyle/>
          <a:p>
            <a:r>
              <a:rPr lang="en-IE" sz="3600" dirty="0"/>
              <a:t>Benefits to European consumers </a:t>
            </a:r>
          </a:p>
        </p:txBody>
      </p:sp>
      <p:pic>
        <p:nvPicPr>
          <p:cNvPr id="30" name="Picture Placeholder 29" descr="A power lines in a field&#10;&#10;AI-generated content may be incorrect.">
            <a:extLst>
              <a:ext uri="{FF2B5EF4-FFF2-40B4-BE49-F238E27FC236}">
                <a16:creationId xmlns:a16="http://schemas.microsoft.com/office/drawing/2014/main" id="{B5160168-6846-6F5C-FAE6-6F4D43AB1925}"/>
              </a:ext>
            </a:extLst>
          </p:cNvPr>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6244166" y="1638300"/>
            <a:ext cx="1916113" cy="1638300"/>
          </a:xfrm>
        </p:spPr>
      </p:pic>
      <p:pic>
        <p:nvPicPr>
          <p:cNvPr id="34" name="Picture Placeholder 33" descr="A map of europe with lines and dots&#10;&#10;AI-generated content may be incorrect.">
            <a:extLst>
              <a:ext uri="{FF2B5EF4-FFF2-40B4-BE49-F238E27FC236}">
                <a16:creationId xmlns:a16="http://schemas.microsoft.com/office/drawing/2014/main" id="{F26DC74B-5BDD-9D72-03F8-D0594D989C01}"/>
              </a:ext>
            </a:extLst>
          </p:cNvPr>
          <p:cNvPicPr>
            <a:picLocks noGrp="1" noChangeAspect="1"/>
          </p:cNvPicPr>
          <p:nvPr>
            <p:ph type="pic" idx="5"/>
          </p:nvPr>
        </p:nvPicPr>
        <p:blipFill>
          <a:blip r:embed="rId4" cstate="email">
            <a:extLst>
              <a:ext uri="{28A0092B-C50C-407E-A947-70E740481C1C}">
                <a14:useLocalDpi xmlns:a14="http://schemas.microsoft.com/office/drawing/2010/main"/>
              </a:ext>
            </a:extLst>
          </a:blip>
          <a:srcRect/>
          <a:stretch>
            <a:fillRect/>
          </a:stretch>
        </p:blipFill>
        <p:spPr>
          <a:xfrm>
            <a:off x="6244166" y="3416065"/>
            <a:ext cx="1916113" cy="1638300"/>
          </a:xfrm>
        </p:spPr>
      </p:pic>
      <p:sp>
        <p:nvSpPr>
          <p:cNvPr id="5" name="Text Placeholder 4">
            <a:extLst>
              <a:ext uri="{FF2B5EF4-FFF2-40B4-BE49-F238E27FC236}">
                <a16:creationId xmlns:a16="http://schemas.microsoft.com/office/drawing/2014/main" id="{D225B4F2-909F-215B-1A8F-47A21E15C4DC}"/>
              </a:ext>
            </a:extLst>
          </p:cNvPr>
          <p:cNvSpPr>
            <a:spLocks noGrp="1"/>
          </p:cNvSpPr>
          <p:nvPr>
            <p:ph type="body" sz="quarter" idx="10"/>
          </p:nvPr>
        </p:nvSpPr>
        <p:spPr>
          <a:xfrm>
            <a:off x="8397658" y="1777690"/>
            <a:ext cx="3256375" cy="1348988"/>
          </a:xfrm>
        </p:spPr>
        <p:txBody>
          <a:bodyPr vert="horz" lIns="144000" tIns="144000" rIns="144000" bIns="144000" rtlCol="0" anchor="t">
            <a:noAutofit/>
          </a:bodyPr>
          <a:lstStyle/>
          <a:p>
            <a:pPr algn="ctr"/>
            <a:r>
              <a:rPr lang="en-GB" sz="1600" b="1" dirty="0">
                <a:solidFill>
                  <a:schemeClr val="bg2"/>
                </a:solidFill>
                <a:effectLst/>
                <a:ea typeface="Times New Roman" panose="02020603050405020304" pitchFamily="18" charset="0"/>
              </a:rPr>
              <a:t>Accelerating electrification </a:t>
            </a:r>
            <a:r>
              <a:rPr lang="en-GB" sz="1600" b="1" dirty="0">
                <a:solidFill>
                  <a:schemeClr val="bg2"/>
                </a:solidFill>
                <a:ea typeface="Times New Roman" panose="02020603050405020304" pitchFamily="18" charset="0"/>
              </a:rPr>
              <a:t>share</a:t>
            </a:r>
            <a:r>
              <a:rPr lang="en-GB" sz="1600" dirty="0">
                <a:solidFill>
                  <a:schemeClr val="bg2"/>
                </a:solidFill>
                <a:ea typeface="Times New Roman" panose="02020603050405020304" pitchFamily="18" charset="0"/>
              </a:rPr>
              <a:t> </a:t>
            </a:r>
            <a:r>
              <a:rPr lang="en-GB" sz="1600" dirty="0">
                <a:effectLst/>
                <a:ea typeface="Times New Roman" panose="02020603050405020304" pitchFamily="18" charset="0"/>
              </a:rPr>
              <a:t>by </a:t>
            </a:r>
            <a:r>
              <a:rPr lang="en-GB" sz="1600" b="1" dirty="0">
                <a:solidFill>
                  <a:schemeClr val="bg2"/>
                </a:solidFill>
                <a:ea typeface="Times New Roman" panose="02020603050405020304" pitchFamily="18" charset="0"/>
              </a:rPr>
              <a:t>40</a:t>
            </a:r>
            <a:r>
              <a:rPr lang="en-GB" sz="1600" b="1" dirty="0">
                <a:solidFill>
                  <a:schemeClr val="bg2"/>
                </a:solidFill>
                <a:effectLst/>
                <a:ea typeface="Times New Roman" panose="02020603050405020304" pitchFamily="18" charset="0"/>
              </a:rPr>
              <a:t>%</a:t>
            </a:r>
            <a:r>
              <a:rPr lang="en-GB" sz="1600" dirty="0">
                <a:effectLst/>
                <a:ea typeface="Times New Roman" panose="02020603050405020304" pitchFamily="18" charset="0"/>
              </a:rPr>
              <a:t> by 2030 </a:t>
            </a:r>
            <a:endParaRPr lang="en-US" sz="1600" dirty="0">
              <a:effectLst/>
              <a:ea typeface="Times New Roman" panose="02020603050405020304" pitchFamily="18" charset="0"/>
              <a:cs typeface="Arial"/>
            </a:endParaRPr>
          </a:p>
          <a:p>
            <a:pPr algn="just"/>
            <a:r>
              <a:rPr lang="en-GB" sz="1600" b="1" dirty="0">
                <a:ea typeface="Times New Roman" panose="02020603050405020304" pitchFamily="18" charset="0"/>
              </a:rPr>
              <a:t>€32</a:t>
            </a:r>
            <a:r>
              <a:rPr lang="en-GB" sz="1600" b="1" dirty="0">
                <a:effectLst/>
                <a:ea typeface="Times New Roman" panose="02020603050405020304" pitchFamily="18" charset="0"/>
              </a:rPr>
              <a:t> billion/year </a:t>
            </a:r>
            <a:r>
              <a:rPr lang="en-GB" sz="1600" dirty="0">
                <a:effectLst/>
                <a:ea typeface="Times New Roman" panose="02020603050405020304" pitchFamily="18" charset="0"/>
              </a:rPr>
              <a:t>in energy system cost savings in 2030</a:t>
            </a:r>
            <a:endParaRPr lang="en-GB" sz="1600" dirty="0">
              <a:ea typeface="Times New Roman" panose="02020603050405020304" pitchFamily="18" charset="0"/>
              <a:cs typeface="Arial"/>
            </a:endParaRPr>
          </a:p>
          <a:p>
            <a:pPr algn="ctr"/>
            <a:endParaRPr lang="en-GB" sz="1600" dirty="0">
              <a:effectLst/>
              <a:ea typeface="Times New Roman" panose="02020603050405020304" pitchFamily="18" charset="0"/>
              <a:cs typeface="Arial"/>
            </a:endParaRPr>
          </a:p>
        </p:txBody>
      </p:sp>
      <p:pic>
        <p:nvPicPr>
          <p:cNvPr id="32" name="Picture Placeholder 31" descr="A wind turbines in a field&#10;&#10;AI-generated content may be incorrect.">
            <a:extLst>
              <a:ext uri="{FF2B5EF4-FFF2-40B4-BE49-F238E27FC236}">
                <a16:creationId xmlns:a16="http://schemas.microsoft.com/office/drawing/2014/main" id="{961C3A80-9576-C241-C3E0-EA569A8DC131}"/>
              </a:ext>
            </a:extLst>
          </p:cNvPr>
          <p:cNvPicPr>
            <a:picLocks noGrp="1" noChangeAspect="1"/>
          </p:cNvPicPr>
          <p:nvPr>
            <p:ph type="pic" idx="11"/>
          </p:nvPr>
        </p:nvPicPr>
        <p:blipFill>
          <a:blip r:embed="rId5" cstate="email">
            <a:extLst>
              <a:ext uri="{28A0092B-C50C-407E-A947-70E740481C1C}">
                <a14:useLocalDpi xmlns:a14="http://schemas.microsoft.com/office/drawing/2010/main"/>
              </a:ext>
            </a:extLst>
          </a:blip>
          <a:srcRect/>
          <a:stretch>
            <a:fillRect/>
          </a:stretch>
        </p:blipFill>
        <p:spPr>
          <a:xfrm>
            <a:off x="4132520" y="3420711"/>
            <a:ext cx="1884363" cy="1638300"/>
          </a:xfrm>
        </p:spPr>
      </p:pic>
      <p:sp>
        <p:nvSpPr>
          <p:cNvPr id="8" name="Text Placeholder 7">
            <a:extLst>
              <a:ext uri="{FF2B5EF4-FFF2-40B4-BE49-F238E27FC236}">
                <a16:creationId xmlns:a16="http://schemas.microsoft.com/office/drawing/2014/main" id="{434707B1-6126-27FD-A702-0C539D280C7B}"/>
              </a:ext>
            </a:extLst>
          </p:cNvPr>
          <p:cNvSpPr>
            <a:spLocks noGrp="1"/>
          </p:cNvSpPr>
          <p:nvPr>
            <p:ph type="body" sz="quarter" idx="14"/>
          </p:nvPr>
        </p:nvSpPr>
        <p:spPr>
          <a:xfrm>
            <a:off x="655045" y="1638300"/>
            <a:ext cx="3287617" cy="1629007"/>
          </a:xfrm>
        </p:spPr>
        <p:txBody>
          <a:bodyPr vert="horz" lIns="144000" tIns="144000" rIns="144000" bIns="144000" rtlCol="0" anchor="t">
            <a:noAutofit/>
          </a:bodyPr>
          <a:lstStyle/>
          <a:p>
            <a:pPr algn="ctr"/>
            <a:r>
              <a:rPr lang="en-GB" sz="1600" b="1" dirty="0">
                <a:solidFill>
                  <a:schemeClr val="bg2"/>
                </a:solidFill>
                <a:latin typeface="+mj-lt"/>
                <a:ea typeface="Times New Roman" panose="02020603050405020304" pitchFamily="18" charset="0"/>
              </a:rPr>
              <a:t>Lowering electricity taxation </a:t>
            </a:r>
          </a:p>
          <a:p>
            <a:pPr algn="just"/>
            <a:r>
              <a:rPr lang="en-GB" sz="1600" dirty="0">
                <a:latin typeface="+mj-lt"/>
                <a:ea typeface="Times New Roman" panose="02020603050405020304" pitchFamily="18" charset="0"/>
              </a:rPr>
              <a:t>P</a:t>
            </a:r>
            <a:r>
              <a:rPr lang="en-GB" sz="1600" dirty="0">
                <a:effectLst/>
                <a:latin typeface="+mj-lt"/>
                <a:ea typeface="Times New Roman" panose="02020603050405020304" pitchFamily="18" charset="0"/>
              </a:rPr>
              <a:t>otential to approx.</a:t>
            </a:r>
            <a:r>
              <a:rPr lang="en-GB" sz="1600" b="1" dirty="0">
                <a:effectLst/>
                <a:latin typeface="+mj-lt"/>
                <a:ea typeface="Times New Roman" panose="02020603050405020304" pitchFamily="18" charset="0"/>
              </a:rPr>
              <a:t> </a:t>
            </a:r>
            <a:r>
              <a:rPr lang="en-GB" sz="1600" b="1" dirty="0">
                <a:latin typeface="+mj-lt"/>
                <a:ea typeface="Times New Roman" panose="02020603050405020304" pitchFamily="18" charset="0"/>
              </a:rPr>
              <a:t>halve </a:t>
            </a:r>
            <a:r>
              <a:rPr lang="en-GB" sz="1600" b="1" dirty="0">
                <a:effectLst/>
                <a:latin typeface="+mj-lt"/>
                <a:ea typeface="Times New Roman" panose="02020603050405020304" pitchFamily="18" charset="0"/>
              </a:rPr>
              <a:t>tax component</a:t>
            </a:r>
            <a:r>
              <a:rPr lang="en-GB" sz="1600" dirty="0">
                <a:effectLst/>
                <a:latin typeface="+mj-lt"/>
                <a:ea typeface="Times New Roman" panose="02020603050405020304" pitchFamily="18" charset="0"/>
              </a:rPr>
              <a:t> of energy bills. </a:t>
            </a:r>
            <a:endParaRPr lang="en-IE" sz="1600" dirty="0">
              <a:latin typeface="+mj-lt"/>
            </a:endParaRPr>
          </a:p>
        </p:txBody>
      </p:sp>
      <p:sp>
        <p:nvSpPr>
          <p:cNvPr id="9" name="Text Placeholder 8">
            <a:extLst>
              <a:ext uri="{FF2B5EF4-FFF2-40B4-BE49-F238E27FC236}">
                <a16:creationId xmlns:a16="http://schemas.microsoft.com/office/drawing/2014/main" id="{1A68EF66-A0DA-C027-5548-C6942C3FE15A}"/>
              </a:ext>
            </a:extLst>
          </p:cNvPr>
          <p:cNvSpPr>
            <a:spLocks noGrp="1"/>
          </p:cNvSpPr>
          <p:nvPr>
            <p:ph type="body" sz="quarter" idx="15"/>
          </p:nvPr>
        </p:nvSpPr>
        <p:spPr>
          <a:xfrm>
            <a:off x="8397658" y="3612215"/>
            <a:ext cx="3252782" cy="1231900"/>
          </a:xfrm>
        </p:spPr>
        <p:txBody>
          <a:bodyPr vert="horz" lIns="144000" tIns="144000" rIns="144000" bIns="144000" rtlCol="0" anchor="t">
            <a:noAutofit/>
          </a:bodyPr>
          <a:lstStyle/>
          <a:p>
            <a:pPr algn="ctr"/>
            <a:r>
              <a:rPr lang="en-GB" sz="1600" b="1" dirty="0">
                <a:solidFill>
                  <a:schemeClr val="bg2"/>
                </a:solidFill>
                <a:effectLst/>
                <a:ea typeface="Times New Roman" panose="02020603050405020304" pitchFamily="18" charset="0"/>
              </a:rPr>
              <a:t>Energy market </a:t>
            </a:r>
            <a:r>
              <a:rPr lang="en-GB" sz="1600" b="1" dirty="0">
                <a:solidFill>
                  <a:schemeClr val="bg2"/>
                </a:solidFill>
                <a:ea typeface="Times New Roman" panose="02020603050405020304" pitchFamily="18" charset="0"/>
              </a:rPr>
              <a:t>integration</a:t>
            </a:r>
            <a:endParaRPr lang="en-GB" sz="1600" b="1" dirty="0">
              <a:solidFill>
                <a:schemeClr val="bg2"/>
              </a:solidFill>
              <a:ea typeface="Times New Roman" panose="02020603050405020304" pitchFamily="18" charset="0"/>
              <a:cs typeface="Arial"/>
            </a:endParaRPr>
          </a:p>
          <a:p>
            <a:pPr algn="just"/>
            <a:r>
              <a:rPr lang="en-GB" sz="1600" b="1" dirty="0">
                <a:solidFill>
                  <a:srgbClr val="000000"/>
                </a:solidFill>
                <a:ea typeface="Times New Roman" panose="02020603050405020304" pitchFamily="18" charset="0"/>
              </a:rPr>
              <a:t>€</a:t>
            </a:r>
            <a:r>
              <a:rPr lang="en-GB" sz="1600" b="1" dirty="0">
                <a:ea typeface="Times New Roman" panose="02020603050405020304" pitchFamily="18" charset="0"/>
              </a:rPr>
              <a:t>40-43</a:t>
            </a:r>
            <a:r>
              <a:rPr lang="en-GB" sz="1600" b="1" dirty="0">
                <a:effectLst/>
                <a:ea typeface="Times New Roman" panose="02020603050405020304" pitchFamily="18" charset="0"/>
              </a:rPr>
              <a:t> billion  per year</a:t>
            </a:r>
            <a:r>
              <a:rPr lang="en-GB" sz="1600" dirty="0">
                <a:effectLst/>
                <a:ea typeface="Times New Roman" panose="02020603050405020304" pitchFamily="18" charset="0"/>
              </a:rPr>
              <a:t> in benefits for EU citizens by 2030. </a:t>
            </a:r>
            <a:endParaRPr lang="en-GB" sz="1600" dirty="0">
              <a:effectLst/>
              <a:ea typeface="Times New Roman" panose="02020603050405020304" pitchFamily="18" charset="0"/>
              <a:cs typeface="Arial"/>
            </a:endParaRPr>
          </a:p>
        </p:txBody>
      </p:sp>
      <p:sp>
        <p:nvSpPr>
          <p:cNvPr id="10" name="Text Placeholder 9">
            <a:extLst>
              <a:ext uri="{FF2B5EF4-FFF2-40B4-BE49-F238E27FC236}">
                <a16:creationId xmlns:a16="http://schemas.microsoft.com/office/drawing/2014/main" id="{622640ED-3AB8-48FC-064E-8B957506268A}"/>
              </a:ext>
            </a:extLst>
          </p:cNvPr>
          <p:cNvSpPr>
            <a:spLocks noGrp="1"/>
          </p:cNvSpPr>
          <p:nvPr>
            <p:ph type="body" sz="quarter" idx="16"/>
          </p:nvPr>
        </p:nvSpPr>
        <p:spPr>
          <a:xfrm>
            <a:off x="678277" y="3412422"/>
            <a:ext cx="3246653" cy="1629008"/>
          </a:xfrm>
        </p:spPr>
        <p:txBody>
          <a:bodyPr vert="horz" lIns="144000" tIns="144000" rIns="144000" bIns="144000" rtlCol="0" anchor="t">
            <a:noAutofit/>
          </a:bodyPr>
          <a:lstStyle/>
          <a:p>
            <a:pPr algn="ctr"/>
            <a:r>
              <a:rPr lang="en-GB" sz="1600" b="1" dirty="0">
                <a:solidFill>
                  <a:schemeClr val="bg2"/>
                </a:solidFill>
                <a:ea typeface="Times New Roman" panose="02020603050405020304" pitchFamily="18" charset="0"/>
              </a:rPr>
              <a:t>Electricity market integration, renewables, flexibility</a:t>
            </a:r>
          </a:p>
          <a:p>
            <a:pPr algn="just"/>
            <a:r>
              <a:rPr lang="en-GB" sz="1600" b="1" dirty="0">
                <a:ea typeface="Times New Roman" panose="02020603050405020304" pitchFamily="18" charset="0"/>
              </a:rPr>
              <a:t>40</a:t>
            </a:r>
            <a:r>
              <a:rPr lang="en-GB" sz="1600" b="1" dirty="0">
                <a:effectLst/>
                <a:ea typeface="Times New Roman" panose="02020603050405020304" pitchFamily="18" charset="0"/>
              </a:rPr>
              <a:t>% lower wholesale electricity prices </a:t>
            </a:r>
            <a:r>
              <a:rPr lang="en-GB" sz="1600" dirty="0">
                <a:effectLst/>
                <a:ea typeface="Times New Roman" panose="02020603050405020304" pitchFamily="18" charset="0"/>
              </a:rPr>
              <a:t>on average in the EU. </a:t>
            </a:r>
            <a:endParaRPr lang="en-GB" sz="1600" dirty="0">
              <a:effectLst/>
              <a:ea typeface="Times New Roman" panose="02020603050405020304" pitchFamily="18" charset="0"/>
              <a:cs typeface="Arial"/>
            </a:endParaRPr>
          </a:p>
        </p:txBody>
      </p:sp>
      <p:cxnSp>
        <p:nvCxnSpPr>
          <p:cNvPr id="13" name="Straight Connector 12">
            <a:extLst>
              <a:ext uri="{FF2B5EF4-FFF2-40B4-BE49-F238E27FC236}">
                <a16:creationId xmlns:a16="http://schemas.microsoft.com/office/drawing/2014/main" id="{C756EF07-8A4B-586D-577F-605B8060A992}"/>
              </a:ext>
            </a:extLst>
          </p:cNvPr>
          <p:cNvCxnSpPr>
            <a:cxnSpLocks/>
          </p:cNvCxnSpPr>
          <p:nvPr/>
        </p:nvCxnSpPr>
        <p:spPr>
          <a:xfrm>
            <a:off x="614150" y="0"/>
            <a:ext cx="0" cy="149346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AutoShape 8" descr="The infographic explains the EU's work to revise the energy taxation directive in order to encourage a transition to cleaner energy and greener industry.">
            <a:extLst>
              <a:ext uri="{FF2B5EF4-FFF2-40B4-BE49-F238E27FC236}">
                <a16:creationId xmlns:a16="http://schemas.microsoft.com/office/drawing/2014/main" id="{1C61D0FC-67BE-0A75-A8D2-87F550601B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0" name="Picture Placeholder 39" descr="A hand holding money and a phone next to a paper&#10;&#10;AI-generated content may be incorrect.">
            <a:extLst>
              <a:ext uri="{FF2B5EF4-FFF2-40B4-BE49-F238E27FC236}">
                <a16:creationId xmlns:a16="http://schemas.microsoft.com/office/drawing/2014/main" id="{0D35399F-168F-9B20-3F7E-5F82F06C4A80}"/>
              </a:ext>
            </a:extLst>
          </p:cNvPr>
          <p:cNvPicPr>
            <a:picLocks noGrp="1" noChangeAspect="1"/>
          </p:cNvPicPr>
          <p:nvPr>
            <p:ph type="pic" idx="13"/>
          </p:nvPr>
        </p:nvPicPr>
        <p:blipFill>
          <a:blip r:embed="rId6" cstate="email">
            <a:extLst>
              <a:ext uri="{28A0092B-C50C-407E-A947-70E740481C1C}">
                <a14:useLocalDpi xmlns:a14="http://schemas.microsoft.com/office/drawing/2010/main"/>
              </a:ext>
            </a:extLst>
          </a:blip>
          <a:srcRect/>
          <a:stretch>
            <a:fillRect/>
          </a:stretch>
        </p:blipFill>
        <p:spPr>
          <a:xfrm>
            <a:off x="4127874" y="1641352"/>
            <a:ext cx="1884363" cy="1638159"/>
          </a:xfrm>
        </p:spPr>
      </p:pic>
      <p:sp>
        <p:nvSpPr>
          <p:cNvPr id="41" name="TextBox 40">
            <a:extLst>
              <a:ext uri="{FF2B5EF4-FFF2-40B4-BE49-F238E27FC236}">
                <a16:creationId xmlns:a16="http://schemas.microsoft.com/office/drawing/2014/main" id="{A7D3EC94-AD54-1CEB-4DB9-7D4BC0A65545}"/>
              </a:ext>
            </a:extLst>
          </p:cNvPr>
          <p:cNvSpPr txBox="1"/>
          <p:nvPr/>
        </p:nvSpPr>
        <p:spPr>
          <a:xfrm>
            <a:off x="975878" y="5281697"/>
            <a:ext cx="10801148" cy="584775"/>
          </a:xfrm>
          <a:prstGeom prst="rect">
            <a:avLst/>
          </a:prstGeom>
          <a:noFill/>
          <a:ln>
            <a:solidFill>
              <a:schemeClr val="tx1"/>
            </a:solidFill>
          </a:ln>
        </p:spPr>
        <p:txBody>
          <a:bodyPr wrap="square" lIns="91440" tIns="45720" rIns="91440" bIns="45720" rtlCol="0" anchor="t">
            <a:spAutoFit/>
          </a:bodyPr>
          <a:lstStyle/>
          <a:p>
            <a:r>
              <a:rPr lang="en-IE" sz="1600" dirty="0"/>
              <a:t>The full delivery of the Action Plan for Affordable Energy can enable the </a:t>
            </a:r>
            <a:r>
              <a:rPr lang="en-IE" sz="1600" b="1" dirty="0">
                <a:solidFill>
                  <a:schemeClr val="bg2"/>
                </a:solidFill>
              </a:rPr>
              <a:t>EU’s fossil fuel import bill to drop </a:t>
            </a:r>
            <a:r>
              <a:rPr lang="en-IE" sz="1600" dirty="0"/>
              <a:t>year after year towards </a:t>
            </a:r>
            <a:r>
              <a:rPr lang="en-IE" sz="1600" b="1" dirty="0">
                <a:solidFill>
                  <a:schemeClr val="accent2"/>
                </a:solidFill>
              </a:rPr>
              <a:t>€</a:t>
            </a:r>
            <a:r>
              <a:rPr lang="en-IE" sz="1600" b="1" dirty="0">
                <a:solidFill>
                  <a:schemeClr val="bg2"/>
                </a:solidFill>
              </a:rPr>
              <a:t>130 billion of savings per year by 2030</a:t>
            </a:r>
            <a:r>
              <a:rPr lang="en-IE" sz="1600" dirty="0">
                <a:solidFill>
                  <a:schemeClr val="bg1"/>
                </a:solidFill>
              </a:rPr>
              <a:t>, representing an estimated 0.65% of GDP by 2030. </a:t>
            </a:r>
          </a:p>
        </p:txBody>
      </p:sp>
    </p:spTree>
    <p:extLst>
      <p:ext uri="{BB962C8B-B14F-4D97-AF65-F5344CB8AC3E}">
        <p14:creationId xmlns:p14="http://schemas.microsoft.com/office/powerpoint/2010/main" val="1686952746"/>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fe772f-00cf-4dad-b0cb-913608da9119">
      <Terms xmlns="http://schemas.microsoft.com/office/infopath/2007/PartnerControls"/>
    </lcf76f155ced4ddcb4097134ff3c332f>
    <TaxCatchAll xmlns="c5f555a3-b848-4bea-9c8d-34a4da0e43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5" ma:contentTypeDescription="Create a new document." ma:contentTypeScope="" ma:versionID="39e442cfa5e5558afc218e08600e22b0">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f7b907b57351f06c171a175add3acdcc"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F47F6-3FA3-4526-82D1-6B48C094491B}">
  <ds:schemaRefs>
    <ds:schemaRef ds:uri="cc16fcc4-0958-451c-a4fe-3f901aea85b6"/>
    <ds:schemaRef ds:uri="http://schemas.openxmlformats.org/package/2006/metadata/core-properties"/>
    <ds:schemaRef ds:uri="http://www.w3.org/XML/1998/namespace"/>
    <ds:schemaRef ds:uri="ff27b533-0480-4fe0-b5ab-51440d87a129"/>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terms/"/>
    <ds:schemaRef ds:uri="http://purl.org/dc/elements/1.1/"/>
  </ds:schemaRefs>
</ds:datastoreItem>
</file>

<file path=customXml/itemProps2.xml><?xml version="1.0" encoding="utf-8"?>
<ds:datastoreItem xmlns:ds="http://schemas.openxmlformats.org/officeDocument/2006/customXml" ds:itemID="{4016E581-6B2B-4C27-BA5A-E5AC21B8C910}"/>
</file>

<file path=customXml/itemProps3.xml><?xml version="1.0" encoding="utf-8"?>
<ds:datastoreItem xmlns:ds="http://schemas.openxmlformats.org/officeDocument/2006/customXml" ds:itemID="{9AF16A6B-94CD-4F6E-B607-09E7AA5554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2852</TotalTime>
  <Words>2519</Words>
  <Application>Microsoft Office PowerPoint</Application>
  <PresentationFormat>Widescreen</PresentationFormat>
  <Paragraphs>189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vt:lpstr>
      <vt:lpstr>Calibri</vt:lpstr>
      <vt:lpstr>EC Square Sans Pro</vt:lpstr>
      <vt:lpstr>EC Square Sans Pro Medium</vt:lpstr>
      <vt:lpstr>Times New Roman</vt:lpstr>
      <vt:lpstr>Wingdings</vt:lpstr>
      <vt:lpstr>Office Theme</vt:lpstr>
      <vt:lpstr> EUFORES -  NATIONAL PARLIAMENTARY WORKSHOP               Helsinki,10 September 2025  The Clean industrial deal: balancing  sustainable energy and industry </vt:lpstr>
      <vt:lpstr>PowerPoint Presentation</vt:lpstr>
      <vt:lpstr>Clean Industrial Deal</vt:lpstr>
      <vt:lpstr>Affordable Energy Action Plan</vt:lpstr>
      <vt:lpstr>Pillar I: Lowering energy costs </vt:lpstr>
      <vt:lpstr>Pillar II: Completing the Energy Union</vt:lpstr>
      <vt:lpstr>Pillar III: Attracting investment &amp; ensuring delivery A tripartite contract</vt:lpstr>
      <vt:lpstr>Pillar IV: Being ready for potential crises</vt:lpstr>
      <vt:lpstr>Benefits to European consumers </vt:lpstr>
      <vt:lpstr>Recent and upcoming developments</vt:lpstr>
      <vt:lpstr>Financing the clean transition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Ariadna Hraste</cp:lastModifiedBy>
  <cp:revision>21</cp:revision>
  <cp:lastPrinted>2025-09-04T16:00:27Z</cp:lastPrinted>
  <dcterms:created xsi:type="dcterms:W3CDTF">2019-08-09T12:06:42Z</dcterms:created>
  <dcterms:modified xsi:type="dcterms:W3CDTF">2025-09-08T07:39:31Z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0x01010063BA515A7BAE2A43BBCEEFC8DB246324</vt:lpwstr>
  </property>
  <property fmtid="{D5CDD505-2E9C-101B-9397-08002B2CF9AE}" pid="3" name="MSIP_Label_6bd9ddd1-4d20-43f6-abfa-fc3c07406f94_Enabled">
    <vt:lpwstr>true</vt:lpwstr>
  </property>
  <property fmtid="{D5CDD505-2E9C-101B-9397-08002B2CF9AE}" pid="4" name="MSIP_Label_6bd9ddd1-4d20-43f6-abfa-fc3c07406f94_SetDate">
    <vt:lpwstr>2022-09-22T08:30:02Z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6c8c7328-fb2e-4413-b8a5-4ef70126f306</vt:lpwstr>
  </property>
  <property fmtid="{D5CDD505-2E9C-101B-9397-08002B2CF9AE}" pid="9" name="MSIP_Label_6bd9ddd1-4d20-43f6-abfa-fc3c07406f94_ContentBits">
    <vt:lpwstr>0</vt:lpwstr>
  </property>
</Properties>
</file>