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7" r:id="rId2"/>
    <p:sldId id="378" r:id="rId3"/>
    <p:sldId id="381" r:id="rId4"/>
    <p:sldId id="363" r:id="rId5"/>
    <p:sldId id="380" r:id="rId6"/>
    <p:sldId id="376" r:id="rId7"/>
    <p:sldId id="384" r:id="rId8"/>
    <p:sldId id="383" r:id="rId9"/>
    <p:sldId id="382" r:id="rId10"/>
    <p:sldId id="360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9" autoAdjust="0"/>
    <p:restoredTop sz="93813" autoAdjust="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8D40F-3941-47AB-BB18-B0F30C200EA0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37FC5-A25D-4073-A64D-6C6E5122621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9361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394E2-5720-4476-ADE3-6B26003EE3D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504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837FC5-A25D-4073-A64D-6C6E51226218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4222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116E-D71D-4947-814D-645BAE1F4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4AF09-C409-4EA5-90AB-A59F9E05D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6454A-4765-437A-8149-26CF88A4F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B9BEB-F604-449B-8890-734D1D9C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7BF0-0B2C-49D8-A03E-19BE35C7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93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B064-7337-4174-9E30-59207B71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92BE6-FDAD-416A-B2E2-2C5A71109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CD1D4-B47B-4FB8-A88A-130A9D89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BA808-E9E6-4860-A0E9-6B1CFB41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8D04-AC60-4B37-B4E6-CDF74465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666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A10C8-7D2A-4B7C-9F25-7FB50AD68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30F0E-18DA-4F55-A00C-B3374B862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0EFB1-0D29-4756-BEFA-BC87312B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76842-229F-44CC-86A4-31D8E8C77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E8725-5EB5-4B3D-880E-108B0E79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36309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ps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609600" y="485631"/>
            <a:ext cx="10972800" cy="932007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060571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38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A736-97D6-4388-B61D-1AA059E7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3FF04-1BC7-4882-BADB-3ECA601C0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9A585-7F25-4EF0-B765-3D362972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8BE9-D3BD-4615-B08E-9617BF9F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59520-CE9B-44E1-A31F-68802C73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328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3FFFD-E201-4600-B498-2DB0C6CA9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3AE8-65C4-4800-8E57-23D20100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CA20D-6A7E-445E-9FA2-43F8B317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F2706-DFCA-4632-A442-693A6743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1DC1E-EB83-4CA0-AF26-157EBEE7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61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4BBB-4251-4561-AB84-1C8C7BF1E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8893B-9CE3-4752-9A76-9353C3506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8686A-92BC-45D2-BD8A-B1F1313A7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3219F-C924-4F0D-BA58-EF373B71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A4CED-794A-4686-9AF7-D1C210BC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50F0F-897E-4E8E-A4AF-6C578A55A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37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B819C-17CD-4980-B67C-7A3A2D389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76EA1-8413-4C44-A7A3-5ED0BBBF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46A77-0D2B-425C-B003-42994C0C7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490561-C07C-48D6-A0A1-675FAC809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A4CD2-A529-4BB3-A796-3F6C2303A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45914A-AA9F-4319-B7BB-CBE22B1F3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60FCB-E886-49A1-BA7E-C8FA7591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94A87-28C5-49A9-9C8C-69414E64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737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272C-5BDB-4960-BC35-7B608A85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616CD7-788C-4433-BEA4-4AE3C646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81FC7-9738-490B-A619-2AD9FE61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3E8B6-9F1E-4C25-8CEE-704A85A4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2140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1DEFF-8AE0-457A-8400-ABF73699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72E27-04D7-4E02-8BC9-77C4818B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30822-BF22-4F6B-AC29-AA18B731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0827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3BF2A-3D06-4E80-9661-F23D94E25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158C8-9BD1-475A-9DE4-E1E888BE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0ECA4-9BF1-47F5-9F8F-F6A8CF8BB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D8B95-097B-4A78-A406-F5EDF6AA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7744C-922F-47A2-AE90-D34B2E68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9548E-5F69-4578-9ED2-1EBCF26B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7047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BA9E9-A39A-4660-8F76-B9E23F72C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35AEE-AEAD-480B-BE4A-E8D4D8A90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9FE-570B-491F-A83D-9A9D45FD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CC937-9BA3-440B-A8CA-7E998929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69788-A8C4-48DE-BCD6-EA68B8C8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6B36D-9355-4A6F-887C-FF250C1E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1067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3BEC20-CA6D-4F25-835E-558C3D11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0B8B9-7FBC-4F93-A2D9-CA0683EF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E0CF-7992-4D8B-A73B-FFE05F442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2A42-AA2B-4A1E-BF94-9E570709E961}" type="datetimeFigureOut">
              <a:rPr lang="en-FI" smtClean="0"/>
              <a:t>09/05/2025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398D-99E8-44E4-8C7E-9966949F4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37D7C-3AE9-4A72-A8F4-46A96F1E5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3930-CE0B-4DF1-93CA-CDA8A8520EED}" type="slidenum">
              <a:rPr lang="en-FI" smtClean="0"/>
              <a:t>‹#›</a:t>
            </a:fld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BD8A2C-BBCC-1E88-A96C-1BD4A636733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275" y="746658"/>
            <a:ext cx="2694257" cy="5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394C-6C5D-7AC5-95BE-667176E5C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Solar Energy in Finland? Of course – Outlook on the PV market in a Nordic country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0F0E9-E8CC-1685-DA7E-D1C2BB0C46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Christer Nyman</a:t>
            </a:r>
          </a:p>
          <a:p>
            <a:r>
              <a:rPr lang="en-GB" dirty="0"/>
              <a:t>Executive director - SARY </a:t>
            </a:r>
          </a:p>
          <a:p>
            <a:r>
              <a:rPr lang="en-GB" dirty="0"/>
              <a:t>Solar Energy Finland</a:t>
            </a:r>
          </a:p>
          <a:p>
            <a:r>
              <a:rPr lang="en-GB" dirty="0" err="1"/>
              <a:t>Suomen</a:t>
            </a:r>
            <a:r>
              <a:rPr lang="en-GB" dirty="0"/>
              <a:t> </a:t>
            </a:r>
            <a:r>
              <a:rPr lang="en-GB" dirty="0" err="1"/>
              <a:t>Aurinkoenergiayhdistys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10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64544"/>
            <a:ext cx="9144000" cy="2387600"/>
          </a:xfrm>
        </p:spPr>
        <p:txBody>
          <a:bodyPr>
            <a:normAutofit/>
          </a:bodyPr>
          <a:lstStyle/>
          <a:p>
            <a:r>
              <a:rPr lang="fi-FI" sz="4400" dirty="0" err="1"/>
              <a:t>Thank</a:t>
            </a:r>
            <a:r>
              <a:rPr lang="fi-FI" sz="4400" dirty="0"/>
              <a:t> </a:t>
            </a:r>
            <a:r>
              <a:rPr lang="fi-FI" sz="4400" dirty="0" err="1"/>
              <a:t>you</a:t>
            </a:r>
            <a:endParaRPr lang="fi-FI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8909"/>
            <a:ext cx="9144000" cy="1655763"/>
          </a:xfrm>
        </p:spPr>
        <p:txBody>
          <a:bodyPr>
            <a:normAutofit lnSpcReduction="10000"/>
          </a:bodyPr>
          <a:lstStyle/>
          <a:p>
            <a:br>
              <a:rPr lang="fi-FI" sz="4400" dirty="0"/>
            </a:br>
            <a:r>
              <a:rPr lang="fi-FI" sz="3200" dirty="0"/>
              <a:t>10.09.2025</a:t>
            </a:r>
          </a:p>
          <a:p>
            <a:r>
              <a:rPr lang="fi-FI" sz="3200" dirty="0"/>
              <a:t>Christer Nyman</a:t>
            </a:r>
          </a:p>
        </p:txBody>
      </p:sp>
    </p:spTree>
    <p:extLst>
      <p:ext uri="{BB962C8B-B14F-4D97-AF65-F5344CB8AC3E}">
        <p14:creationId xmlns:p14="http://schemas.microsoft.com/office/powerpoint/2010/main" val="33125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461A6-39C8-CFF6-657D-54A8408A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Energy Finland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0241F-7785-5E41-1DE8-95CD907B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Founded 1979</a:t>
            </a:r>
          </a:p>
          <a:p>
            <a:pPr>
              <a:lnSpc>
                <a:spcPct val="150000"/>
              </a:lnSpc>
            </a:pPr>
            <a:r>
              <a:rPr lang="en-GB" dirty="0"/>
              <a:t>Solar industry lobbying and legislative work participation</a:t>
            </a:r>
          </a:p>
          <a:p>
            <a:pPr>
              <a:lnSpc>
                <a:spcPct val="150000"/>
              </a:lnSpc>
            </a:pPr>
            <a:r>
              <a:rPr lang="en-GB" dirty="0"/>
              <a:t>Raising and developing the industry's competence level</a:t>
            </a:r>
          </a:p>
          <a:p>
            <a:pPr>
              <a:lnSpc>
                <a:spcPct val="150000"/>
              </a:lnSpc>
            </a:pPr>
            <a:r>
              <a:rPr lang="en-GB" dirty="0"/>
              <a:t>Member of Solar Power Europe (SPE) and Solar Heat Europe(ESTIF)</a:t>
            </a:r>
          </a:p>
        </p:txBody>
      </p:sp>
    </p:spTree>
    <p:extLst>
      <p:ext uri="{BB962C8B-B14F-4D97-AF65-F5344CB8AC3E}">
        <p14:creationId xmlns:p14="http://schemas.microsoft.com/office/powerpoint/2010/main" val="341050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1358-459D-9350-4BC2-A1B62D714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power grid generation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86D7B-FFF5-4C8B-2031-4FFD82350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Total solar production estimated capacity 1485 MW (1.9.2025)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A3F70-1E70-EE39-CB90-92E1E7F1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" y="2703341"/>
            <a:ext cx="7686944" cy="3700554"/>
          </a:xfrm>
          <a:prstGeom prst="rect">
            <a:avLst/>
          </a:prstGeom>
        </p:spPr>
      </p:pic>
      <p:sp>
        <p:nvSpPr>
          <p:cNvPr id="6" name="textruta 14">
            <a:extLst>
              <a:ext uri="{FF2B5EF4-FFF2-40B4-BE49-F238E27FC236}">
                <a16:creationId xmlns:a16="http://schemas.microsoft.com/office/drawing/2014/main" id="{A7532AA6-6D9C-1798-CB49-1ABE35D3F208}"/>
              </a:ext>
            </a:extLst>
          </p:cNvPr>
          <p:cNvSpPr txBox="1"/>
          <p:nvPr/>
        </p:nvSpPr>
        <p:spPr>
          <a:xfrm>
            <a:off x="5182210" y="6393641"/>
            <a:ext cx="194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/>
              <a:t>Source: </a:t>
            </a:r>
            <a:r>
              <a:rPr lang="sv-FI" sz="1400" dirty="0" err="1"/>
              <a:t>Fingrid</a:t>
            </a:r>
            <a:endParaRPr lang="sv-FI" sz="1400" dirty="0"/>
          </a:p>
        </p:txBody>
      </p:sp>
    </p:spTree>
    <p:extLst>
      <p:ext uri="{BB962C8B-B14F-4D97-AF65-F5344CB8AC3E}">
        <p14:creationId xmlns:p14="http://schemas.microsoft.com/office/powerpoint/2010/main" val="154460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Solar PV market in Finland</a:t>
            </a:r>
            <a:endParaRPr lang="fi-FI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E5497-3E1C-C001-9E43-5204B61283F5}"/>
              </a:ext>
            </a:extLst>
          </p:cNvPr>
          <p:cNvSpPr txBox="1"/>
          <p:nvPr/>
        </p:nvSpPr>
        <p:spPr>
          <a:xfrm>
            <a:off x="697077" y="1776983"/>
            <a:ext cx="10691053" cy="3835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Market areas</a:t>
            </a:r>
          </a:p>
          <a:p>
            <a:pPr marL="380990" indent="-38099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Small houses (detached houses, semi-detached houses, row houses)</a:t>
            </a:r>
          </a:p>
          <a:p>
            <a:pPr marL="380990" indent="-38099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Farms</a:t>
            </a:r>
          </a:p>
          <a:p>
            <a:pPr marL="380990" indent="-38099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Apartment buildings</a:t>
            </a:r>
          </a:p>
          <a:p>
            <a:pPr marL="380990" indent="-38099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Large land installations, industrial scale (over 1 MW)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2400" dirty="0"/>
              <a:t>All market areas are currently growing in numbers, with large installations mostly (in MW) </a:t>
            </a:r>
            <a:endParaRPr lang="en-GB" sz="2667" dirty="0"/>
          </a:p>
          <a:p>
            <a:pPr marL="380990" indent="-380990">
              <a:lnSpc>
                <a:spcPct val="10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667" dirty="0"/>
          </a:p>
        </p:txBody>
      </p:sp>
    </p:spTree>
    <p:extLst>
      <p:ext uri="{BB962C8B-B14F-4D97-AF65-F5344CB8AC3E}">
        <p14:creationId xmlns:p14="http://schemas.microsoft.com/office/powerpoint/2010/main" val="217593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0037-729A-B572-BA01-411238BE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 connected PV 2015-24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38600-40E5-F618-98B3-ADC6E6F0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79" y="1962289"/>
            <a:ext cx="3313308" cy="4214674"/>
          </a:xfrm>
        </p:spPr>
        <p:txBody>
          <a:bodyPr>
            <a:normAutofit/>
          </a:bodyPr>
          <a:lstStyle/>
          <a:p>
            <a:r>
              <a:rPr lang="en-GB" sz="2000" dirty="0"/>
              <a:t>31.12.2024   1247 MW</a:t>
            </a:r>
          </a:p>
          <a:p>
            <a:r>
              <a:rPr lang="en-GB" sz="2000" dirty="0"/>
              <a:t>~100 MW plant (&gt;1 MW) 2024</a:t>
            </a:r>
          </a:p>
          <a:p>
            <a:endParaRPr lang="en-GB" sz="2000" dirty="0"/>
          </a:p>
          <a:p>
            <a:r>
              <a:rPr lang="en-GB" sz="2000" b="1" dirty="0"/>
              <a:t>2025</a:t>
            </a:r>
          </a:p>
          <a:p>
            <a:r>
              <a:rPr lang="en-GB" sz="2000" dirty="0"/>
              <a:t>251 MW industrial capacity</a:t>
            </a:r>
          </a:p>
          <a:p>
            <a:r>
              <a:rPr lang="en-GB" sz="2000" dirty="0"/>
              <a:t>By June 125,7 MW new to grid</a:t>
            </a:r>
          </a:p>
          <a:p>
            <a:r>
              <a:rPr lang="en-GB" sz="2000" dirty="0"/>
              <a:t>By Dec 300 MW more to grid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EAA89F-9786-36FF-6B46-3B5ABB819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786" y="1962289"/>
            <a:ext cx="8071111" cy="41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10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1" y="485631"/>
            <a:ext cx="9578009" cy="932007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/>
                </a:solidFill>
                <a:latin typeface="+mj-lt"/>
              </a:rPr>
              <a:t>Finland 2023 – 2025 (August) &lt; 1MWp PV</a:t>
            </a:r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36AAA26-C4A7-1568-F49D-7B73107499B0}"/>
              </a:ext>
            </a:extLst>
          </p:cNvPr>
          <p:cNvSpPr txBox="1"/>
          <p:nvPr/>
        </p:nvSpPr>
        <p:spPr>
          <a:xfrm>
            <a:off x="5028698" y="6443133"/>
            <a:ext cx="1948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400" dirty="0"/>
              <a:t>Source: </a:t>
            </a:r>
            <a:r>
              <a:rPr lang="sv-FI" sz="1400" dirty="0" err="1"/>
              <a:t>Fingrid</a:t>
            </a:r>
            <a:r>
              <a:rPr lang="sv-FI" sz="1400" dirty="0"/>
              <a:t> </a:t>
            </a:r>
            <a:r>
              <a:rPr lang="sv-FI" sz="1400" dirty="0" err="1"/>
              <a:t>Datahub</a:t>
            </a:r>
            <a:endParaRPr lang="sv-FI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1B842-9884-557C-AB76-BE7D1725B343}"/>
              </a:ext>
            </a:extLst>
          </p:cNvPr>
          <p:cNvSpPr txBox="1"/>
          <p:nvPr/>
        </p:nvSpPr>
        <p:spPr>
          <a:xfrm>
            <a:off x="977926" y="1417638"/>
            <a:ext cx="6097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Addition of small-scale production sites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5AC58E-86AF-41F1-EEF5-BAD2B308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30" y="1786970"/>
            <a:ext cx="9154886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520313-FF09-9ABA-3E79-230CC921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34" y="2787490"/>
            <a:ext cx="5788102" cy="36556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69E4E2-329B-1671-9D1A-09D0A17CEC7E}"/>
              </a:ext>
            </a:extLst>
          </p:cNvPr>
          <p:cNvSpPr txBox="1"/>
          <p:nvPr/>
        </p:nvSpPr>
        <p:spPr>
          <a:xfrm>
            <a:off x="9424666" y="2548970"/>
            <a:ext cx="13562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11452</a:t>
            </a:r>
            <a:r>
              <a:rPr lang="en-GB" sz="1200" dirty="0"/>
              <a:t> 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1-8 .2024</a:t>
            </a:r>
            <a:r>
              <a:rPr lang="en-GB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51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5EFC-D29A-B0A5-559F-2711FDF5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2912" cy="1325563"/>
          </a:xfrm>
        </p:spPr>
        <p:txBody>
          <a:bodyPr/>
          <a:lstStyle/>
          <a:p>
            <a:r>
              <a:rPr lang="en-GB" dirty="0"/>
              <a:t>Electricity consumption- production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4DD82-E6E7-FC7F-060B-887EB744635F}"/>
              </a:ext>
            </a:extLst>
          </p:cNvPr>
          <p:cNvSpPr txBox="1"/>
          <p:nvPr/>
        </p:nvSpPr>
        <p:spPr>
          <a:xfrm>
            <a:off x="893958" y="2023947"/>
            <a:ext cx="31316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 el. prod 13864 MW (Jan)</a:t>
            </a:r>
          </a:p>
          <a:p>
            <a:endParaRPr lang="en-GB" dirty="0"/>
          </a:p>
          <a:p>
            <a:r>
              <a:rPr lang="en-GB" dirty="0"/>
              <a:t>Max June consumption 9560 MW</a:t>
            </a:r>
          </a:p>
          <a:p>
            <a:endParaRPr lang="en-GB" dirty="0"/>
          </a:p>
          <a:p>
            <a:r>
              <a:rPr lang="en-GB" dirty="0"/>
              <a:t>Max June PV production 1000 MW, ~10 % of consumption by PV</a:t>
            </a:r>
          </a:p>
          <a:p>
            <a:endParaRPr lang="en-GB" dirty="0"/>
          </a:p>
          <a:p>
            <a:r>
              <a:rPr lang="en-GB" dirty="0"/>
              <a:t>Due to increase in electricity demand until 2030, the production increase is expected to 11% - 40%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C9F6E-30BB-DB96-F149-4FB513B7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3973775"/>
            <a:ext cx="4951141" cy="23061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303618-9CD8-9D5B-0790-318894DCD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1690688"/>
            <a:ext cx="4802650" cy="22239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20AB30-AE47-80C6-CE34-77F0EC2E4955}"/>
              </a:ext>
            </a:extLst>
          </p:cNvPr>
          <p:cNvSpPr txBox="1"/>
          <p:nvPr/>
        </p:nvSpPr>
        <p:spPr>
          <a:xfrm>
            <a:off x="4983015" y="241908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1391F5-EFC8-8C5D-3C29-5EE1AF6EBDB4}"/>
              </a:ext>
            </a:extLst>
          </p:cNvPr>
          <p:cNvSpPr txBox="1"/>
          <p:nvPr/>
        </p:nvSpPr>
        <p:spPr>
          <a:xfrm>
            <a:off x="5034033" y="496317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E2004A-2909-354A-16A7-EB06070CB7EC}"/>
              </a:ext>
            </a:extLst>
          </p:cNvPr>
          <p:cNvSpPr txBox="1"/>
          <p:nvPr/>
        </p:nvSpPr>
        <p:spPr>
          <a:xfrm>
            <a:off x="5034033" y="6252762"/>
            <a:ext cx="1113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</a:t>
            </a:r>
            <a:r>
              <a:rPr lang="en-GB" sz="1200" dirty="0" err="1"/>
              <a:t>Fingrid</a:t>
            </a:r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9657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667E-F22E-E862-CCA0-8A26BE7A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grid connected PV 2035</a:t>
            </a:r>
          </a:p>
        </p:txBody>
      </p:sp>
      <p:pic>
        <p:nvPicPr>
          <p:cNvPr id="1027" name="Kuva 1">
            <a:extLst>
              <a:ext uri="{FF2B5EF4-FFF2-40B4-BE49-F238E27FC236}">
                <a16:creationId xmlns:a16="http://schemas.microsoft.com/office/drawing/2014/main" id="{28E56B63-BEE9-06EF-A054-4439A0AE2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690688"/>
            <a:ext cx="616108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418051-7776-E961-DAFE-3128C6121E05}"/>
              </a:ext>
            </a:extLst>
          </p:cNvPr>
          <p:cNvSpPr txBox="1"/>
          <p:nvPr/>
        </p:nvSpPr>
        <p:spPr>
          <a:xfrm>
            <a:off x="931126" y="2040673"/>
            <a:ext cx="25870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Fingrid</a:t>
            </a:r>
            <a:r>
              <a:rPr lang="en-GB" dirty="0"/>
              <a:t> prediction:</a:t>
            </a:r>
          </a:p>
          <a:p>
            <a:endParaRPr lang="en-GB" dirty="0"/>
          </a:p>
          <a:p>
            <a:r>
              <a:rPr lang="en-GB" dirty="0"/>
              <a:t>Installed PV capacity 2022 -2035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b="1" dirty="0"/>
              <a:t>9000 MW by 2030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>
                <a:highlight>
                  <a:srgbClr val="FFFF00"/>
                </a:highlight>
              </a:rPr>
              <a:t>16000 MW by 2035</a:t>
            </a:r>
          </a:p>
        </p:txBody>
      </p:sp>
    </p:spTree>
    <p:extLst>
      <p:ext uri="{BB962C8B-B14F-4D97-AF65-F5344CB8AC3E}">
        <p14:creationId xmlns:p14="http://schemas.microsoft.com/office/powerpoint/2010/main" val="7702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0F351-3760-BD8A-A0B8-10E73984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Large land installations &gt;1 MWp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1DF2F-D22A-D516-0C8A-03B8FFDE9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86" y="4122994"/>
            <a:ext cx="5257800" cy="17526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63498D-5AEF-DB5F-D9CF-5D5C5182E7BF}"/>
              </a:ext>
            </a:extLst>
          </p:cNvPr>
          <p:cNvSpPr txBox="1"/>
          <p:nvPr/>
        </p:nvSpPr>
        <p:spPr>
          <a:xfrm>
            <a:off x="4877702" y="5892155"/>
            <a:ext cx="2981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Photo: </a:t>
            </a:r>
            <a:r>
              <a:rPr lang="en-GB" sz="1200" dirty="0" err="1"/>
              <a:t>Onninen</a:t>
            </a:r>
            <a:r>
              <a:rPr lang="en-GB" sz="1200" dirty="0"/>
              <a:t>    ,</a:t>
            </a:r>
            <a:r>
              <a:rPr lang="en-GB" sz="1200" dirty="0" err="1"/>
              <a:t>Kalajoki</a:t>
            </a:r>
            <a:r>
              <a:rPr lang="en-GB" sz="1200" dirty="0"/>
              <a:t>, </a:t>
            </a:r>
            <a:r>
              <a:rPr lang="en-GB" sz="1200" dirty="0" err="1"/>
              <a:t>Solarigo</a:t>
            </a:r>
            <a:r>
              <a:rPr lang="en-GB" sz="1200" dirty="0"/>
              <a:t> 13 MWp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558AC4-7273-5CA5-631F-37884ED539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02" y="1817649"/>
            <a:ext cx="2629884" cy="1752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9A0B7C-6A24-79FC-8D80-C72E089FC532}"/>
              </a:ext>
            </a:extLst>
          </p:cNvPr>
          <p:cNvSpPr txBox="1"/>
          <p:nvPr/>
        </p:nvSpPr>
        <p:spPr>
          <a:xfrm>
            <a:off x="4877702" y="3652922"/>
            <a:ext cx="3620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Photo:  </a:t>
            </a:r>
            <a:r>
              <a:rPr lang="en-GB" sz="1200" dirty="0" err="1"/>
              <a:t>Kalanti</a:t>
            </a:r>
            <a:r>
              <a:rPr lang="en-GB" sz="1200" dirty="0"/>
              <a:t>, Helen 206 MWp </a:t>
            </a:r>
            <a:r>
              <a:rPr lang="en-GB" sz="1200" dirty="0" err="1"/>
              <a:t>constuction</a:t>
            </a:r>
            <a:endParaRPr lang="en-GB" sz="1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77D74D-8645-9236-F548-A5A19D08C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7649"/>
            <a:ext cx="3620585" cy="27097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268952-59AC-6325-459C-4D300A2FA35B}"/>
              </a:ext>
            </a:extLst>
          </p:cNvPr>
          <p:cNvSpPr txBox="1"/>
          <p:nvPr/>
        </p:nvSpPr>
        <p:spPr>
          <a:xfrm>
            <a:off x="776530" y="4654356"/>
            <a:ext cx="2089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Photo: </a:t>
            </a:r>
            <a:r>
              <a:rPr lang="en-GB" sz="1200" dirty="0" err="1"/>
              <a:t>Skarta</a:t>
            </a:r>
            <a:r>
              <a:rPr lang="en-GB" sz="1200" dirty="0"/>
              <a:t> Energy 53  MWp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18A168-7196-BB82-02F6-909DF90E3C30}"/>
              </a:ext>
            </a:extLst>
          </p:cNvPr>
          <p:cNvSpPr txBox="1"/>
          <p:nvPr/>
        </p:nvSpPr>
        <p:spPr>
          <a:xfrm>
            <a:off x="695803" y="5114768"/>
            <a:ext cx="3762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25 other &gt;1MW installations in operation</a:t>
            </a:r>
          </a:p>
          <a:p>
            <a:r>
              <a:rPr lang="en-GB" dirty="0"/>
              <a:t>425 MW increase during 2025</a:t>
            </a:r>
          </a:p>
        </p:txBody>
      </p:sp>
    </p:spTree>
    <p:extLst>
      <p:ext uri="{BB962C8B-B14F-4D97-AF65-F5344CB8AC3E}">
        <p14:creationId xmlns:p14="http://schemas.microsoft.com/office/powerpoint/2010/main" val="1783450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5" ma:contentTypeDescription="Create a new document." ma:contentTypeScope="" ma:versionID="39e442cfa5e5558afc218e08600e22b0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f7b907b57351f06c171a175add3acdcc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1C2FB074-478F-45DD-BB69-F0A3980EF690}"/>
</file>

<file path=customXml/itemProps2.xml><?xml version="1.0" encoding="utf-8"?>
<ds:datastoreItem xmlns:ds="http://schemas.openxmlformats.org/officeDocument/2006/customXml" ds:itemID="{BC6C6235-934E-4E0F-BC77-E8405D2E310A}"/>
</file>

<file path=customXml/itemProps3.xml><?xml version="1.0" encoding="utf-8"?>
<ds:datastoreItem xmlns:ds="http://schemas.openxmlformats.org/officeDocument/2006/customXml" ds:itemID="{5BCF2C6A-241C-4E53-B6F0-9A0F41F0A37A}"/>
</file>

<file path=docProps/app.xml><?xml version="1.0" encoding="utf-8"?>
<Properties xmlns="http://schemas.openxmlformats.org/officeDocument/2006/extended-properties" xmlns:vt="http://schemas.openxmlformats.org/officeDocument/2006/docPropsVTypes">
  <TotalTime>3883</TotalTime>
  <Words>317</Words>
  <Application>Microsoft Office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 Light</vt:lpstr>
      <vt:lpstr>Office Theme</vt:lpstr>
      <vt:lpstr>Solar Energy in Finland? Of course – Outlook on the PV market in a Nordic country</vt:lpstr>
      <vt:lpstr>Solar Energy Finland</vt:lpstr>
      <vt:lpstr>Solar power grid generation 2025</vt:lpstr>
      <vt:lpstr>Solar PV market in Finland</vt:lpstr>
      <vt:lpstr>Grid connected PV 2015-24</vt:lpstr>
      <vt:lpstr>Finland 2023 – 2025 (August) &lt; 1MWp PV</vt:lpstr>
      <vt:lpstr>Electricity consumption- production 2025</vt:lpstr>
      <vt:lpstr>Future grid connected PV 2035</vt:lpstr>
      <vt:lpstr>Large land installations &gt;1 MWp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Aurinkovoimalan hankinnassa huomioitavaa</dc:title>
  <dc:creator>Markus Andersén</dc:creator>
  <cp:lastModifiedBy>Ariadna Hraste</cp:lastModifiedBy>
  <cp:revision>60</cp:revision>
  <dcterms:created xsi:type="dcterms:W3CDTF">2021-05-05T09:57:35Z</dcterms:created>
  <dcterms:modified xsi:type="dcterms:W3CDTF">2025-09-05T07:50:45Z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