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666" r:id="rId5"/>
    <p:sldId id="1172" r:id="rId6"/>
    <p:sldId id="2147375658" r:id="rId7"/>
    <p:sldId id="2147375643" r:id="rId8"/>
    <p:sldId id="2147375654" r:id="rId9"/>
    <p:sldId id="2147375661" r:id="rId10"/>
    <p:sldId id="2147375662" r:id="rId11"/>
    <p:sldId id="883" r:id="rId12"/>
    <p:sldId id="214737565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23E"/>
    <a:srgbClr val="E2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3780C-84C5-42A0-954E-A194ED5D0D1E}" v="30" dt="2025-09-05T20:57:40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2:18:11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0 24575,'1'101'0,"-3"105"0,1-199 0,-1 1 0,-1-1 0,0 1 0,0-1 0,0 0 0,0 0 0,-1 0 0,-1 0 0,-6 8 0,-18 33 0,23-32 0,0 0 0,-3 18 0,6-20 0,0 0 0,-2 0 0,0-1 0,-6 14 0,-2-1 0,2 0 0,-11 37 0,19-55 0,-24 74 0,25-78 0,0 1 0,0 0 0,0-1 0,0 0 0,-1 1 0,1-1 0,-6 6 0,5-7 0,1 0 0,0 0 0,0 0 0,-1 0 0,2 1 0,-1-1 0,0 1 0,1-1 0,0 1 0,-2 6 0,3-10 0,0 1 0,0-1 0,0 1 0,0-1 0,0 0 0,0 1 0,0-1 0,0 1 0,0-1 0,0 1 0,0-1 0,0 1 0,0-1 0,0 1 0,0-1 0,0 1 0,1-1 0,-1 0 0,0 1 0,0-1 0,1 1 0,-1-1 0,0 0 0,1 1 0,-1-1 0,0 0 0,1 1 0,-1-1 0,0 0 0,1 0 0,-1 1 0,1-1 0,-1 0 0,1 0 0,-1 0 0,0 1 0,1-1 0,-1 0 0,1 0 0,-1 0 0,1 0 0,-1 0 0,1 0 0,-1 0 0,1 0 0,-1 0 0,1 0 0,-1 0 0,1-1 0,-1 1 0,1 0 0,-1 0 0,0 0 0,1 0 0,-1-1 0,1 1 0,-1-1 0,25-13 0,6-12 0,-16 15 0,-1-1 0,-1-1 0,0 0 0,20-25 0,-3 2 0,-25 31 0,-1 1 0,1-1 0,-1 0 0,0 0 0,-1-1 0,1 1 0,-1-1 0,0 1 0,0-1 0,-1 0 0,0 0 0,2-7 0,-1-7 0,0-1 0,2 1 0,0 0 0,2 1 0,0-1 0,15-27 0,147-226 0,-166 268 0,3-4 0,0 1 0,-1-1 0,4-10 0,-8 17 0,-1 0 0,1 0 0,0 0 0,-1 0 0,0 0 0,1 0 0,-1 0 0,0 0 0,0-3 0,-1 4 0,1 0 0,0 0 0,0 1 0,0-1 0,-1 0 0,1 1 0,-1-1 0,1 0 0,0 0 0,-1 1 0,1-1 0,-1 1 0,1-1 0,-1 1 0,0-1 0,1 1 0,-1-1 0,1 1 0,-1-1 0,0 1 0,0-1 0,1 1 0,-1 0 0,-1-1 0,1 1 0,1 0 0,-1 0 0,0-1 0,1 1 0,-1 0 0,0 0 0,0 0 0,1 0 0,-1 0 0,0 0 0,1 0 0,-1 0 0,0 0 0,0 1 0,1-1 0,-1 0 0,0 0 0,1 1 0,-1-1 0,0 0 0,1 1 0,-1-1 0,0 0 0,1 1 0,-1-1 0,0 1 0,0 1 0,0 0 0,0-1 0,0 1 0,0 0 0,0 0 0,0 0 0,0 0 0,1 0 0,-1 3 0,-1 4 0,1 1 0,-1 19 0,2-28 0,-4 91 0,-34 179 0,23-188 0,11-47 0,2 0 0,3 59 0,-2 35 0,-4-114 0,2-13 0,0-11 0,1-2 0,2 1 0,0-1 0,0 1 0,0 0 0,1-1 0,1 1 0,-1-1 0,2 1 0,-1 0 0,1 0 0,1 0 0,7-15 0,7-8 0,42-57 0,-51 76 0,129-195 0,-133 200 0,0 1 0,0-1 0,-1 0 0,-1 0 0,1 0 0,-1-1 0,3-16 0,-5 22 0,0 1 0,0-1 0,0 1 0,1 0 0,-1-1 0,0 1 0,1 0 0,0 0 0,-1 0 0,1 0 0,0 0 0,0 1 0,0-1 0,4-2 0,36-20 0,-30 18 0,62-27 0,-53 24 0,-20 8 0,0 1 0,0-1 0,0 1 0,0 0 0,0 0 0,0 0 0,0-1 0,0 1 0,0 0 0,0 0 0,-1 0 0,1 0 0,0 1 0,0-1 0,0 0 0,0 0 0,0 0 0,0 1 0,0-1 0,1 1 0,-3 0 0,0 0 0,1-1 0,-1 1 0,0 0 0,0-1 0,0 1 0,0-1 0,0 1 0,-1-1 0,1 0 0,0 1 0,0-1 0,0 0 0,0 0 0,-2 1 0,-64 3 0,54-4 0,-1 1 0,0 0 0,0 0 0,1 2 0,-1 0 0,1 0 0,-21 9 0,3 3 0,20-9 0,1 0 0,-1-1 0,0 0 0,-1-1 0,1 0 0,-1-1 0,0 0 0,1-1 0,-17 1 0,-22-5 0,34 0 0,0 2 0,0-1 0,0 2 0,-29 4 0,11 10 0,29-13 0,0 1 0,0-1 0,0 0 0,0 0 0,0-1 0,0 0 0,-9 2 0,8-3 0,-1 1 0,1-1 0,-1 0 0,1-1 0,-1 0 0,1 0 0,-1 0 0,1-1 0,0 1 0,0-2 0,0 1 0,-11-6 0,16 7 0,0 1 0,1-1 0,-1 1 0,0-1 0,0 1 0,0 0 0,0-1 0,0 1 0,0 0 0,0 0 0,0 0 0,0 0 0,0 0 0,0 0 0,-2 0 0,5 2 0,10 0 0,50 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3058-9C4F-4601-AF76-04AAA7E724D2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759B-33E9-4F73-8DAB-CFF2709896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5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E759B-33E9-4F73-8DAB-CFF27098965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61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286EC-A8C7-4734-9DE8-22C87D1DE25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32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E759B-33E9-4F73-8DAB-CFF27098965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07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82726-1C3B-0638-AA10-9D6F2626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79AF076-D9A1-5E83-384F-DBE84E5EE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ECB7229-41B3-3815-28CB-772FE8DD1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EE73F1-35A9-0FAB-1233-6B4F995CB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E759B-33E9-4F73-8DAB-CFF27098965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36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E759B-33E9-4F73-8DAB-CFF27098965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44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ACDEEEC-96BB-6B4B-A43E-88E8CF423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6397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6823E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2969380-0798-2F41-A2B8-A0BEEA2364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2175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6823E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1783429E-0086-0C4D-A85B-F63BB1B2A88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564773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6823E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Muuta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17884D5-90E3-2B42-B03A-8237E739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67" y="2059620"/>
            <a:ext cx="7873465" cy="22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3929A52-4F1B-F241-A770-BE68BC5B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1" t="4586" r="22138" b="43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823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6E7A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09AD37-FA8C-E344-A9AD-15BE85DB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F6BD2CD-77FA-894A-92D7-A8F344897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7" b="125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E7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6E7A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6F6DEF-4ACE-8D4E-AB4D-D8E7273AC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31E8D6F-D265-4D42-9AA8-1226A94AA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60"/>
          <a:stretch/>
        </p:blipFill>
        <p:spPr>
          <a:xfrm>
            <a:off x="-25402" y="0"/>
            <a:ext cx="12217401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-25402" y="0"/>
            <a:ext cx="12217402" cy="6858000"/>
          </a:xfrm>
          <a:prstGeom prst="rect">
            <a:avLst/>
          </a:prstGeom>
          <a:solidFill>
            <a:srgbClr val="066E7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09AD37-FA8C-E344-A9AD-15BE85DB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3929A52-4F1B-F241-A770-BE68BC5B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1" t="4586" r="22138" b="43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E7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6E7A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09AD37-FA8C-E344-A9AD-15BE85DB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2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F834ED4-9ECE-7A43-88AC-20585499C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42331208-3721-7F4E-8552-4CFCC4653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591"/>
            <a:ext cx="10515600" cy="1325563"/>
          </a:xfrm>
        </p:spPr>
        <p:txBody>
          <a:bodyPr>
            <a:normAutofit/>
          </a:bodyPr>
          <a:lstStyle>
            <a:lvl1pPr>
              <a:defRPr sz="35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082178AD-5735-D74F-814D-1579F55E93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38091"/>
            <a:ext cx="10515600" cy="4351338"/>
          </a:xfrm>
        </p:spPr>
        <p:txBody>
          <a:bodyPr/>
          <a:lstStyle>
            <a:lvl1pPr>
              <a:defRPr sz="26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3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7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5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klikkaamalla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2463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22D533D-9CA3-7A4D-AF9D-04F25930F8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F8FCD8-E12E-9E4F-A577-37863B631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591"/>
            <a:ext cx="10515600" cy="1325563"/>
          </a:xfr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9AA31B-E757-B744-A13F-B1085741C9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38091"/>
            <a:ext cx="10515600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7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klikkaamalla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ADD5436-B798-7444-BB08-533D661CD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et kuvat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E754AB35-401A-6F46-BE5A-AF3F0A9C6E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1246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6823E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klikkaamalla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04E5BE4-BD50-0546-830E-C5BD16144C7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DC7475F-BDF7-E64E-B15D-9CD1A14E750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07556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E74673CE-0566-C14E-95E3-4EBA2B8D43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48036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8736601-C115-5046-AC90-0CF2D663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2783601B-08A2-084F-81DD-6BF508E8E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36522"/>
            <a:ext cx="10515600" cy="995915"/>
          </a:xfrm>
        </p:spPr>
        <p:txBody>
          <a:bodyPr>
            <a:normAutofit/>
          </a:bodyPr>
          <a:lstStyle>
            <a:lvl1pPr>
              <a:defRPr sz="35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332039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et kuvat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9EAE2F32-5F62-D942-9422-BD9EF855C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46891B-DBAC-8941-B435-B57A95C1D8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1246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klikkaamalla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13BD166-B172-8A45-9E8A-69D2D93CE1D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2132290-9C8B-A949-9D33-61CD33786C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07556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F234554-FEB3-524E-B86E-1B4EBACACA6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48036" y="1231450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9811603F-6222-2448-AABE-E2EFDACD4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229C407E-E811-E140-957E-A7F61F512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36522"/>
            <a:ext cx="10515600" cy="995915"/>
          </a:xfr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340002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01674B4D-D683-5D45-9902-870088210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46C13BEF-8F53-9E41-98C0-5BB500986BF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54641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E1E043AF-5284-9841-9DCE-6FEB8644B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9788" y="2505075"/>
            <a:ext cx="5157787" cy="3558841"/>
          </a:xfrm>
        </p:spPr>
        <p:txBody>
          <a:bodyPr/>
          <a:lstStyle>
            <a:lvl1pPr>
              <a:defRPr sz="20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8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6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E0272F4E-E9CA-754D-A832-2ACEDA85D36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35813" y="154641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A09F9966-2518-1046-8E75-F8E815791F9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5813" y="2505075"/>
            <a:ext cx="5157787" cy="3558841"/>
          </a:xfrm>
        </p:spPr>
        <p:txBody>
          <a:bodyPr/>
          <a:lstStyle>
            <a:lvl1pPr>
              <a:defRPr sz="20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8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6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BC664D1C-983B-B945-A7D1-B1DA4A71E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9269"/>
            <a:ext cx="10515600" cy="905377"/>
          </a:xfrm>
        </p:spPr>
        <p:txBody>
          <a:bodyPr>
            <a:normAutofit/>
          </a:bodyPr>
          <a:lstStyle>
            <a:lvl1pPr>
              <a:defRPr sz="35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118564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1346CADE-F372-2C4B-9244-191502E778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DFFBA81-4EA4-D448-BC2F-B84CC688D4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54641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9DDB57DA-E8B7-CC4E-9C0D-7AAB80FA36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9788" y="2505075"/>
            <a:ext cx="5157787" cy="3558841"/>
          </a:xfrm>
        </p:spPr>
        <p:txBody>
          <a:bodyPr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B18CEC92-A2A3-834F-9849-3DF950D369A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35813" y="154641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64F56CAD-F746-264E-B547-6EA2A93169F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5813" y="2505075"/>
            <a:ext cx="5157787" cy="3558841"/>
          </a:xfrm>
        </p:spPr>
        <p:txBody>
          <a:bodyPr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F31C45B-EF96-1240-A8CE-2FC4443CC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46B9D1A1-8054-0649-889C-9C1DEF8FB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9269"/>
            <a:ext cx="10515600" cy="905377"/>
          </a:xfr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15512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6DEBE51-AB95-1241-A160-2C703B2A069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68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823E"/>
              </a:solidFill>
            </a:endParaRP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A28D4EB-180F-9B4D-A9D7-71DB8C64BEC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6397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E3759919-9B23-804E-94B4-FB4BB6F53EA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02175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8B239165-8471-BC45-B13E-FB825498206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64773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Muuta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3B762A-3A61-AB4F-BD19-49808668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92" y="2120122"/>
            <a:ext cx="7945879" cy="22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4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BAD1A537-54DB-E64A-A369-29BD2A2BC6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2463484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 tai taulukoille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5B176A5-F481-E349-B107-0DB0EB23D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BEF4F4AD-16EA-494D-9B6F-725DC00ED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9269"/>
            <a:ext cx="10515600" cy="905377"/>
          </a:xfrm>
        </p:spPr>
        <p:txBody>
          <a:bodyPr>
            <a:normAutofit/>
          </a:bodyPr>
          <a:lstStyle>
            <a:lvl1pPr>
              <a:defRPr sz="35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7509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A68FAF59-6931-5143-86BF-797BE3A04F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AD6F74-39F1-544C-A71C-604F04E60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F0A96CF-9500-D34F-9E92-317D6A1A9B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2463484"/>
            <a:ext cx="2386263" cy="44454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 tai taulukoille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2F33795-67E7-5F4C-A2E5-F35CE985E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9269"/>
            <a:ext cx="10515600" cy="905377"/>
          </a:xfr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554261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B85313-E944-5A4C-B403-CD1D76B92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i-FI"/>
              <a:t>Muokkaa klikkaamalla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D012049-DD3C-5C4F-8189-28099E62E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04997"/>
            <a:ext cx="6172200" cy="4512115"/>
          </a:xfrm>
        </p:spPr>
        <p:txBody>
          <a:bodyPr/>
          <a:lstStyle>
            <a:lvl1pPr marL="0" indent="0">
              <a:buNone/>
              <a:defRPr sz="32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EBEF52B-9D13-504F-BA8C-461E66F83F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5525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klikkaamalla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98C910-43B8-4D4A-BD70-D9313D1AF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2C5086D-C97E-FB41-BD9F-DD80103E8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7C6252D-AC63-0E4C-8C0E-E5FD1C90F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B85313-E944-5A4C-B403-CD1D76B92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28656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i-FI"/>
              <a:t>Muokkaa klikkaamalla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D012049-DD3C-5C4F-8189-28099E62E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628655"/>
            <a:ext cx="6172200" cy="461920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EBEF52B-9D13-504F-BA8C-461E66F83F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7698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klikkaamalla</a:t>
            </a:r>
          </a:p>
        </p:txBody>
      </p:sp>
    </p:spTree>
    <p:extLst>
      <p:ext uri="{BB962C8B-B14F-4D97-AF65-F5344CB8AC3E}">
        <p14:creationId xmlns:p14="http://schemas.microsoft.com/office/powerpoint/2010/main" val="299092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68BA610-C3D4-E640-9E0C-DBC09005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4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C798CF-E0FF-CF42-A082-088897CC9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1211338" y="6021385"/>
            <a:ext cx="659296" cy="6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5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98AD86F-5491-814D-B39A-93E5F4A1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68" y="2461044"/>
            <a:ext cx="6203866" cy="17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9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796867F-6E24-1D41-9EE1-0CCA8B0B03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8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18E355-8F47-D64E-912D-D0D85843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320" y="2565068"/>
            <a:ext cx="5820214" cy="16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796867F-6E24-1D41-9EE1-0CCA8B0B03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18E355-8F47-D64E-912D-D0D85843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320" y="2565068"/>
            <a:ext cx="5820214" cy="16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9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1" y="2886821"/>
            <a:ext cx="10972800" cy="2124219"/>
          </a:xfrm>
          <a:prstGeom prst="rect">
            <a:avLst/>
          </a:prstGeom>
        </p:spPr>
        <p:txBody>
          <a:bodyPr vert="horz" lIns="91430" tIns="45715" rIns="91430" bIns="45715" rtlCol="0" anchor="t" anchorCtr="0">
            <a:noAutofit/>
          </a:bodyPr>
          <a:lstStyle>
            <a:lvl1pPr algn="ctr">
              <a:defRPr sz="3200" b="1" i="0" spc="-50">
                <a:solidFill>
                  <a:srgbClr val="E94E0F"/>
                </a:solidFill>
                <a:latin typeface="Verdana"/>
                <a:cs typeface="Verdana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6" name="Picture 5" descr="Pallo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7" t="39448" b="1"/>
          <a:stretch/>
        </p:blipFill>
        <p:spPr>
          <a:xfrm>
            <a:off x="0" y="0"/>
            <a:ext cx="4148251" cy="2276058"/>
          </a:xfrm>
          <a:prstGeom prst="rect">
            <a:avLst/>
          </a:prstGeom>
        </p:spPr>
      </p:pic>
      <p:pic>
        <p:nvPicPr>
          <p:cNvPr id="7" name="Picture 6" descr="BIOENERGIA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03" y="5509026"/>
            <a:ext cx="4502935" cy="11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6DEBE51-AB95-1241-A160-2C703B2A069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6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823E"/>
              </a:solidFill>
            </a:endParaRP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A28D4EB-180F-9B4D-A9D7-71DB8C64BEC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6397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E3759919-9B23-804E-94B4-FB4BB6F53EA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02175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8B239165-8471-BC45-B13E-FB825498206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64773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Muuta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3B762A-3A61-AB4F-BD19-49808668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92" y="2120122"/>
            <a:ext cx="7945879" cy="22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02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80174" y="1288657"/>
            <a:ext cx="10110932" cy="84715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spcAft>
                <a:spcPts val="1800"/>
              </a:spcAft>
              <a:buFontTx/>
              <a:buNone/>
              <a:defRPr sz="2200" b="1" i="0" kern="1200" spc="-50">
                <a:solidFill>
                  <a:srgbClr val="E94E0F"/>
                </a:solidFill>
                <a:latin typeface="Verdana"/>
                <a:cs typeface="Verdana"/>
              </a:defRPr>
            </a:lvl1pPr>
            <a:lvl2pPr marL="0">
              <a:spcBef>
                <a:spcPts val="1128"/>
              </a:spcBef>
              <a:buClrTx/>
              <a:defRPr/>
            </a:lvl2pPr>
            <a:lvl3pPr marL="532740">
              <a:buClr>
                <a:schemeClr val="tx1">
                  <a:lumMod val="50000"/>
                  <a:lumOff val="50000"/>
                </a:schemeClr>
              </a:buClr>
              <a:defRPr/>
            </a:lvl3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80107" y="2174860"/>
            <a:ext cx="10111216" cy="3543805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2000">
                <a:solidFill>
                  <a:srgbClr val="313231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313231"/>
                </a:solidFill>
                <a:latin typeface="Verdana"/>
                <a:cs typeface="Verdana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 sz="2000">
                <a:latin typeface="Trebuchet MS"/>
                <a:cs typeface="Trebuchet MS"/>
              </a:defRPr>
            </a:lvl4pPr>
            <a:lvl5pPr>
              <a:defRPr sz="2000">
                <a:latin typeface="Trebuchet MS"/>
                <a:cs typeface="Trebuchet MS"/>
              </a:defRPr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  <p:pic>
        <p:nvPicPr>
          <p:cNvPr id="6" name="Picture 5" descr="Pallo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53323" r="43203" b="-3731"/>
          <a:stretch/>
        </p:blipFill>
        <p:spPr>
          <a:xfrm>
            <a:off x="8749749" y="0"/>
            <a:ext cx="3442260" cy="1572314"/>
          </a:xfrm>
          <a:prstGeom prst="rect">
            <a:avLst/>
          </a:prstGeom>
        </p:spPr>
      </p:pic>
      <p:pic>
        <p:nvPicPr>
          <p:cNvPr id="12" name="Picture 11" descr="BIOENERGIA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03" y="5804196"/>
            <a:ext cx="3326763" cy="8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" y="2839396"/>
            <a:ext cx="12192000" cy="116906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FontTx/>
              <a:buNone/>
              <a:defRPr sz="3600" b="1" i="0" spc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pic>
        <p:nvPicPr>
          <p:cNvPr id="2" name="Picture 1" descr="PPT_VÄLIPOHJAT-0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90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in otsikko_vaalea-otsikko kor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BAD1A537-54DB-E64A-A369-29BD2A2BC6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9545" y="6413451"/>
            <a:ext cx="5059544" cy="444549"/>
          </a:xfrm>
        </p:spPr>
        <p:txBody>
          <a:bodyPr>
            <a:normAutofit/>
          </a:bodyPr>
          <a:lstStyle>
            <a:lvl1pPr marL="0" indent="0" algn="r">
              <a:buNone/>
              <a:defRPr sz="10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Tilaa kuville tai taulukoille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BEF4F4AD-16EA-494D-9B6F-725DC00ED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648"/>
            <a:ext cx="10515600" cy="256067"/>
          </a:xfrm>
        </p:spPr>
        <p:txBody>
          <a:bodyPr>
            <a:normAutofit/>
          </a:bodyPr>
          <a:lstStyle>
            <a:lvl1pPr>
              <a:defRPr sz="35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fi-FI"/>
              <a:t>Muokkaa klikkaamalla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DD8032-C80F-D14C-9BDB-877D53A06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7276" y="273774"/>
            <a:ext cx="741812" cy="6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ACDEEEC-96BB-6B4B-A43E-88E8CF423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rgbClr val="06823E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3457557-792A-AF4D-A44E-561D1A5AF7D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AC5BD9-86FA-9D40-9918-0BA1B38D6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0397FB2-4B19-0A45-A291-9423191176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02175" y="6116517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6823E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68226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D9542E19-FAAD-2E43-B1C9-EEA8F5FBD1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8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823E"/>
              </a:solidFill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F375A459-C224-2543-B5F9-3354B273A4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4D05309-7227-1C47-92A7-21E808AAACD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DE6000BB-A109-DC47-A8F4-87627BBCBF1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86015" y="6092758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EDA1A886-3E51-1148-9C67-0B3F6A87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D9542E19-FAAD-2E43-B1C9-EEA8F5FBD1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6823E"/>
              </a:solidFill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F375A459-C224-2543-B5F9-3354B273A4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Esityksen nimi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4D05309-7227-1C47-92A7-21E808AAACD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DE6000BB-A109-DC47-A8F4-87627BBCBF1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86015" y="6092758"/>
            <a:ext cx="2949381" cy="47966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Päivämäärä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EDA1A886-3E51-1148-9C67-0B3F6A87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5C3F30-5AAD-DE4C-A9D8-5875B29830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rgbClr val="06823E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41D9A867-7B2E-0544-A975-0BC492DA3D0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6823E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A7D2C81-8071-A041-9160-167F9805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91"/>
          <a:stretch/>
        </p:blipFill>
        <p:spPr>
          <a:xfrm>
            <a:off x="10741794" y="-222508"/>
            <a:ext cx="1270535" cy="16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6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F6BD2CD-77FA-894A-92D7-A8F344897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7" b="125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823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6F6DEF-4ACE-8D4E-AB4D-D8E7273AC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31E8D6F-D265-4D42-9AA8-1226A94AA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60"/>
          <a:stretch/>
        </p:blipFill>
        <p:spPr>
          <a:xfrm>
            <a:off x="-25402" y="0"/>
            <a:ext cx="12217401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D6BEB78-1624-B24B-82A2-EE2264F5C45E}"/>
              </a:ext>
            </a:extLst>
          </p:cNvPr>
          <p:cNvSpPr/>
          <p:nvPr/>
        </p:nvSpPr>
        <p:spPr>
          <a:xfrm>
            <a:off x="-25402" y="0"/>
            <a:ext cx="12217402" cy="6858000"/>
          </a:xfrm>
          <a:prstGeom prst="rect">
            <a:avLst/>
          </a:prstGeom>
          <a:solidFill>
            <a:srgbClr val="06823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EAC4F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DDD64AC-3DEB-094B-AD6A-A4B9A018DA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59781" y="2213643"/>
            <a:ext cx="6872438" cy="1211180"/>
          </a:xfrm>
        </p:spPr>
        <p:txBody>
          <a:bodyPr>
            <a:normAutofit/>
          </a:bodyPr>
          <a:lstStyle>
            <a:lvl1pPr marL="0" indent="0" algn="ctr">
              <a:buNone/>
              <a:defRPr sz="3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909E69C-622C-6F4D-8426-3785FF6623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9780" y="3541469"/>
            <a:ext cx="6872438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Lisätietoa, jos tarvetta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09AD37-FA8C-E344-A9AD-15BE85DB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t="19296" r="78964" b="22404"/>
          <a:stretch/>
        </p:blipFill>
        <p:spPr>
          <a:xfrm>
            <a:off x="10997718" y="77786"/>
            <a:ext cx="958508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B35DCD-5D7E-2746-B860-2CDF57E7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98A1F4-1933-8342-8386-7E34D84E0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13931A-1FDB-9E49-8C47-8F6CE7EE1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D008-A837-A24B-9309-B0C8A334054B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79E9C3-37FD-5947-B7BE-2A2090E8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0E47DF-8B0E-A446-A3F5-5CFA70E29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AD4F-3332-EC4C-BFB6-08BFA89705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16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80" r:id="rId3"/>
    <p:sldLayoutId id="2147483662" r:id="rId4"/>
    <p:sldLayoutId id="2147483660" r:id="rId5"/>
    <p:sldLayoutId id="2147483681" r:id="rId6"/>
    <p:sldLayoutId id="2147483671" r:id="rId7"/>
    <p:sldLayoutId id="2147483672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63" r:id="rId14"/>
    <p:sldLayoutId id="2147483650" r:id="rId15"/>
    <p:sldLayoutId id="2147483664" r:id="rId16"/>
    <p:sldLayoutId id="2147483651" r:id="rId17"/>
    <p:sldLayoutId id="2147483652" r:id="rId18"/>
    <p:sldLayoutId id="2147483665" r:id="rId19"/>
    <p:sldLayoutId id="2147483666" r:id="rId20"/>
    <p:sldLayoutId id="2147483654" r:id="rId21"/>
    <p:sldLayoutId id="2147483668" r:id="rId22"/>
    <p:sldLayoutId id="2147483657" r:id="rId23"/>
    <p:sldLayoutId id="2147483667" r:id="rId24"/>
    <p:sldLayoutId id="2147483655" r:id="rId25"/>
    <p:sldLayoutId id="2147483670" r:id="rId26"/>
    <p:sldLayoutId id="2147483669" r:id="rId27"/>
    <p:sldLayoutId id="2147483679" r:id="rId28"/>
    <p:sldLayoutId id="2147483682" r:id="rId29"/>
    <p:sldLayoutId id="2147483683" r:id="rId30"/>
    <p:sldLayoutId id="2147483685" r:id="rId31"/>
    <p:sldLayoutId id="2147483687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nergia.fi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harri.laurikka@bioenergia.f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E72B3E6-C9C7-40A8-8B18-24272BED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840" y="2142864"/>
            <a:ext cx="12268840" cy="1211180"/>
          </a:xfrm>
        </p:spPr>
        <p:txBody>
          <a:bodyPr>
            <a:noAutofit/>
          </a:bodyPr>
          <a:lstStyle/>
          <a:p>
            <a:r>
              <a:rPr lang="fi-FI" sz="3600" dirty="0" err="1"/>
              <a:t>Renewable</a:t>
            </a:r>
            <a:r>
              <a:rPr lang="fi-FI" sz="3600" dirty="0"/>
              <a:t> Energy Directive – </a:t>
            </a:r>
          </a:p>
          <a:p>
            <a:r>
              <a:rPr lang="fi-FI" sz="3600" dirty="0" err="1"/>
              <a:t>Role</a:t>
            </a:r>
            <a:r>
              <a:rPr lang="fi-FI" sz="3600" dirty="0"/>
              <a:t> and </a:t>
            </a:r>
            <a:r>
              <a:rPr lang="fi-FI" sz="3600" dirty="0" err="1"/>
              <a:t>Opportunities</a:t>
            </a:r>
            <a:r>
              <a:rPr lang="fi-FI" sz="3600" dirty="0"/>
              <a:t> for </a:t>
            </a:r>
            <a:r>
              <a:rPr lang="fi-FI" sz="3600" dirty="0" err="1"/>
              <a:t>Bioenergy</a:t>
            </a:r>
            <a:r>
              <a:rPr lang="fi-FI" sz="3600" dirty="0"/>
              <a:t> in Finland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A68881-4901-4F34-BE51-1278289D6C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7077" y="4109546"/>
            <a:ext cx="9017846" cy="2344492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2400" dirty="0"/>
              <a:t>Harri Laurikka</a:t>
            </a:r>
          </a:p>
          <a:p>
            <a:r>
              <a:rPr lang="en-US" sz="2400" dirty="0"/>
              <a:t>Bioenergy Association o</a:t>
            </a:r>
            <a:r>
              <a:rPr lang="fi-FI" sz="2400" dirty="0"/>
              <a:t>f Finland</a:t>
            </a:r>
            <a:endParaRPr lang="en-US" sz="2400" dirty="0"/>
          </a:p>
          <a:p>
            <a:r>
              <a:rPr lang="en-US" sz="2400" dirty="0"/>
              <a:t>September 10</a:t>
            </a:r>
            <a:r>
              <a:rPr lang="en-US" sz="2400" baseline="30000" dirty="0"/>
              <a:t>th</a:t>
            </a:r>
            <a:r>
              <a:rPr lang="en-US" sz="2400" dirty="0"/>
              <a:t> 2025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3150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99EFE87-B80D-DBA7-6672-1D3235F4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98" y="1193497"/>
            <a:ext cx="9370870" cy="52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7E0768A-C4A7-93D6-49D3-926B501B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32" y="395829"/>
            <a:ext cx="10515600" cy="905377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No 2 in the EU on Renewable Energy</a:t>
            </a:r>
            <a:endParaRPr lang="fi-FI" sz="4800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2F75699-3344-E2D7-EDB2-6BA43625CB43}"/>
              </a:ext>
            </a:extLst>
          </p:cNvPr>
          <p:cNvCxnSpPr/>
          <p:nvPr/>
        </p:nvCxnSpPr>
        <p:spPr>
          <a:xfrm>
            <a:off x="2924450" y="3250563"/>
            <a:ext cx="168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BF83C5F0-5950-937E-E0ED-269FD590DB84}"/>
              </a:ext>
            </a:extLst>
          </p:cNvPr>
          <p:cNvSpPr/>
          <p:nvPr/>
        </p:nvSpPr>
        <p:spPr>
          <a:xfrm>
            <a:off x="227445" y="1862999"/>
            <a:ext cx="1719342" cy="905378"/>
          </a:xfrm>
          <a:prstGeom prst="wedgeRectCallout">
            <a:avLst>
              <a:gd name="adj1" fmla="val 99746"/>
              <a:gd name="adj2" fmla="val 92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Goal</a:t>
            </a:r>
            <a:r>
              <a:rPr lang="fi-FI" dirty="0"/>
              <a:t> in REDIII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2030: 42.5 %</a:t>
            </a:r>
            <a:r>
              <a:rPr lang="fi-FI" dirty="0"/>
              <a:t>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6746FCD-8A7D-A4D7-E9D8-077E055942C9}"/>
              </a:ext>
            </a:extLst>
          </p:cNvPr>
          <p:cNvSpPr/>
          <p:nvPr/>
        </p:nvSpPr>
        <p:spPr>
          <a:xfrm rot="10800000">
            <a:off x="3677711" y="5646275"/>
            <a:ext cx="332519" cy="73578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2B968E33-1C77-FB4F-1C04-5A34834F7C3D}"/>
              </a:ext>
            </a:extLst>
          </p:cNvPr>
          <p:cNvSpPr/>
          <p:nvPr/>
        </p:nvSpPr>
        <p:spPr>
          <a:xfrm>
            <a:off x="5481656" y="1823195"/>
            <a:ext cx="2268442" cy="905378"/>
          </a:xfrm>
          <a:prstGeom prst="wedgeRectCallout">
            <a:avLst>
              <a:gd name="adj1" fmla="val -116229"/>
              <a:gd name="adj2" fmla="val 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Finland’s</a:t>
            </a:r>
            <a:r>
              <a:rPr lang="fi-FI" dirty="0"/>
              <a:t>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2030: 62 %</a:t>
            </a:r>
            <a:r>
              <a:rPr lang="fi-FI" dirty="0"/>
              <a:t>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CC4E1F7-E994-D536-8418-F7ECC71FB6F4}"/>
              </a:ext>
            </a:extLst>
          </p:cNvPr>
          <p:cNvSpPr txBox="1"/>
          <p:nvPr/>
        </p:nvSpPr>
        <p:spPr>
          <a:xfrm>
            <a:off x="7537212" y="6382057"/>
            <a:ext cx="449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Figure</a:t>
            </a:r>
            <a:r>
              <a:rPr lang="fi-FI" dirty="0"/>
              <a:t>: Eurostat 2025, </a:t>
            </a:r>
            <a:r>
              <a:rPr lang="fi-FI" dirty="0" err="1"/>
              <a:t>additions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author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39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7D094C5-8FB2-85F4-278E-892EBB4BE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127" y="830128"/>
            <a:ext cx="10762268" cy="5840573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2400" dirty="0" err="1"/>
              <a:t>Bioenergy</a:t>
            </a:r>
            <a:r>
              <a:rPr lang="fi-FI" sz="2400" dirty="0"/>
              <a:t> </a:t>
            </a:r>
            <a:r>
              <a:rPr lang="fi-FI" sz="2400" dirty="0" err="1"/>
              <a:t>represented</a:t>
            </a:r>
            <a:r>
              <a:rPr lang="fi-FI" sz="2400" dirty="0"/>
              <a:t> 73% of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renewable</a:t>
            </a:r>
            <a:r>
              <a:rPr lang="fi-FI" sz="2400" dirty="0"/>
              <a:t> </a:t>
            </a:r>
            <a:r>
              <a:rPr lang="fi-FI" sz="2400" dirty="0" err="1"/>
              <a:t>energy</a:t>
            </a:r>
            <a:r>
              <a:rPr lang="fi-FI" sz="2400" dirty="0"/>
              <a:t> in 2023. </a:t>
            </a:r>
          </a:p>
          <a:p>
            <a:pPr>
              <a:lnSpc>
                <a:spcPct val="120000"/>
              </a:lnSpc>
            </a:pPr>
            <a:endParaRPr lang="fi-FI" sz="2400" dirty="0"/>
          </a:p>
          <a:p>
            <a:pPr>
              <a:lnSpc>
                <a:spcPct val="120000"/>
              </a:lnSpc>
            </a:pPr>
            <a:r>
              <a:rPr lang="fi-FI" sz="2400" dirty="0" err="1"/>
              <a:t>Bioenergy</a:t>
            </a:r>
            <a:r>
              <a:rPr lang="fi-FI" sz="2400" dirty="0"/>
              <a:t> </a:t>
            </a:r>
            <a:r>
              <a:rPr lang="fi-FI" sz="2400" dirty="0" err="1"/>
              <a:t>use</a:t>
            </a:r>
            <a:r>
              <a:rPr lang="fi-FI" sz="2400" dirty="0"/>
              <a:t> is </a:t>
            </a:r>
            <a:r>
              <a:rPr lang="fi-FI" sz="2400" dirty="0" err="1"/>
              <a:t>therefore</a:t>
            </a:r>
            <a:r>
              <a:rPr lang="fi-FI" sz="2400" dirty="0"/>
              <a:t> </a:t>
            </a:r>
            <a:r>
              <a:rPr lang="fi-FI" sz="2400" dirty="0" err="1"/>
              <a:t>decisive</a:t>
            </a:r>
            <a:r>
              <a:rPr lang="fi-FI" sz="2400" dirty="0"/>
              <a:t> for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goal</a:t>
            </a:r>
            <a:r>
              <a:rPr lang="fi-FI" sz="2400" dirty="0"/>
              <a:t> of </a:t>
            </a:r>
            <a:r>
              <a:rPr lang="fi-FI" sz="2400" dirty="0" err="1"/>
              <a:t>achieving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national</a:t>
            </a:r>
            <a:r>
              <a:rPr lang="fi-FI" sz="2400" dirty="0"/>
              <a:t>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target</a:t>
            </a:r>
            <a:r>
              <a:rPr lang="fi-FI" sz="2400" dirty="0"/>
              <a:t>.</a:t>
            </a:r>
          </a:p>
          <a:p>
            <a:pPr>
              <a:lnSpc>
                <a:spcPct val="120000"/>
              </a:lnSpc>
            </a:pPr>
            <a:endParaRPr lang="fi-FI" sz="2400" dirty="0"/>
          </a:p>
          <a:p>
            <a:pPr>
              <a:lnSpc>
                <a:spcPct val="120000"/>
              </a:lnSpc>
            </a:pPr>
            <a:r>
              <a:rPr lang="fi-FI" sz="2400" dirty="0"/>
              <a:t>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current</a:t>
            </a:r>
            <a:r>
              <a:rPr lang="fi-FI" sz="2400" dirty="0"/>
              <a:t> </a:t>
            </a:r>
            <a:r>
              <a:rPr lang="fi-FI" sz="2400" dirty="0" err="1"/>
              <a:t>investment</a:t>
            </a:r>
            <a:r>
              <a:rPr lang="fi-FI" sz="2400" dirty="0"/>
              <a:t> </a:t>
            </a:r>
            <a:r>
              <a:rPr lang="fi-FI" sz="2400" dirty="0" err="1"/>
              <a:t>pipeline</a:t>
            </a:r>
            <a:r>
              <a:rPr lang="fi-FI" sz="2400" dirty="0"/>
              <a:t>, </a:t>
            </a:r>
            <a:r>
              <a:rPr lang="fi-FI" sz="2400" dirty="0" err="1"/>
              <a:t>most</a:t>
            </a:r>
            <a:r>
              <a:rPr lang="fi-FI" sz="2400" dirty="0"/>
              <a:t> </a:t>
            </a:r>
            <a:r>
              <a:rPr lang="fi-FI" sz="2400" dirty="0" err="1"/>
              <a:t>bioenergy-related</a:t>
            </a:r>
            <a:r>
              <a:rPr lang="fi-FI" sz="2400" dirty="0"/>
              <a:t> </a:t>
            </a:r>
            <a:r>
              <a:rPr lang="fi-FI" sz="2400" dirty="0" err="1"/>
              <a:t>projects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in bio-CO2 </a:t>
            </a:r>
            <a:r>
              <a:rPr lang="fi-FI" sz="2400" dirty="0" err="1"/>
              <a:t>capture</a:t>
            </a:r>
            <a:r>
              <a:rPr lang="fi-FI" sz="2400" dirty="0"/>
              <a:t> and </a:t>
            </a:r>
            <a:r>
              <a:rPr lang="fi-FI" sz="2400" dirty="0" err="1"/>
              <a:t>logistics</a:t>
            </a:r>
            <a:r>
              <a:rPr lang="fi-FI" sz="2400" dirty="0"/>
              <a:t>, </a:t>
            </a:r>
            <a:r>
              <a:rPr lang="fi-FI" sz="2400" dirty="0" err="1"/>
              <a:t>biorefineries</a:t>
            </a:r>
            <a:r>
              <a:rPr lang="fi-FI" sz="2400" dirty="0"/>
              <a:t> and </a:t>
            </a:r>
            <a:r>
              <a:rPr lang="fi-FI" sz="2400" dirty="0" err="1"/>
              <a:t>biogas</a:t>
            </a:r>
            <a:r>
              <a:rPr lang="fi-FI" sz="2400" dirty="0"/>
              <a:t>.</a:t>
            </a:r>
          </a:p>
          <a:p>
            <a:pPr>
              <a:lnSpc>
                <a:spcPct val="120000"/>
              </a:lnSpc>
            </a:pPr>
            <a:endParaRPr lang="fi-FI" sz="2400" dirty="0"/>
          </a:p>
          <a:p>
            <a:pPr>
              <a:lnSpc>
                <a:spcPct val="120000"/>
              </a:lnSpc>
            </a:pPr>
            <a:r>
              <a:rPr lang="fi-FI" sz="2400" dirty="0"/>
              <a:t>RFNBO </a:t>
            </a:r>
            <a:r>
              <a:rPr lang="fi-FI" sz="2400" dirty="0" err="1"/>
              <a:t>subtargets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REDIII Directive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contributed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high</a:t>
            </a:r>
            <a:r>
              <a:rPr lang="fi-FI" sz="2400" dirty="0"/>
              <a:t> </a:t>
            </a:r>
            <a:r>
              <a:rPr lang="fi-FI" sz="2400" dirty="0" err="1"/>
              <a:t>number</a:t>
            </a:r>
            <a:r>
              <a:rPr lang="fi-FI" sz="2400" dirty="0"/>
              <a:t> of RFNBO </a:t>
            </a:r>
            <a:r>
              <a:rPr lang="fi-FI" sz="2400" dirty="0" err="1"/>
              <a:t>projects</a:t>
            </a:r>
            <a:r>
              <a:rPr lang="fi-FI" sz="2400" dirty="0"/>
              <a:t> in Finland.  </a:t>
            </a:r>
          </a:p>
          <a:p>
            <a:pPr>
              <a:lnSpc>
                <a:spcPct val="120000"/>
              </a:lnSpc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700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74F8E3-A648-49F9-8662-DE8A442E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700" dirty="0" err="1">
                <a:latin typeface="Poppins Medium"/>
                <a:cs typeface="Poppins Medium"/>
              </a:rPr>
              <a:t>Bioenergy</a:t>
            </a:r>
            <a:r>
              <a:rPr lang="fi-FI" sz="2700" dirty="0">
                <a:latin typeface="Poppins Medium"/>
                <a:cs typeface="Poppins Medium"/>
              </a:rPr>
              <a:t> is an </a:t>
            </a:r>
            <a:r>
              <a:rPr lang="fi-FI" sz="2700" dirty="0" err="1">
                <a:latin typeface="Poppins Medium"/>
                <a:cs typeface="Poppins Medium"/>
              </a:rPr>
              <a:t>Essential</a:t>
            </a:r>
            <a:r>
              <a:rPr lang="fi-FI" sz="2700" dirty="0">
                <a:latin typeface="Poppins Medium"/>
                <a:cs typeface="Poppins Medium"/>
              </a:rPr>
              <a:t> </a:t>
            </a:r>
            <a:r>
              <a:rPr lang="fi-FI" sz="2700" dirty="0" err="1">
                <a:latin typeface="Poppins Medium"/>
                <a:cs typeface="Poppins Medium"/>
              </a:rPr>
              <a:t>Part</a:t>
            </a:r>
            <a:r>
              <a:rPr lang="fi-FI" sz="2700" dirty="0">
                <a:latin typeface="Poppins Medium"/>
                <a:cs typeface="Poppins Medium"/>
              </a:rPr>
              <a:t> of Energy Security – </a:t>
            </a:r>
            <a:r>
              <a:rPr lang="fi-FI" sz="2700" dirty="0" err="1">
                <a:latin typeface="Poppins Medium"/>
                <a:cs typeface="Poppins Medium"/>
              </a:rPr>
              <a:t>particularly</a:t>
            </a:r>
            <a:r>
              <a:rPr lang="fi-FI" sz="2700" dirty="0">
                <a:latin typeface="Poppins Medium"/>
                <a:cs typeface="Poppins Medium"/>
              </a:rPr>
              <a:t> in </a:t>
            </a:r>
            <a:r>
              <a:rPr lang="fi-FI" sz="2700" dirty="0" err="1">
                <a:latin typeface="Poppins Medium"/>
                <a:cs typeface="Poppins Medium"/>
              </a:rPr>
              <a:t>Heating</a:t>
            </a:r>
            <a:endParaRPr lang="fi-FI" sz="27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70EEC75-7C8F-4A6C-679C-85075E09E629}"/>
              </a:ext>
            </a:extLst>
          </p:cNvPr>
          <p:cNvSpPr txBox="1"/>
          <p:nvPr/>
        </p:nvSpPr>
        <p:spPr>
          <a:xfrm>
            <a:off x="639537" y="1478204"/>
            <a:ext cx="222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/>
              <a:t>District</a:t>
            </a:r>
            <a:r>
              <a:rPr lang="fi-FI" sz="2800" b="1" dirty="0"/>
              <a:t> </a:t>
            </a:r>
            <a:r>
              <a:rPr lang="fi-FI" sz="2800" b="1" dirty="0" err="1"/>
              <a:t>Heat</a:t>
            </a:r>
            <a:r>
              <a:rPr lang="fi-FI" sz="2800" b="1" dirty="0"/>
              <a:t>:</a:t>
            </a:r>
          </a:p>
        </p:txBody>
      </p:sp>
      <p:sp>
        <p:nvSpPr>
          <p:cNvPr id="6" name="Tekstin paikkamerkki 1">
            <a:extLst>
              <a:ext uri="{FF2B5EF4-FFF2-40B4-BE49-F238E27FC236}">
                <a16:creationId xmlns:a16="http://schemas.microsoft.com/office/drawing/2014/main" id="{BBFF7DB0-CCB2-4C7E-AFAB-A8323F60AC7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88299" y="6221241"/>
            <a:ext cx="2444163" cy="3837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1400" dirty="0" err="1">
                <a:latin typeface="Roboto"/>
                <a:ea typeface="Roboto"/>
              </a:rPr>
              <a:t>Source</a:t>
            </a:r>
            <a:r>
              <a:rPr lang="fi-FI" sz="1400" dirty="0">
                <a:latin typeface="Roboto"/>
                <a:ea typeface="Roboto"/>
              </a:rPr>
              <a:t>: </a:t>
            </a:r>
            <a:r>
              <a:rPr lang="fi-FI" sz="1400" dirty="0" err="1">
                <a:latin typeface="Roboto"/>
                <a:ea typeface="Roboto"/>
              </a:rPr>
              <a:t>Finnish</a:t>
            </a:r>
            <a:r>
              <a:rPr lang="fi-FI" sz="1400" dirty="0">
                <a:latin typeface="Roboto"/>
                <a:ea typeface="Roboto"/>
              </a:rPr>
              <a:t> Energy, 2025</a:t>
            </a:r>
          </a:p>
        </p:txBody>
      </p:sp>
      <p:sp>
        <p:nvSpPr>
          <p:cNvPr id="12" name="Tekstin paikkamerkki 1">
            <a:extLst>
              <a:ext uri="{FF2B5EF4-FFF2-40B4-BE49-F238E27FC236}">
                <a16:creationId xmlns:a16="http://schemas.microsoft.com/office/drawing/2014/main" id="{F14CD41C-1EB2-8BFF-1CD9-1F0AA1EA211D}"/>
              </a:ext>
            </a:extLst>
          </p:cNvPr>
          <p:cNvSpPr txBox="1">
            <a:spLocks/>
          </p:cNvSpPr>
          <p:nvPr/>
        </p:nvSpPr>
        <p:spPr>
          <a:xfrm>
            <a:off x="9246453" y="6038060"/>
            <a:ext cx="2551537" cy="1181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06823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dirty="0" err="1">
                <a:latin typeface="Roboto"/>
                <a:ea typeface="Roboto"/>
              </a:rPr>
              <a:t>Sources</a:t>
            </a:r>
            <a:r>
              <a:rPr lang="fi-FI" sz="1200" dirty="0">
                <a:latin typeface="Roboto"/>
                <a:ea typeface="Roboto"/>
              </a:rPr>
              <a:t>: </a:t>
            </a:r>
            <a:r>
              <a:rPr lang="fi-FI" sz="1200" dirty="0" err="1">
                <a:latin typeface="Roboto"/>
                <a:ea typeface="Roboto"/>
              </a:rPr>
              <a:t>Statistics</a:t>
            </a:r>
            <a:r>
              <a:rPr lang="fi-FI" sz="1200" dirty="0">
                <a:latin typeface="Roboto"/>
                <a:ea typeface="Roboto"/>
              </a:rPr>
              <a:t> Finland 2024, </a:t>
            </a:r>
            <a:r>
              <a:rPr lang="fi-FI" sz="1200" dirty="0" err="1">
                <a:latin typeface="Roboto"/>
                <a:ea typeface="Roboto"/>
              </a:rPr>
              <a:t>Finnish</a:t>
            </a:r>
            <a:r>
              <a:rPr lang="fi-FI" sz="1200" dirty="0">
                <a:latin typeface="Roboto"/>
                <a:ea typeface="Roboto"/>
              </a:rPr>
              <a:t> Energy 2024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CCDE171-4291-EDA8-BF72-62B2BB33D3BD}"/>
              </a:ext>
            </a:extLst>
          </p:cNvPr>
          <p:cNvSpPr txBox="1"/>
          <p:nvPr/>
        </p:nvSpPr>
        <p:spPr>
          <a:xfrm>
            <a:off x="5847887" y="1478204"/>
            <a:ext cx="636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Energy </a:t>
            </a:r>
            <a:r>
              <a:rPr lang="fi-FI" sz="2800" b="1" dirty="0" err="1"/>
              <a:t>Consumption</a:t>
            </a:r>
            <a:r>
              <a:rPr lang="fi-FI" sz="2800" b="1" dirty="0"/>
              <a:t> in </a:t>
            </a:r>
            <a:r>
              <a:rPr lang="fi-FI" sz="2800" b="1" dirty="0" err="1"/>
              <a:t>Households</a:t>
            </a:r>
            <a:r>
              <a:rPr lang="fi-FI" sz="2800" b="1" dirty="0"/>
              <a:t> 2023: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B5E1E85D-9413-DF38-374F-8AB6B1E63B0E}"/>
                  </a:ext>
                </a:extLst>
              </p14:cNvPr>
              <p14:cNvContentPartPr/>
              <p14:nvPr/>
            </p14:nvContentPartPr>
            <p14:xfrm>
              <a:off x="4972443" y="4438823"/>
              <a:ext cx="307440" cy="34272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B5E1E85D-9413-DF38-374F-8AB6B1E63B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9803" y="4375823"/>
                <a:ext cx="433080" cy="468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Kuva 3">
            <a:extLst>
              <a:ext uri="{FF2B5EF4-FFF2-40B4-BE49-F238E27FC236}">
                <a16:creationId xmlns:a16="http://schemas.microsoft.com/office/drawing/2014/main" id="{3A7C041E-9A58-CEE3-42D5-E5BB19AEA8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01" b="12185"/>
          <a:stretch>
            <a:fillRect/>
          </a:stretch>
        </p:blipFill>
        <p:spPr>
          <a:xfrm>
            <a:off x="747132" y="1952451"/>
            <a:ext cx="3711650" cy="408560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D46E726-7CB7-6100-5D02-428BA0FF6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0581" y="2089891"/>
            <a:ext cx="7869780" cy="3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7D6D50-5EB5-74D3-7D86-3EE9ABD9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3" y="567423"/>
            <a:ext cx="10515600" cy="1325563"/>
          </a:xfrm>
        </p:spPr>
        <p:txBody>
          <a:bodyPr/>
          <a:lstStyle/>
          <a:p>
            <a:r>
              <a:rPr lang="fi-FI" dirty="0" err="1"/>
              <a:t>Bioenergy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in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electrification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7C11D1-009D-FB98-3FF5-376D105387E3}"/>
              </a:ext>
            </a:extLst>
          </p:cNvPr>
          <p:cNvSpPr txBox="1"/>
          <p:nvPr/>
        </p:nvSpPr>
        <p:spPr>
          <a:xfrm>
            <a:off x="761081" y="6312504"/>
            <a:ext cx="864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Energy, </a:t>
            </a:r>
            <a:r>
              <a:rPr lang="fi-FI" dirty="0" err="1"/>
              <a:t>survey</a:t>
            </a:r>
            <a:r>
              <a:rPr lang="fi-FI" dirty="0"/>
              <a:t> to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spring</a:t>
            </a:r>
            <a:r>
              <a:rPr lang="fi-FI" dirty="0"/>
              <a:t> 2024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3D78F4-99EB-E768-9632-C4450C45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6" y="1892986"/>
            <a:ext cx="10736173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65594-F720-8407-ACA1-72F39D28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8181AF-502C-AB31-0447-864481F6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10" y="0"/>
            <a:ext cx="10515600" cy="1325563"/>
          </a:xfrm>
        </p:spPr>
        <p:txBody>
          <a:bodyPr/>
          <a:lstStyle/>
          <a:p>
            <a:r>
              <a:rPr lang="fi-FI" dirty="0"/>
              <a:t>Energy </a:t>
            </a:r>
            <a:r>
              <a:rPr lang="fi-FI" dirty="0" err="1"/>
              <a:t>Use</a:t>
            </a:r>
            <a:r>
              <a:rPr lang="fi-FI" dirty="0"/>
              <a:t> in Industry 2012-2023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1F3FC09-2826-5F0A-8ABA-CCD4E8B4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0" y="903249"/>
            <a:ext cx="9408659" cy="5954751"/>
          </a:xfrm>
          <a:prstGeom prst="rect">
            <a:avLst/>
          </a:prstGeom>
        </p:spPr>
      </p:pic>
      <p:sp>
        <p:nvSpPr>
          <p:cNvPr id="13" name="Puhekupla: Suorakulmio 12">
            <a:extLst>
              <a:ext uri="{FF2B5EF4-FFF2-40B4-BE49-F238E27FC236}">
                <a16:creationId xmlns:a16="http://schemas.microsoft.com/office/drawing/2014/main" id="{3D734178-5CDA-7391-56F0-D62B1A8212C2}"/>
              </a:ext>
            </a:extLst>
          </p:cNvPr>
          <p:cNvSpPr/>
          <p:nvPr/>
        </p:nvSpPr>
        <p:spPr>
          <a:xfrm>
            <a:off x="10173908" y="2523622"/>
            <a:ext cx="1719342" cy="905378"/>
          </a:xfrm>
          <a:prstGeom prst="wedgeRectCallout">
            <a:avLst>
              <a:gd name="adj1" fmla="val -118372"/>
              <a:gd name="adj2" fmla="val -60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Bioenergy</a:t>
            </a:r>
            <a:r>
              <a:rPr lang="fi-FI" dirty="0"/>
              <a:t> 13 % (</a:t>
            </a:r>
            <a:r>
              <a:rPr lang="fi-FI" dirty="0" err="1"/>
              <a:t>approximation</a:t>
            </a:r>
            <a:r>
              <a:rPr lang="fi-FI" dirty="0"/>
              <a:t>) </a:t>
            </a:r>
          </a:p>
        </p:txBody>
      </p:sp>
      <p:sp>
        <p:nvSpPr>
          <p:cNvPr id="14" name="Puhekupla: Suorakulmio 13">
            <a:extLst>
              <a:ext uri="{FF2B5EF4-FFF2-40B4-BE49-F238E27FC236}">
                <a16:creationId xmlns:a16="http://schemas.microsoft.com/office/drawing/2014/main" id="{36D85585-A466-BF71-6272-4EAAA7AD8824}"/>
              </a:ext>
            </a:extLst>
          </p:cNvPr>
          <p:cNvSpPr/>
          <p:nvPr/>
        </p:nvSpPr>
        <p:spPr>
          <a:xfrm>
            <a:off x="10173908" y="1471903"/>
            <a:ext cx="1719342" cy="905378"/>
          </a:xfrm>
          <a:prstGeom prst="wedgeRectCallout">
            <a:avLst>
              <a:gd name="adj1" fmla="val -116352"/>
              <a:gd name="adj2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Bioenergy</a:t>
            </a:r>
            <a:r>
              <a:rPr lang="fi-FI" dirty="0"/>
              <a:t> 53 % (</a:t>
            </a:r>
            <a:r>
              <a:rPr lang="fi-FI" dirty="0" err="1"/>
              <a:t>approximation</a:t>
            </a:r>
            <a:r>
              <a:rPr lang="fi-FI" dirty="0"/>
              <a:t>) </a:t>
            </a:r>
          </a:p>
        </p:txBody>
      </p:sp>
      <p:sp>
        <p:nvSpPr>
          <p:cNvPr id="15" name="Puhekupla: Suorakulmio 14">
            <a:extLst>
              <a:ext uri="{FF2B5EF4-FFF2-40B4-BE49-F238E27FC236}">
                <a16:creationId xmlns:a16="http://schemas.microsoft.com/office/drawing/2014/main" id="{32E9289D-9BCD-1099-3BED-76C72A40143C}"/>
              </a:ext>
            </a:extLst>
          </p:cNvPr>
          <p:cNvSpPr/>
          <p:nvPr/>
        </p:nvSpPr>
        <p:spPr>
          <a:xfrm>
            <a:off x="7988066" y="4875211"/>
            <a:ext cx="3905184" cy="1079540"/>
          </a:xfrm>
          <a:prstGeom prst="wedgeRectCallout">
            <a:avLst>
              <a:gd name="adj1" fmla="val -28269"/>
              <a:gd name="adj2" fmla="val -106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All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, </a:t>
            </a:r>
            <a:r>
              <a:rPr lang="fi-FI" dirty="0" err="1"/>
              <a:t>bioenergy</a:t>
            </a:r>
            <a:r>
              <a:rPr lang="fi-FI" dirty="0"/>
              <a:t> </a:t>
            </a:r>
            <a:r>
              <a:rPr lang="fi-FI" dirty="0" err="1"/>
              <a:t>close</a:t>
            </a:r>
            <a:r>
              <a:rPr lang="fi-FI" dirty="0"/>
              <a:t> to 50 % in 2023 =&gt; </a:t>
            </a:r>
            <a:r>
              <a:rPr lang="fi-FI" dirty="0" err="1"/>
              <a:t>stays</a:t>
            </a:r>
            <a:r>
              <a:rPr lang="fi-FI" dirty="0"/>
              <a:t>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2035</a:t>
            </a:r>
          </a:p>
        </p:txBody>
      </p:sp>
      <p:sp>
        <p:nvSpPr>
          <p:cNvPr id="16" name="Tekstin paikkamerkki 1">
            <a:extLst>
              <a:ext uri="{FF2B5EF4-FFF2-40B4-BE49-F238E27FC236}">
                <a16:creationId xmlns:a16="http://schemas.microsoft.com/office/drawing/2014/main" id="{6B11023F-D094-0A15-AE2F-FC5D4ED37334}"/>
              </a:ext>
            </a:extLst>
          </p:cNvPr>
          <p:cNvSpPr txBox="1">
            <a:spLocks/>
          </p:cNvSpPr>
          <p:nvPr/>
        </p:nvSpPr>
        <p:spPr>
          <a:xfrm>
            <a:off x="7028650" y="6310451"/>
            <a:ext cx="4546316" cy="33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 err="1">
                <a:latin typeface="Roboto"/>
                <a:ea typeface="Roboto"/>
              </a:rPr>
              <a:t>Figure</a:t>
            </a:r>
            <a:r>
              <a:rPr lang="fi-FI" sz="1400" dirty="0">
                <a:latin typeface="Roboto"/>
                <a:ea typeface="Roboto"/>
              </a:rPr>
              <a:t>: </a:t>
            </a:r>
            <a:r>
              <a:rPr lang="fi-FI" sz="1400" dirty="0" err="1">
                <a:latin typeface="Roboto"/>
                <a:ea typeface="Roboto"/>
              </a:rPr>
              <a:t>Statistics</a:t>
            </a:r>
            <a:r>
              <a:rPr lang="fi-FI" sz="1400" dirty="0">
                <a:latin typeface="Roboto"/>
                <a:ea typeface="Roboto"/>
              </a:rPr>
              <a:t> Finland 2024, </a:t>
            </a:r>
            <a:r>
              <a:rPr lang="fi-FI" sz="1400" dirty="0" err="1">
                <a:latin typeface="Roboto"/>
                <a:ea typeface="Roboto"/>
              </a:rPr>
              <a:t>additions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by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the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author</a:t>
            </a:r>
            <a:endParaRPr lang="fi-FI" sz="1400" dirty="0"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466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0901-12A1-D27B-51B4-762F3C22F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5AEE7-D960-B1CE-D779-55CD7EAD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10" y="0"/>
            <a:ext cx="10515600" cy="1325563"/>
          </a:xfrm>
        </p:spPr>
        <p:txBody>
          <a:bodyPr/>
          <a:lstStyle/>
          <a:p>
            <a:r>
              <a:rPr lang="fi-FI" dirty="0"/>
              <a:t>Energy </a:t>
            </a:r>
            <a:r>
              <a:rPr lang="fi-FI" dirty="0" err="1"/>
              <a:t>Use</a:t>
            </a:r>
            <a:r>
              <a:rPr lang="fi-FI" dirty="0"/>
              <a:t> in Transport 2024</a:t>
            </a:r>
          </a:p>
        </p:txBody>
      </p:sp>
      <p:sp>
        <p:nvSpPr>
          <p:cNvPr id="16" name="Tekstin paikkamerkki 1">
            <a:extLst>
              <a:ext uri="{FF2B5EF4-FFF2-40B4-BE49-F238E27FC236}">
                <a16:creationId xmlns:a16="http://schemas.microsoft.com/office/drawing/2014/main" id="{4A31E0F3-6C4D-EB92-5D23-AC17B740C2CC}"/>
              </a:ext>
            </a:extLst>
          </p:cNvPr>
          <p:cNvSpPr txBox="1">
            <a:spLocks/>
          </p:cNvSpPr>
          <p:nvPr/>
        </p:nvSpPr>
        <p:spPr>
          <a:xfrm>
            <a:off x="7028650" y="6310451"/>
            <a:ext cx="4546316" cy="33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latin typeface="Roboto"/>
                <a:ea typeface="Roboto"/>
              </a:rPr>
              <a:t>Data: </a:t>
            </a:r>
            <a:r>
              <a:rPr lang="fi-FI" sz="1400" dirty="0" err="1">
                <a:latin typeface="Roboto"/>
                <a:ea typeface="Roboto"/>
              </a:rPr>
              <a:t>Statistics</a:t>
            </a:r>
            <a:r>
              <a:rPr lang="fi-FI" sz="1400" dirty="0">
                <a:latin typeface="Roboto"/>
                <a:ea typeface="Roboto"/>
              </a:rPr>
              <a:t> Finland 2025, </a:t>
            </a:r>
            <a:r>
              <a:rPr lang="fi-FI" sz="1400" dirty="0" err="1">
                <a:latin typeface="Roboto"/>
                <a:ea typeface="Roboto"/>
              </a:rPr>
              <a:t>additions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by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the</a:t>
            </a:r>
            <a:r>
              <a:rPr lang="fi-FI" sz="1400" dirty="0">
                <a:latin typeface="Roboto"/>
                <a:ea typeface="Roboto"/>
              </a:rPr>
              <a:t> </a:t>
            </a:r>
            <a:r>
              <a:rPr lang="fi-FI" sz="1400" dirty="0" err="1">
                <a:latin typeface="Roboto"/>
                <a:ea typeface="Roboto"/>
              </a:rPr>
              <a:t>author</a:t>
            </a:r>
            <a:endParaRPr lang="fi-FI" sz="1400" dirty="0">
              <a:latin typeface="Roboto"/>
              <a:ea typeface="Roboto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BDC508-81CE-5BE9-4CB0-28F15538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0" y="966667"/>
            <a:ext cx="8906305" cy="5343784"/>
          </a:xfrm>
          <a:prstGeom prst="rect">
            <a:avLst/>
          </a:prstGeom>
        </p:spPr>
      </p:pic>
      <p:sp>
        <p:nvSpPr>
          <p:cNvPr id="15" name="Puhekupla: Suorakulmio 14">
            <a:extLst>
              <a:ext uri="{FF2B5EF4-FFF2-40B4-BE49-F238E27FC236}">
                <a16:creationId xmlns:a16="http://schemas.microsoft.com/office/drawing/2014/main" id="{E12725A8-C8A4-0F8D-CBCC-5696D50936F4}"/>
              </a:ext>
            </a:extLst>
          </p:cNvPr>
          <p:cNvSpPr/>
          <p:nvPr/>
        </p:nvSpPr>
        <p:spPr>
          <a:xfrm>
            <a:off x="8434115" y="3278237"/>
            <a:ext cx="3319271" cy="1079540"/>
          </a:xfrm>
          <a:prstGeom prst="wedgeRectCallout">
            <a:avLst>
              <a:gd name="adj1" fmla="val -87397"/>
              <a:gd name="adj2" fmla="val -92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All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, </a:t>
            </a:r>
            <a:r>
              <a:rPr lang="fi-FI" dirty="0" err="1"/>
              <a:t>bioenergy</a:t>
            </a:r>
            <a:r>
              <a:rPr lang="fi-FI" dirty="0"/>
              <a:t> 12 % ,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2030</a:t>
            </a:r>
          </a:p>
        </p:txBody>
      </p:sp>
    </p:spTree>
    <p:extLst>
      <p:ext uri="{BB962C8B-B14F-4D97-AF65-F5344CB8AC3E}">
        <p14:creationId xmlns:p14="http://schemas.microsoft.com/office/powerpoint/2010/main" val="220012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5"/>
          </p:nvPr>
        </p:nvSpPr>
        <p:spPr>
          <a:xfrm>
            <a:off x="1872017" y="3868598"/>
            <a:ext cx="8619394" cy="479666"/>
          </a:xfrm>
        </p:spPr>
        <p:txBody>
          <a:bodyPr>
            <a:noAutofit/>
          </a:bodyPr>
          <a:lstStyle/>
          <a:p>
            <a:r>
              <a:rPr lang="en-US" sz="2400" dirty="0"/>
              <a:t>Thank You for Your Interest!</a:t>
            </a:r>
          </a:p>
          <a:p>
            <a:endParaRPr lang="en-US" sz="200" dirty="0"/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www.bioenergia.fi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harri.laurikka@bioenergia.fi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31422"/>
            <a:ext cx="1455738" cy="365125"/>
          </a:xfrm>
          <a:prstGeom prst="rect">
            <a:avLst/>
          </a:prstGeom>
        </p:spPr>
        <p:txBody>
          <a:bodyPr/>
          <a:lstStyle/>
          <a:p>
            <a:fld id="{F36D47FD-EFE8-47C3-AEB4-7F57C90300D4}" type="datetime1">
              <a:rPr lang="en-US" smtClean="0"/>
              <a:t>9/9/2025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D8F729-2E61-BA6F-6FC6-EBB67515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4" y="5773146"/>
            <a:ext cx="543018" cy="4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E2F142-4F9F-56B2-D3CA-DD6A795B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21" y="5833535"/>
            <a:ext cx="385283" cy="3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iginal file">
            <a:extLst>
              <a:ext uri="{FF2B5EF4-FFF2-40B4-BE49-F238E27FC236}">
                <a16:creationId xmlns:a16="http://schemas.microsoft.com/office/drawing/2014/main" id="{D25EE8B2-6A44-9092-DC2C-5C4C8780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78" y="5788404"/>
            <a:ext cx="543018" cy="5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A03814E-A5BA-35BA-B227-6A0E77119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51" y="1894616"/>
            <a:ext cx="3340272" cy="470559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F2192AB0-DD79-CECE-85A8-2EE8AAE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– </a:t>
            </a:r>
            <a:r>
              <a:rPr lang="fi-FI" dirty="0" err="1"/>
              <a:t>decentralised</a:t>
            </a:r>
            <a:r>
              <a:rPr lang="fi-FI" dirty="0"/>
              <a:t> </a:t>
            </a:r>
            <a:r>
              <a:rPr lang="fi-FI" dirty="0" err="1"/>
              <a:t>efficiency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3E9C09D-2D2F-717D-8411-59A0361B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091"/>
            <a:ext cx="7567670" cy="4218642"/>
          </a:xfrm>
        </p:spPr>
        <p:txBody>
          <a:bodyPr/>
          <a:lstStyle/>
          <a:p>
            <a:r>
              <a:rPr lang="fi-FI" dirty="0" err="1"/>
              <a:t>Ca</a:t>
            </a:r>
            <a:r>
              <a:rPr lang="fi-FI" dirty="0"/>
              <a:t> 500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, 0,5 – 2700 MW</a:t>
            </a:r>
          </a:p>
          <a:p>
            <a:r>
              <a:rPr lang="fi-FI" dirty="0"/>
              <a:t>Peak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13 000 MW</a:t>
            </a:r>
          </a:p>
          <a:p>
            <a:r>
              <a:rPr lang="fi-FI" dirty="0" err="1"/>
              <a:t>Consumption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30-35 </a:t>
            </a:r>
            <a:r>
              <a:rPr lang="fi-FI" dirty="0" err="1"/>
              <a:t>TWh</a:t>
            </a:r>
            <a:r>
              <a:rPr lang="fi-FI" dirty="0"/>
              <a:t>/a</a:t>
            </a:r>
          </a:p>
          <a:p>
            <a:r>
              <a:rPr lang="fi-FI" dirty="0" err="1"/>
              <a:t>Over</a:t>
            </a:r>
            <a:r>
              <a:rPr lang="fi-FI" dirty="0"/>
              <a:t> 16 000 km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/>
          </a:p>
          <a:p>
            <a:r>
              <a:rPr lang="fi-FI" dirty="0" err="1"/>
              <a:t>Utilises</a:t>
            </a:r>
            <a:r>
              <a:rPr lang="fi-FI" dirty="0"/>
              <a:t> </a:t>
            </a:r>
            <a:r>
              <a:rPr lang="fi-FI" dirty="0" err="1"/>
              <a:t>mainly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biomasses</a:t>
            </a:r>
            <a:r>
              <a:rPr lang="fi-FI" dirty="0"/>
              <a:t>, some </a:t>
            </a:r>
            <a:r>
              <a:rPr lang="fi-FI" dirty="0" err="1"/>
              <a:t>imports</a:t>
            </a:r>
            <a:r>
              <a:rPr lang="fi-FI" dirty="0"/>
              <a:t> from </a:t>
            </a:r>
            <a:r>
              <a:rPr lang="fi-FI" dirty="0" err="1"/>
              <a:t>the</a:t>
            </a:r>
            <a:r>
              <a:rPr lang="fi-FI" dirty="0"/>
              <a:t> Baltic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region</a:t>
            </a:r>
            <a:endParaRPr lang="fi-FI" dirty="0"/>
          </a:p>
          <a:p>
            <a:r>
              <a:rPr lang="fi-FI" dirty="0" err="1"/>
              <a:t>Crucial</a:t>
            </a:r>
            <a:r>
              <a:rPr lang="fi-FI" dirty="0"/>
              <a:t> for </a:t>
            </a:r>
            <a:r>
              <a:rPr lang="fi-FI" dirty="0" err="1"/>
              <a:t>preparedness</a:t>
            </a:r>
            <a:r>
              <a:rPr lang="fi-FI" dirty="0"/>
              <a:t> and </a:t>
            </a:r>
            <a:r>
              <a:rPr lang="fi-FI" dirty="0" err="1"/>
              <a:t>self-reliance</a:t>
            </a:r>
            <a:endParaRPr lang="fi-FI" dirty="0"/>
          </a:p>
          <a:p>
            <a:r>
              <a:rPr lang="fi-FI" dirty="0" err="1"/>
              <a:t>Provides</a:t>
            </a:r>
            <a:r>
              <a:rPr lang="fi-FI" dirty="0"/>
              <a:t> </a:t>
            </a:r>
            <a:r>
              <a:rPr lang="fi-FI" dirty="0" err="1"/>
              <a:t>flexible</a:t>
            </a:r>
            <a:r>
              <a:rPr lang="fi-FI" dirty="0"/>
              <a:t> </a:t>
            </a:r>
            <a:r>
              <a:rPr lang="fi-FI" dirty="0" err="1"/>
              <a:t>platform</a:t>
            </a:r>
            <a:r>
              <a:rPr lang="fi-FI" dirty="0"/>
              <a:t> for a </a:t>
            </a:r>
            <a:r>
              <a:rPr lang="fi-FI" dirty="0" err="1"/>
              <a:t>multitude</a:t>
            </a:r>
            <a:r>
              <a:rPr lang="fi-FI" dirty="0"/>
              <a:t> of </a:t>
            </a:r>
            <a:r>
              <a:rPr lang="fi-FI" dirty="0" err="1"/>
              <a:t>solutions</a:t>
            </a:r>
            <a:r>
              <a:rPr lang="fi-FI" dirty="0"/>
              <a:t> to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cities</a:t>
            </a:r>
            <a:r>
              <a:rPr lang="fi-FI" dirty="0"/>
              <a:t> and villages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23F234A-0C48-8D1F-E16D-ADC8E207790C}"/>
              </a:ext>
            </a:extLst>
          </p:cNvPr>
          <p:cNvSpPr txBox="1"/>
          <p:nvPr/>
        </p:nvSpPr>
        <p:spPr>
          <a:xfrm>
            <a:off x="8560851" y="6356733"/>
            <a:ext cx="3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Image </a:t>
            </a:r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2294095692"/>
      </p:ext>
    </p:extLst>
  </p:cSld>
  <p:clrMapOvr>
    <a:masterClrMapping/>
  </p:clrMapOvr>
</p:sld>
</file>

<file path=ppt/theme/theme1.xml><?xml version="1.0" encoding="utf-8"?>
<a:theme xmlns:a="http://schemas.openxmlformats.org/drawingml/2006/main" name="Bery 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y teema" id="{94324E55-5F1B-4002-AEAD-285F24F37A39}" vid="{5C039742-263D-4B42-9C66-52E441590CF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  <SharedWithUsers xmlns="c5f555a3-b848-4bea-9c8d-34a4da0e4343">
      <UserInfo>
        <DisplayName>Hannes Tuohiniitty</DisplayName>
        <AccountId>13</AccountId>
        <AccountType/>
      </UserInfo>
      <UserInfo>
        <DisplayName>Harri Laurikka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FEF3E-C4B4-4325-B24C-CF0E2E967825}">
  <ds:schemaRefs>
    <ds:schemaRef ds:uri="http://www.w3.org/XML/1998/namespace"/>
    <ds:schemaRef ds:uri="http://purl.org/dc/terms/"/>
    <ds:schemaRef ds:uri="726623f5-de69-4bdb-9082-1b861b4aa67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55ad3b8-bba4-4baf-b020-b074061aeb7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6EFF3A-F17A-4EED-89BB-4DAA624B60F3}"/>
</file>

<file path=customXml/itemProps3.xml><?xml version="1.0" encoding="utf-8"?>
<ds:datastoreItem xmlns:ds="http://schemas.openxmlformats.org/officeDocument/2006/customXml" ds:itemID="{CAEC3A91-2615-4C1E-AA44-639731D39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Bery teema</Template>
  <TotalTime>15176</TotalTime>
  <Words>341</Words>
  <Application>Microsoft Office PowerPoint</Application>
  <PresentationFormat>Widescreen</PresentationFormat>
  <Paragraphs>51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Poppins Medium</vt:lpstr>
      <vt:lpstr>Poppins SemiBold</vt:lpstr>
      <vt:lpstr>Raleway</vt:lpstr>
      <vt:lpstr>Roboto</vt:lpstr>
      <vt:lpstr>Trebuchet MS</vt:lpstr>
      <vt:lpstr>Verdana</vt:lpstr>
      <vt:lpstr>Bery teema</vt:lpstr>
      <vt:lpstr>PowerPoint Presentation</vt:lpstr>
      <vt:lpstr>Finland is No 2 in the EU on Renewable Energy</vt:lpstr>
      <vt:lpstr>PowerPoint Presentation</vt:lpstr>
      <vt:lpstr>Bioenergy is an Essential Part of Energy Security – particularly in Heating</vt:lpstr>
      <vt:lpstr>Bioenergy use in district heating not expected to grow any longer due to electrification</vt:lpstr>
      <vt:lpstr>Energy Use in Industry 2012-2023</vt:lpstr>
      <vt:lpstr>Energy Use in Transport 2024</vt:lpstr>
      <vt:lpstr>PowerPoint Presentation</vt:lpstr>
      <vt:lpstr>District heating – decentralised efficiency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Harri Laurikka</dc:creator>
  <cp:lastModifiedBy>Ariadna Hraste</cp:lastModifiedBy>
  <cp:revision>15</cp:revision>
  <dcterms:created xsi:type="dcterms:W3CDTF">2020-04-17T14:19:35Z</dcterms:created>
  <dcterms:modified xsi:type="dcterms:W3CDTF">2025-09-09T14:03:03Z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