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451" r:id="rId5"/>
    <p:sldId id="528" r:id="rId6"/>
    <p:sldId id="578" r:id="rId7"/>
    <p:sldId id="590" r:id="rId8"/>
    <p:sldId id="591" r:id="rId9"/>
    <p:sldId id="584" r:id="rId10"/>
    <p:sldId id="575" r:id="rId11"/>
    <p:sldId id="589" r:id="rId12"/>
    <p:sldId id="592" r:id="rId13"/>
    <p:sldId id="593" r:id="rId14"/>
    <p:sldId id="594" r:id="rId15"/>
    <p:sldId id="595" r:id="rId16"/>
    <p:sldId id="596" r:id="rId17"/>
    <p:sldId id="564" r:id="rId18"/>
    <p:sldId id="495" r:id="rId19"/>
  </p:sldIdLst>
  <p:sldSz cx="12192000" cy="6858000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14F6D4-0F9D-4EAC-9629-583B00E14E02}">
          <p14:sldIdLst>
            <p14:sldId id="451"/>
            <p14:sldId id="528"/>
            <p14:sldId id="578"/>
            <p14:sldId id="590"/>
            <p14:sldId id="591"/>
            <p14:sldId id="584"/>
            <p14:sldId id="575"/>
            <p14:sldId id="589"/>
            <p14:sldId id="592"/>
            <p14:sldId id="593"/>
            <p14:sldId id="594"/>
            <p14:sldId id="595"/>
            <p14:sldId id="596"/>
            <p14:sldId id="564"/>
            <p14:sldId id="495"/>
          </p14:sldIdLst>
        </p14:section>
        <p14:section name="Back-up (old)" id="{67C171E8-A8E3-4DAF-A832-49DDD24A95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5CCF61-3DB4-43C7-B595-463B6E43E73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6B220A-A9F7-4537-B05D-B0170460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/>
              <a:t>Webinar preparation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b="0" noProof="0" dirty="0"/>
              <a:t>Store the Power Point Presentation that will be presented </a:t>
            </a:r>
            <a:r>
              <a:rPr lang="en-GB" b="1" noProof="0" dirty="0"/>
              <a:t>locally on your computer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b="0" noProof="0" dirty="0"/>
              <a:t>Check the </a:t>
            </a:r>
            <a:r>
              <a:rPr lang="en-GB" b="1" noProof="0" dirty="0"/>
              <a:t>camera and light conditions </a:t>
            </a:r>
            <a:r>
              <a:rPr lang="en-GB" b="0" noProof="0" dirty="0"/>
              <a:t>as well as the </a:t>
            </a:r>
            <a:r>
              <a:rPr lang="en-GB" b="1" noProof="0" dirty="0"/>
              <a:t>audio quality </a:t>
            </a:r>
            <a:r>
              <a:rPr lang="en-GB" b="0" noProof="0" dirty="0"/>
              <a:t>before the webinar.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b="0" noProof="0" dirty="0"/>
              <a:t>Familiarize with the webinar platform, especially with the functions for screen sharing and screen recording.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noProof="0" dirty="0"/>
              <a:t>Screen sharing: 1. Start presentation mode in Power Point, 2. Share screen in Zoom selecting ‘Power Point Slide Show’.</a:t>
            </a:r>
            <a:endParaRPr lang="en-GB" b="0" noProof="0" dirty="0"/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noProof="0" dirty="0"/>
              <a:t>Please advise your family members before the workshop to avoid using the internet connection during the webinar.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noProof="0" dirty="0"/>
              <a:t>Turn of apps on your computer that utilize the internet connection.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noProof="0" dirty="0"/>
              <a:t>Print out a participant list </a:t>
            </a:r>
            <a:r>
              <a:rPr lang="en-US" b="0" noProof="0" dirty="0"/>
              <a:t>with names and organizations for taking notes during the welcome session. The list can be useful for namely referring to participants during the discussion with additional background information.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GB" b="0" noProof="0" dirty="0"/>
              <a:t>Moderator starts the webinar by sharing the </a:t>
            </a:r>
            <a:r>
              <a:rPr lang="en-GB" b="1" noProof="0" dirty="0"/>
              <a:t>application view of Power Point</a:t>
            </a:r>
            <a:r>
              <a:rPr lang="en-GB" b="0" noProof="0" dirty="0"/>
              <a:t>.</a:t>
            </a:r>
          </a:p>
          <a:p>
            <a:endParaRPr lang="en-GB" b="1" noProof="0" dirty="0"/>
          </a:p>
          <a:p>
            <a:r>
              <a:rPr lang="en-GB" b="1" noProof="0" dirty="0"/>
              <a:t>Contingency planning for connection issues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noProof="0" dirty="0"/>
              <a:t>Dealing with light connection issues:</a:t>
            </a:r>
            <a:r>
              <a:rPr lang="en-US" b="0" noProof="0" dirty="0"/>
              <a:t> Turn of the video feature for the moderator and turn of any other apps that might use the internet connection. Ask for a brief break and ask your family to stop using the internet connection if possible.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noProof="0" dirty="0"/>
              <a:t>Dealing with strong connection issues: </a:t>
            </a:r>
            <a:r>
              <a:rPr lang="en-US" b="0" noProof="0" dirty="0"/>
              <a:t>Announces that the session has to be canceled due to the connection issues and that there will be further notice via email. Also leave a message in the chat box.</a:t>
            </a:r>
            <a:endParaRPr lang="en-GB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8ED1-52C1-42D5-9F1C-467F98D1CC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06AD-95E5-4BD8-9DAB-5478AAAB4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B1C3B-68EE-4DBC-96E4-90CBBCE89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E1A1-E375-41BB-ABAC-4C6D7010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47EFD-2EDA-421E-A1C8-5EBB75E0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6E4F0-5C13-4266-AD94-1E75944E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8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2CAF-74A7-4E40-9CC3-E2D376A3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BA632-D66E-4197-B204-E7A5BEB23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C9997-D91A-4570-8BC3-E514CDCA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BDDD-A907-44FD-AF77-C7A470C5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E9161-E487-4CBF-9377-0B8D8673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2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ADD29-9300-4A1E-AC73-1C4B11739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2AF73-E9DA-41E8-8C44-200134401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F191F-1C0A-4B0A-A673-5F1E160F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263DB-5DC4-4986-B8C8-7BB61DBC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833C-6F6D-43FD-A8BE-FBB9B92C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0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09434" y="0"/>
            <a:ext cx="11153917" cy="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95786" y="1192214"/>
            <a:ext cx="11565388" cy="5148263"/>
          </a:xfrm>
        </p:spPr>
        <p:txBody>
          <a:bodyPr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8676" y="6169815"/>
            <a:ext cx="782499" cy="50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9" y="6013797"/>
            <a:ext cx="2838839" cy="7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6D17-665D-47C9-BCE8-82DD0F01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B4600-BC14-48E2-9A0E-1AFDE41E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A24CD-7840-498B-91FE-53DEC1DB4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65EC9-456F-4975-A8E0-EF0E5B51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1247-0906-4FF2-A7FD-0EFF516A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5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1E7C-D0E5-4B8F-A03E-18C59CFC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6691A-B238-4A76-906F-760E19FD0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3EA6E-B20B-4B05-9782-52CD3877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BDC64-7BD1-4793-B718-E9A1FF3B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30BCF-BCA2-4853-95A7-CA14CD36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90A3-2362-416E-B920-A1933A3B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002C-39DD-4C80-AB65-65B0898DB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2306-3F0F-4751-AB7F-9A824291B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501D5-4910-43AC-A062-C095793A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49968-992F-4430-B27C-B47545D6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E3FBD-C142-4BA1-A711-1673E816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4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9CA4-9AFD-4263-A0F9-E1EC1220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9463-DB3C-42E5-BEA6-F89EDFCAC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C561C-5D51-462D-8E93-D547519D3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74512-4384-4DF9-816C-4C82BC500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7C623-A74E-470F-8500-09F08C15C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9A84F-CEDC-4643-88A9-EAE08CEE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ACDDA-C209-4864-85CA-CAA597D7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DEB30-676F-49CF-85F6-76B2EAC4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FD62B-035C-4AF9-B019-EC1CFBD4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2B069-8F3F-4E7E-A648-EFA73741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1E572-6CCF-4032-9F97-7B5BA303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91B3-2093-4CC1-B2E8-DD65C266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5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2EA4C-CCE3-40AC-B0D2-B811E9DA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53710-E8AC-44A8-9D62-56F1710F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22765-CE39-424A-836D-73593857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7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6C0B-98A0-42AE-A88C-5511DA2C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0576-0042-444A-8D89-CA94F7E2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BE24C-FE00-4BC2-B853-CAFD09DEC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6F318-74A1-4BFE-BC26-5B71B1E4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D1DF9-2593-49B1-88FA-2D2E2F4F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6EB62-2C37-45C3-A925-F9E8DDE0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16C4-9B2E-4693-8AE3-BEAF3E7E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8AC87-224C-4351-8A32-D044A0CF0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B9084-EAE4-40F7-86C1-019AB0839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737D4-BE73-42C6-967B-DF05BC37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EF25-B7CF-41CE-AF68-6DED09BE54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E4375-D3E0-49E7-AB4F-1A9A4033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C04CC-7755-4D48-8E57-F4860327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9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53B0A4C-BFB2-4A19-A278-2BBA4AD130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909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59" imgH="360" progId="TCLayout.ActiveDocument.1">
                  <p:embed/>
                </p:oleObj>
              </mc:Choice>
              <mc:Fallback>
                <p:oleObj name="think-cell Slide" r:id="rId16" imgW="359" imgH="36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53B0A4C-BFB2-4A19-A278-2BBA4AD130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BF8A03DD-D081-4B27-9EB9-F80488D804E0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4643C-B76F-4EF5-A6F0-18AAB91B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35A25-C296-455D-A2A9-A9713EDDE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0B987-F543-44D4-AC02-6E85740D3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EF25-B7CF-41CE-AF68-6DED09BE546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20A24-27D7-4235-837B-908D99CD6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39A7E-9736-462E-AE2B-01D36645A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D9706-88CE-4D90-9D5E-E67B4485F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Kreis, Emblem, Kompass enthält.&#10;&#10;Automatisch generierte Beschreibung">
            <a:extLst>
              <a:ext uri="{FF2B5EF4-FFF2-40B4-BE49-F238E27FC236}">
                <a16:creationId xmlns:a16="http://schemas.microsoft.com/office/drawing/2014/main" id="{3B83595F-1113-7DB9-CECF-0A4BBF3010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205" r="-31507" b="-1"/>
          <a:stretch/>
        </p:blipFill>
        <p:spPr>
          <a:xfrm>
            <a:off x="-1" y="-24474"/>
            <a:ext cx="14620775" cy="5958649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3D24C96-A0AA-49BE-B9E5-1817ABE8D8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59" imgH="360" progId="TCLayout.ActiveDocument.1">
                  <p:embed/>
                </p:oleObj>
              </mc:Choice>
              <mc:Fallback>
                <p:oleObj name="think-cell Slide" r:id="rId6" imgW="359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3D24C96-A0AA-49BE-B9E5-1817ABE8D8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1BE98DF-9DD4-483E-9AF5-F92D9D7507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E2350-B2E7-4E45-B1CB-50FC4851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4225491"/>
            <a:ext cx="11925385" cy="1540042"/>
          </a:xfr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br>
              <a:rPr lang="en-GB" sz="2400" dirty="0"/>
            </a:br>
            <a:br>
              <a:rPr lang="en-GB" sz="2400" dirty="0"/>
            </a:br>
            <a:r>
              <a:rPr lang="en-GB" sz="3600" dirty="0"/>
              <a:t>Energy Efficiency Watch 5</a:t>
            </a:r>
            <a:br>
              <a:rPr lang="en-GB" sz="3600" b="1" dirty="0"/>
            </a:br>
            <a:r>
              <a:rPr lang="en-GB" sz="3600" b="1" dirty="0"/>
              <a:t>What’s the story? The role of narratives for a successful energy transition</a:t>
            </a:r>
            <a:br>
              <a:rPr lang="en-GB" sz="3600" b="1" dirty="0"/>
            </a:br>
            <a:r>
              <a:rPr lang="en-GB" sz="3600" b="1" dirty="0"/>
              <a:t>Daniel Becker, NPM Workshop, Helsinki 10 Sept, 2025</a:t>
            </a:r>
            <a:br>
              <a:rPr lang="en-GB" sz="3600" dirty="0"/>
            </a:br>
            <a:br>
              <a:rPr lang="en-GB" sz="2400" dirty="0"/>
            </a:br>
            <a:br>
              <a:rPr lang="en-GB" sz="2400" dirty="0"/>
            </a:b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8" descr="logo_EUFORES.jpg">
            <a:extLst>
              <a:ext uri="{FF2B5EF4-FFF2-40B4-BE49-F238E27FC236}">
                <a16:creationId xmlns:a16="http://schemas.microsoft.com/office/drawing/2014/main" id="{EF66602C-6F67-4C03-8C46-317A4575CA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19" y="6048395"/>
            <a:ext cx="764272" cy="71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25077E-C6DE-4469-A343-F42704A908D2}"/>
              </a:ext>
            </a:extLst>
          </p:cNvPr>
          <p:cNvSpPr txBox="1"/>
          <p:nvPr/>
        </p:nvSpPr>
        <p:spPr>
          <a:xfrm>
            <a:off x="7132319" y="58860"/>
            <a:ext cx="4383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13" name="Picture 91" descr="F:\Info\_Logos\ESV-neu\ESV_ohne_HG_kl.jpg">
            <a:extLst>
              <a:ext uri="{FF2B5EF4-FFF2-40B4-BE49-F238E27FC236}">
                <a16:creationId xmlns:a16="http://schemas.microsoft.com/office/drawing/2014/main" id="{243A5A1B-ED0E-4D23-ABA6-6EC558099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62" y="6013058"/>
            <a:ext cx="1273515" cy="7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The EU flag">
            <a:extLst>
              <a:ext uri="{FF2B5EF4-FFF2-40B4-BE49-F238E27FC236}">
                <a16:creationId xmlns:a16="http://schemas.microsoft.com/office/drawing/2014/main" id="{243181C4-BB5A-4085-95C7-408E61946E3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80" y="100921"/>
            <a:ext cx="456705" cy="316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roject partners">
            <a:extLst>
              <a:ext uri="{FF2B5EF4-FFF2-40B4-BE49-F238E27FC236}">
                <a16:creationId xmlns:a16="http://schemas.microsoft.com/office/drawing/2014/main" id="{01A0A4BA-B547-4B02-BF12-9FCA5D190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20917" r="19968" b="8548"/>
          <a:stretch/>
        </p:blipFill>
        <p:spPr bwMode="auto">
          <a:xfrm>
            <a:off x="9661192" y="6250888"/>
            <a:ext cx="1378258" cy="3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8AD2CBD-0B9E-D567-7EDC-C2611953CF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41" y="6195640"/>
            <a:ext cx="1454317" cy="3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B9901618-2864-AF28-CC63-960AB7AA40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" y="6039235"/>
            <a:ext cx="954029" cy="689558"/>
          </a:xfrm>
          <a:prstGeom prst="rect">
            <a:avLst/>
          </a:prstGeom>
        </p:spPr>
      </p:pic>
      <p:pic>
        <p:nvPicPr>
          <p:cNvPr id="8" name="Picture 7" descr="A group of blue and white letters&#10;&#10;AI-generated content may be incorrect.">
            <a:extLst>
              <a:ext uri="{FF2B5EF4-FFF2-40B4-BE49-F238E27FC236}">
                <a16:creationId xmlns:a16="http://schemas.microsoft.com/office/drawing/2014/main" id="{5B9EFA00-9F7F-8A1F-9164-CBD5FB2336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641" y="6039235"/>
            <a:ext cx="707584" cy="707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F9A00-4807-A36B-EC61-02333D6FD2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51" y="6319226"/>
            <a:ext cx="1688923" cy="179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0AF77B-5B99-8EBA-D276-365C40C40000}"/>
              </a:ext>
            </a:extLst>
          </p:cNvPr>
          <p:cNvSpPr txBox="1"/>
          <p:nvPr/>
        </p:nvSpPr>
        <p:spPr>
          <a:xfrm>
            <a:off x="7132319" y="58860"/>
            <a:ext cx="4383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This project has received funding from the European </a:t>
            </a:r>
            <a:r>
              <a:rPr lang="en-GB" sz="1000"/>
              <a:t>Union’s LIFE </a:t>
            </a:r>
            <a:r>
              <a:rPr lang="en-GB" sz="1000" dirty="0"/>
              <a:t>Programme under Grant Agreement 101076918</a:t>
            </a:r>
          </a:p>
        </p:txBody>
      </p:sp>
    </p:spTree>
    <p:extLst>
      <p:ext uri="{BB962C8B-B14F-4D97-AF65-F5344CB8AC3E}">
        <p14:creationId xmlns:p14="http://schemas.microsoft.com/office/powerpoint/2010/main" val="198625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E19F-3BB5-067A-1D0E-FC5F8793A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517522"/>
            <a:ext cx="11153917" cy="674691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1"/>
                </a:solidFill>
              </a:rPr>
              <a:t>The relevance of the policy framework</a:t>
            </a:r>
            <a:br>
              <a:rPr lang="en-GB" sz="4400" dirty="0">
                <a:solidFill>
                  <a:schemeClr val="accent1"/>
                </a:solidFill>
              </a:rPr>
            </a:b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DC733-B225-C730-8C3E-6BE9A030C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6" y="983974"/>
            <a:ext cx="11565388" cy="5356503"/>
          </a:xfrm>
        </p:spPr>
        <p:txBody>
          <a:bodyPr/>
          <a:lstStyle/>
          <a:p>
            <a:r>
              <a:rPr lang="en-GB" sz="2000" dirty="0"/>
              <a:t>The </a:t>
            </a:r>
            <a:r>
              <a:rPr lang="en-GB" sz="2000" b="1" i="1" dirty="0"/>
              <a:t>EU’s legal framework is highly developed</a:t>
            </a:r>
            <a:r>
              <a:rPr lang="en-GB" sz="2000" dirty="0"/>
              <a:t> and has already shown its ability to deliver on RE / EE and industrial transformation pathways, providing an excellent basis for </a:t>
            </a:r>
            <a:r>
              <a:rPr lang="en-GB" sz="2000" b="1" i="1" dirty="0"/>
              <a:t>successfully managing the Clean Industrial Deal</a:t>
            </a:r>
            <a:r>
              <a:rPr lang="en-GB" sz="2000" dirty="0"/>
              <a:t>. In fact, other world regions envy us for the </a:t>
            </a:r>
            <a:r>
              <a:rPr lang="en-GB" sz="2000" b="1" i="1" dirty="0"/>
              <a:t>high degree of rule of law, stability, certainty, leadership and guidance</a:t>
            </a:r>
            <a:r>
              <a:rPr lang="en-GB" sz="2000" dirty="0"/>
              <a:t> for investment which our legal framework is providing.</a:t>
            </a:r>
          </a:p>
          <a:p>
            <a:r>
              <a:rPr lang="en-GB" sz="2000" dirty="0"/>
              <a:t>However, public perception tends towards a different direction: the underlying administration is often perceived (over-)complex, and investors complain about red tape delaying their projects. </a:t>
            </a:r>
          </a:p>
          <a:p>
            <a:r>
              <a:rPr lang="en-GB" sz="2000" b="1" i="1" dirty="0"/>
              <a:t>Communicative risk: </a:t>
            </a:r>
            <a:r>
              <a:rPr lang="en-GB" sz="2000" dirty="0"/>
              <a:t>this may undermine regulatory policies, often described as ‘Policy Fatigue’</a:t>
            </a:r>
          </a:p>
          <a:p>
            <a:pPr lvl="0"/>
            <a:r>
              <a:rPr lang="en-US" sz="2000" dirty="0"/>
              <a:t>Keeping a </a:t>
            </a:r>
            <a:r>
              <a:rPr lang="en-US" sz="2000" b="1" i="1" dirty="0"/>
              <a:t>good balance between reducing bureaucracy</a:t>
            </a:r>
            <a:r>
              <a:rPr lang="en-US" sz="2000" dirty="0"/>
              <a:t> and </a:t>
            </a:r>
            <a:r>
              <a:rPr lang="en-US" sz="2000" b="1" i="1" dirty="0"/>
              <a:t>ambitious policy pathways</a:t>
            </a:r>
            <a:r>
              <a:rPr lang="en-US" sz="2000" dirty="0"/>
              <a:t> is key</a:t>
            </a:r>
            <a:endParaRPr lang="en-GB" sz="2000" dirty="0"/>
          </a:p>
          <a:p>
            <a:pPr lvl="0"/>
            <a:r>
              <a:rPr lang="en-GB" sz="2000" dirty="0"/>
              <a:t>It must be clear that </a:t>
            </a:r>
            <a:r>
              <a:rPr lang="en-GB" sz="2000" b="1" i="1" dirty="0"/>
              <a:t>legal framework</a:t>
            </a:r>
            <a:r>
              <a:rPr lang="en-GB" sz="2000" dirty="0"/>
              <a:t> is </a:t>
            </a:r>
            <a:r>
              <a:rPr lang="en-GB" sz="2000" b="1" i="1" dirty="0"/>
              <a:t>not the burden but the enabler</a:t>
            </a:r>
            <a:r>
              <a:rPr lang="en-GB" sz="2000" dirty="0"/>
              <a:t> of a successful transition </a:t>
            </a:r>
          </a:p>
          <a:p>
            <a:pPr lvl="0"/>
            <a:r>
              <a:rPr lang="en-GB" sz="2000" dirty="0"/>
              <a:t>The </a:t>
            </a:r>
            <a:r>
              <a:rPr lang="en-GB" sz="2000" b="1" i="1" dirty="0"/>
              <a:t>EU target architecture </a:t>
            </a:r>
            <a:r>
              <a:rPr lang="en-GB" sz="2000" dirty="0"/>
              <a:t>must not be by itself the</a:t>
            </a:r>
            <a:r>
              <a:rPr lang="en-GB" sz="2000" b="1" i="1" dirty="0"/>
              <a:t> subject of the narrative</a:t>
            </a:r>
            <a:r>
              <a:rPr lang="en-GB" sz="2000" dirty="0"/>
              <a:t>, it only forms the</a:t>
            </a:r>
            <a:r>
              <a:rPr lang="en-GB" sz="2000" b="1" i="1" dirty="0"/>
              <a:t> background</a:t>
            </a:r>
            <a:endParaRPr lang="en-GB" sz="2000" dirty="0"/>
          </a:p>
          <a:p>
            <a:r>
              <a:rPr lang="en-GB" sz="2000" dirty="0"/>
              <a:t>The </a:t>
            </a:r>
            <a:r>
              <a:rPr lang="en-GB" sz="2000" b="1" i="1" dirty="0"/>
              <a:t>Clean Industrial Deal made in Europe</a:t>
            </a:r>
            <a:r>
              <a:rPr lang="en-GB" sz="2000" dirty="0"/>
              <a:t> should be</a:t>
            </a:r>
            <a:r>
              <a:rPr lang="en-GB" sz="2000" b="1" i="1" dirty="0"/>
              <a:t> </a:t>
            </a:r>
            <a:r>
              <a:rPr lang="en-GB" sz="2000" dirty="0"/>
              <a:t>branded as: </a:t>
            </a:r>
            <a:r>
              <a:rPr lang="en-GB" sz="2000" b="1" i="1" dirty="0"/>
              <a:t>based on solid framework, setting the right priorities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7: the </a:t>
            </a:r>
            <a:r>
              <a:rPr lang="en-GB" b="1" i="1" dirty="0">
                <a:solidFill>
                  <a:srgbClr val="FF0000"/>
                </a:solidFill>
              </a:rPr>
              <a:t>framework </a:t>
            </a:r>
            <a:r>
              <a:rPr lang="en-GB" dirty="0">
                <a:solidFill>
                  <a:srgbClr val="FF0000"/>
                </a:solidFill>
              </a:rPr>
              <a:t>is the</a:t>
            </a:r>
            <a:r>
              <a:rPr lang="en-GB" b="1" i="1" dirty="0">
                <a:solidFill>
                  <a:srgbClr val="FF0000"/>
                </a:solidFill>
              </a:rPr>
              <a:t> solution not the problem</a:t>
            </a:r>
            <a:r>
              <a:rPr lang="en-GB" dirty="0">
                <a:solidFill>
                  <a:srgbClr val="FF0000"/>
                </a:solidFill>
              </a:rPr>
              <a:t> – don’t steer by technocratic targets but by </a:t>
            </a:r>
            <a:r>
              <a:rPr lang="en-GB" b="1" i="1" dirty="0">
                <a:solidFill>
                  <a:srgbClr val="FF0000"/>
                </a:solidFill>
              </a:rPr>
              <a:t>enabling key stakeholders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6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4A68-1DAF-F78A-35CD-3E05ECED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517522"/>
            <a:ext cx="11153917" cy="764625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1"/>
                </a:solidFill>
              </a:rPr>
              <a:t>Being in control of the communicative process</a:t>
            </a:r>
            <a:br>
              <a:rPr lang="en-GB" sz="4400" dirty="0">
                <a:solidFill>
                  <a:schemeClr val="accent1"/>
                </a:solidFill>
              </a:rPr>
            </a:b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809F6-D1A6-A7BA-9044-56A1FD9FE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policy measures become subject to broad criticism, the EU is generally successful with showing responsiveness and making adjustments (e.g. simplifying rules under Omnibus)</a:t>
            </a:r>
          </a:p>
          <a:p>
            <a:r>
              <a:rPr lang="en-GB" dirty="0"/>
              <a:t>However, this runs the </a:t>
            </a:r>
            <a:r>
              <a:rPr lang="en-GB" b="1" i="1" dirty="0"/>
              <a:t>risk of not coming across as a success</a:t>
            </a:r>
            <a:r>
              <a:rPr lang="en-GB" dirty="0"/>
              <a:t>, but as a correction of an initially unsuccessful approach</a:t>
            </a:r>
          </a:p>
          <a:p>
            <a:r>
              <a:rPr lang="en-GB" dirty="0"/>
              <a:t>Ideally, new policies should be accompanied from their very beginning by </a:t>
            </a:r>
            <a:r>
              <a:rPr lang="en-GB" b="1" i="1" dirty="0"/>
              <a:t>communicative strategies</a:t>
            </a:r>
            <a:r>
              <a:rPr lang="en-GB" dirty="0"/>
              <a:t>, establishing a positive general narrative, while managing expectations on potential adjustments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8: Never get into reaction mode! Always establish an </a:t>
            </a:r>
            <a:r>
              <a:rPr lang="en-GB" b="1" i="1" dirty="0">
                <a:solidFill>
                  <a:srgbClr val="FF0000"/>
                </a:solidFill>
              </a:rPr>
              <a:t>upfront communication strategy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13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1EAC-1900-E7D2-FA9B-8E6607A9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327992"/>
            <a:ext cx="11153917" cy="864222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1"/>
                </a:solidFill>
              </a:rPr>
              <a:t>Using connotation at meta-level</a:t>
            </a:r>
            <a:br>
              <a:rPr lang="en-GB" sz="4400" dirty="0">
                <a:solidFill>
                  <a:schemeClr val="accent1"/>
                </a:solidFill>
              </a:rPr>
            </a:b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72382-7605-1575-1126-9EFA0689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755374"/>
            <a:ext cx="11767930" cy="5585103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On overall scale, communicative strategies to flank new policy measures or packages must </a:t>
            </a:r>
          </a:p>
          <a:p>
            <a:pPr lvl="0"/>
            <a:r>
              <a:rPr lang="en-GB" sz="2200" dirty="0"/>
              <a:t>aim at </a:t>
            </a:r>
            <a:r>
              <a:rPr lang="en-GB" sz="2200" b="1" i="1" dirty="0"/>
              <a:t>upfront positive connotation</a:t>
            </a:r>
            <a:r>
              <a:rPr lang="en-GB" sz="2200" dirty="0"/>
              <a:t> </a:t>
            </a:r>
          </a:p>
          <a:p>
            <a:pPr lvl="0"/>
            <a:r>
              <a:rPr lang="en-GB" sz="2200" dirty="0"/>
              <a:t>start with (quantifiable) </a:t>
            </a:r>
            <a:r>
              <a:rPr lang="en-GB" sz="2200" b="1" i="1" dirty="0"/>
              <a:t>benefits for your audience</a:t>
            </a:r>
            <a:r>
              <a:rPr lang="en-GB" sz="2200" dirty="0"/>
              <a:t>, put eventualities into perspective, manage expectations</a:t>
            </a:r>
          </a:p>
          <a:p>
            <a:pPr lvl="0"/>
            <a:r>
              <a:rPr lang="en-GB" sz="2200" dirty="0"/>
              <a:t>address / explain </a:t>
            </a:r>
            <a:r>
              <a:rPr lang="en-GB" sz="2200" b="1" i="1" dirty="0"/>
              <a:t>motivation / intention of measure</a:t>
            </a:r>
            <a:r>
              <a:rPr lang="en-GB" sz="2200" dirty="0"/>
              <a:t> (Why transformation is the better alternative?)</a:t>
            </a:r>
          </a:p>
          <a:p>
            <a:r>
              <a:rPr lang="en-GB" sz="2200" dirty="0"/>
              <a:t>Based on economic arguments, build </a:t>
            </a:r>
            <a:r>
              <a:rPr lang="en-GB" sz="2200" b="1" i="1" dirty="0"/>
              <a:t>clear, transparent and positive</a:t>
            </a:r>
            <a:r>
              <a:rPr lang="en-GB" sz="2200" dirty="0"/>
              <a:t> narratives around </a:t>
            </a:r>
            <a:r>
              <a:rPr lang="en-GB" sz="2200" b="1" i="1" dirty="0"/>
              <a:t>meta-level concepts:</a:t>
            </a:r>
            <a:endParaRPr lang="en-GB" sz="2200" dirty="0"/>
          </a:p>
          <a:p>
            <a:pPr lvl="1"/>
            <a:r>
              <a:rPr lang="en-GB" sz="2200" dirty="0"/>
              <a:t>preserving stability and increasing resilience</a:t>
            </a:r>
          </a:p>
          <a:p>
            <a:pPr lvl="1"/>
            <a:r>
              <a:rPr lang="en-GB" sz="2200" dirty="0"/>
              <a:t>maintaining and fostering competitiveness</a:t>
            </a:r>
          </a:p>
          <a:p>
            <a:pPr lvl="1"/>
            <a:r>
              <a:rPr lang="en-GB" sz="2200" dirty="0"/>
              <a:t>providing security and freedom</a:t>
            </a:r>
          </a:p>
          <a:p>
            <a:pPr lvl="1"/>
            <a:r>
              <a:rPr lang="en-GB" sz="2200" dirty="0"/>
              <a:t>enabling growth and innovation</a:t>
            </a:r>
          </a:p>
          <a:p>
            <a:pPr lvl="1"/>
            <a:r>
              <a:rPr lang="en-GB" sz="2200" dirty="0"/>
              <a:t>using economic assets smartly</a:t>
            </a:r>
          </a:p>
          <a:p>
            <a:pPr lvl="1"/>
            <a:r>
              <a:rPr lang="en-GB" sz="2200" dirty="0"/>
              <a:t>Putting people’s interest in the focus</a:t>
            </a:r>
            <a:endParaRPr lang="en-GB" sz="2000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9: Put each narrative under a </a:t>
            </a:r>
            <a:r>
              <a:rPr lang="en-GB" b="1" i="1" dirty="0">
                <a:solidFill>
                  <a:srgbClr val="FF0000"/>
                </a:solidFill>
              </a:rPr>
              <a:t>positively connotated guiding principle</a:t>
            </a:r>
            <a:endParaRPr lang="en-GB" dirty="0">
              <a:solidFill>
                <a:srgbClr val="FF0000"/>
              </a:solidFill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2079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848C-F562-4C20-EE0C-D8EBE00F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357808"/>
            <a:ext cx="11153917" cy="993913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1"/>
                </a:solidFill>
              </a:rPr>
              <a:t>Communicating Success</a:t>
            </a:r>
            <a:br>
              <a:rPr lang="en-GB" sz="4400" dirty="0">
                <a:solidFill>
                  <a:schemeClr val="accent1"/>
                </a:solidFill>
              </a:rPr>
            </a:b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FC02-DE82-E9E4-3F8B-59C00B765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6" y="1073426"/>
            <a:ext cx="11565388" cy="5267051"/>
          </a:xfrm>
        </p:spPr>
        <p:txBody>
          <a:bodyPr/>
          <a:lstStyle/>
          <a:p>
            <a:pPr lvl="0"/>
            <a:r>
              <a:rPr lang="en-GB" sz="2400" dirty="0"/>
              <a:t>Paradoxically, while the public debate is characterized by lamenting about a challenging transition, shifting the EU’s energy system towards high shares of renewable energies and energy efficiency has been being easier and gone faster than initially assumed </a:t>
            </a:r>
          </a:p>
          <a:p>
            <a:pPr lvl="0"/>
            <a:r>
              <a:rPr lang="en-GB" sz="2400" dirty="0"/>
              <a:t>Similarly, </a:t>
            </a:r>
            <a:r>
              <a:rPr lang="en-GB" sz="2400" b="1" i="1" dirty="0"/>
              <a:t>the EU and its member states have successfully managed a multitude of transformation processes</a:t>
            </a:r>
            <a:r>
              <a:rPr lang="en-GB" sz="2400" dirty="0"/>
              <a:t> in recent decades</a:t>
            </a:r>
          </a:p>
          <a:p>
            <a:pPr lvl="0"/>
            <a:r>
              <a:rPr lang="en-GB" sz="2400" dirty="0"/>
              <a:t>While challenges should not be neglected or ignored, the overall narrative must be corrected into what it is: an </a:t>
            </a:r>
            <a:r>
              <a:rPr lang="en-GB" sz="2400" b="1" i="1" dirty="0"/>
              <a:t>overwhelming success story</a:t>
            </a:r>
            <a:endParaRPr lang="en-GB" sz="2400" dirty="0"/>
          </a:p>
          <a:p>
            <a:pPr lvl="0"/>
            <a:r>
              <a:rPr lang="en-GB" sz="2400" dirty="0"/>
              <a:t>A </a:t>
            </a:r>
            <a:r>
              <a:rPr lang="en-GB" sz="2400" b="1" i="1" dirty="0"/>
              <a:t>good part of the way has already been made</a:t>
            </a:r>
            <a:r>
              <a:rPr lang="en-GB" sz="2400" dirty="0"/>
              <a:t>: the EU has laid strong foundations for future economic prosperity and grow, and for keeping energy prices relatively stable and cheap under its geo-economic conditions. Coming from there, our </a:t>
            </a:r>
            <a:r>
              <a:rPr lang="en-GB" sz="2400" b="1" i="1" dirty="0"/>
              <a:t>further prospects are way better than current narratives suggest</a:t>
            </a: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10: Yes we can! </a:t>
            </a:r>
            <a:r>
              <a:rPr lang="en-GB" b="1" i="1" dirty="0">
                <a:solidFill>
                  <a:srgbClr val="FF0000"/>
                </a:solidFill>
              </a:rPr>
              <a:t>Communicate the success, </a:t>
            </a:r>
            <a:r>
              <a:rPr lang="en-GB" dirty="0">
                <a:solidFill>
                  <a:srgbClr val="FF0000"/>
                </a:solidFill>
              </a:rPr>
              <a:t>not the struggle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22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165D-35BB-F644-2587-DAA4F4A5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7779"/>
            <a:ext cx="10515600" cy="18784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Keep it simple and clear – our 10 narrative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9C72C-2054-CEAE-AE5B-25109A35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6388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GB" dirty="0"/>
              <a:t>Creating trust – On the connotation of change</a:t>
            </a:r>
          </a:p>
          <a:p>
            <a:pPr marL="514350" indent="-514350">
              <a:buAutoNum type="arabicParenR"/>
            </a:pPr>
            <a:r>
              <a:rPr lang="en-GB" dirty="0"/>
              <a:t>Image – transformation is better than you think!</a:t>
            </a:r>
          </a:p>
          <a:p>
            <a:pPr marL="514350" indent="-514350">
              <a:buAutoNum type="arabicParenR"/>
            </a:pPr>
            <a:r>
              <a:rPr lang="en-GB" dirty="0"/>
              <a:t>Experience as an asset – the power of active transformation</a:t>
            </a:r>
          </a:p>
          <a:p>
            <a:pPr marL="514350" indent="-514350">
              <a:buAutoNum type="arabicParenR"/>
            </a:pPr>
            <a:r>
              <a:rPr lang="en-GB" dirty="0"/>
              <a:t>Competitiveness &amp; Innovation – The need of a fast &amp; firm industrial transformation</a:t>
            </a:r>
          </a:p>
          <a:p>
            <a:pPr marL="514350" indent="-514350">
              <a:buAutoNum type="arabicParenR"/>
            </a:pPr>
            <a:r>
              <a:rPr lang="en-GB" dirty="0"/>
              <a:t>Opportunities – new value chains</a:t>
            </a:r>
          </a:p>
          <a:p>
            <a:pPr marL="514350" indent="-514350">
              <a:buAutoNum type="arabicParenR"/>
            </a:pPr>
            <a:r>
              <a:rPr lang="en-GB" dirty="0"/>
              <a:t>Preserving value – the relevance of a modern building stock</a:t>
            </a:r>
          </a:p>
          <a:p>
            <a:pPr marL="514350" indent="-514350">
              <a:buAutoNum type="arabicParenR"/>
            </a:pPr>
            <a:r>
              <a:rPr lang="en-GB" dirty="0"/>
              <a:t>Security and Freedom – the geopolitics of the clean industrial deal</a:t>
            </a:r>
          </a:p>
          <a:p>
            <a:pPr marL="514350" indent="-514350">
              <a:buAutoNum type="arabicParenR"/>
            </a:pPr>
            <a:r>
              <a:rPr lang="en-GB" dirty="0"/>
              <a:t>Economic rationality – avoiding political polarization</a:t>
            </a:r>
          </a:p>
          <a:p>
            <a:pPr marL="514350" indent="-514350">
              <a:buAutoNum type="arabicParenR"/>
            </a:pPr>
            <a:r>
              <a:rPr lang="en-GB" dirty="0"/>
              <a:t>Priority – avoiding policy fatigue</a:t>
            </a:r>
          </a:p>
          <a:p>
            <a:pPr marL="514350" indent="-514350">
              <a:buAutoNum type="arabicParenR"/>
            </a:pPr>
            <a:r>
              <a:rPr lang="en-GB" dirty="0"/>
              <a:t>Resilience – the key role of EE &amp; RE</a:t>
            </a:r>
          </a:p>
        </p:txBody>
      </p:sp>
    </p:spTree>
    <p:extLst>
      <p:ext uri="{BB962C8B-B14F-4D97-AF65-F5344CB8AC3E}">
        <p14:creationId xmlns:p14="http://schemas.microsoft.com/office/powerpoint/2010/main" val="384433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D8CE-166F-4CB6-BE40-31666F87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4198-54CF-4458-A5EC-8A7685EA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210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sz="1800" spc="6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1800" spc="600" dirty="0">
                <a:solidFill>
                  <a:srgbClr val="FFC000"/>
                </a:solidFill>
              </a:rPr>
              <a:t>WWW.</a:t>
            </a:r>
            <a:r>
              <a:rPr lang="en-US" sz="1800" b="1" spc="600" dirty="0">
                <a:solidFill>
                  <a:srgbClr val="FFC000"/>
                </a:solidFill>
              </a:rPr>
              <a:t>ENERGY-EFFICIENCY-WATCH.ORG</a:t>
            </a:r>
          </a:p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9B2D5D4-24D0-4E1F-A8B6-DC56AB50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356"/>
            <a:ext cx="4029075" cy="1161643"/>
          </a:xfrm>
          <a:prstGeom prst="rect">
            <a:avLst/>
          </a:prstGeom>
        </p:spPr>
      </p:pic>
      <p:pic>
        <p:nvPicPr>
          <p:cNvPr id="5" name="Graphic 4" descr="User" title="Icon - Presenter Name">
            <a:extLst>
              <a:ext uri="{FF2B5EF4-FFF2-40B4-BE49-F238E27FC236}">
                <a16:creationId xmlns:a16="http://schemas.microsoft.com/office/drawing/2014/main" id="{68DBEC3A-F431-4486-9E11-C37317B584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4886" y="3307907"/>
            <a:ext cx="558449" cy="55844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F9922E5-9ED9-4980-A79E-7C6B06B11BB9}"/>
              </a:ext>
            </a:extLst>
          </p:cNvPr>
          <p:cNvSpPr txBox="1">
            <a:spLocks/>
          </p:cNvSpPr>
          <p:nvPr/>
        </p:nvSpPr>
        <p:spPr>
          <a:xfrm>
            <a:off x="5103214" y="3307908"/>
            <a:ext cx="5378095" cy="5584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Gill Sans" panose="020B0502020104020203" pitchFamily="34" charset="-79"/>
              </a:rPr>
              <a:t>Daniel Becker</a:t>
            </a:r>
          </a:p>
        </p:txBody>
      </p:sp>
      <p:pic>
        <p:nvPicPr>
          <p:cNvPr id="8" name="Graphic 7" descr="Envelope" title="Icon Presenter Email">
            <a:extLst>
              <a:ext uri="{FF2B5EF4-FFF2-40B4-BE49-F238E27FC236}">
                <a16:creationId xmlns:a16="http://schemas.microsoft.com/office/drawing/2014/main" id="{9870FB2C-CE47-4497-8145-9839F4ED35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4886" y="4116517"/>
            <a:ext cx="558449" cy="558449"/>
          </a:xfrm>
          <a:prstGeom prst="rect">
            <a:avLst/>
          </a:prstGeom>
        </p:spPr>
      </p:pic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C035D02B-7300-4DD1-B5FA-A512275B8D4E}"/>
              </a:ext>
            </a:extLst>
          </p:cNvPr>
          <p:cNvSpPr txBox="1">
            <a:spLocks/>
          </p:cNvSpPr>
          <p:nvPr/>
        </p:nvSpPr>
        <p:spPr>
          <a:xfrm>
            <a:off x="5159736" y="4184555"/>
            <a:ext cx="4206206" cy="3551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ZA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Gill Sans Light" panose="020B0302020104020203" pitchFamily="34" charset="-79"/>
              </a:rPr>
              <a:t>Daniel.Becker@guidehouse.com</a:t>
            </a:r>
          </a:p>
        </p:txBody>
      </p:sp>
    </p:spTree>
    <p:extLst>
      <p:ext uri="{BB962C8B-B14F-4D97-AF65-F5344CB8AC3E}">
        <p14:creationId xmlns:p14="http://schemas.microsoft.com/office/powerpoint/2010/main" val="257775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7ECB-CF25-7738-FF23-5CD7D949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EEW5 - focus on narratives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85A5-7210-C8E2-04D3-0129BFE3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 recent years it became obvious that the </a:t>
            </a:r>
            <a:r>
              <a:rPr lang="en-GB" sz="2400" b="1" i="1" dirty="0"/>
              <a:t>implementation of policies</a:t>
            </a:r>
            <a:r>
              <a:rPr lang="en-GB" sz="2400" dirty="0"/>
              <a:t> highly depends on </a:t>
            </a:r>
            <a:r>
              <a:rPr lang="en-GB" sz="2400" b="1" i="1" dirty="0"/>
              <a:t>positive narratives</a:t>
            </a:r>
          </a:p>
          <a:p>
            <a:r>
              <a:rPr lang="en-GB" sz="2400" dirty="0"/>
              <a:t>E.g. ‘It’s in our national interest to be a </a:t>
            </a:r>
            <a:r>
              <a:rPr lang="en-GB" sz="2400" b="1" i="1" dirty="0"/>
              <a:t>forerunner on clean technology</a:t>
            </a:r>
            <a:r>
              <a:rPr lang="en-GB" sz="2400" dirty="0"/>
              <a:t>, or: ‘RE and EE are key pillars of our regional economy’</a:t>
            </a:r>
          </a:p>
          <a:p>
            <a:r>
              <a:rPr lang="en-GB" sz="2400" dirty="0"/>
              <a:t>However, </a:t>
            </a:r>
            <a:r>
              <a:rPr lang="en-GB" sz="2400" b="1" i="1" dirty="0"/>
              <a:t>counter-narratives</a:t>
            </a:r>
            <a:r>
              <a:rPr lang="en-GB" sz="2400" dirty="0"/>
              <a:t> can be a </a:t>
            </a:r>
            <a:r>
              <a:rPr lang="en-GB" sz="2400" b="1" i="1" dirty="0"/>
              <a:t>massive show-stopper</a:t>
            </a:r>
            <a:r>
              <a:rPr lang="en-GB" sz="2400" dirty="0"/>
              <a:t>, e.g. ‘it is safer to keep old energy technologies than going for a costly and uncertain shift…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1: Understand </a:t>
            </a:r>
            <a:r>
              <a:rPr lang="en-GB" b="1" i="1" dirty="0">
                <a:solidFill>
                  <a:srgbClr val="FF0000"/>
                </a:solidFill>
              </a:rPr>
              <a:t>the relevance of the right narrative</a:t>
            </a:r>
          </a:p>
        </p:txBody>
      </p:sp>
    </p:spTree>
    <p:extLst>
      <p:ext uri="{BB962C8B-B14F-4D97-AF65-F5344CB8AC3E}">
        <p14:creationId xmlns:p14="http://schemas.microsoft.com/office/powerpoint/2010/main" val="14969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5682-B28B-D9D7-8B98-B0E3CA6E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 matter of connotation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000F8-CC41-2B89-4FA7-2614E5E0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972"/>
            <a:ext cx="10515600" cy="525190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In the public debate (e.g. by media but also by policy makers and related key players), the Energy Transformation / The Clean Industrial Deal are often characterized by terminology like:</a:t>
            </a:r>
          </a:p>
          <a:p>
            <a:pPr lvl="0"/>
            <a:r>
              <a:rPr lang="en-GB" dirty="0"/>
              <a:t>Great transformation</a:t>
            </a:r>
          </a:p>
          <a:p>
            <a:pPr lvl="0"/>
            <a:r>
              <a:rPr lang="en-GB" dirty="0"/>
              <a:t>Disruption</a:t>
            </a:r>
          </a:p>
          <a:p>
            <a:pPr lvl="0"/>
            <a:r>
              <a:rPr lang="en-GB" dirty="0"/>
              <a:t>Fundamental change, etc.</a:t>
            </a:r>
          </a:p>
          <a:p>
            <a:r>
              <a:rPr lang="en-GB" dirty="0"/>
              <a:t>Stakeholders using such terminology intend it to be descriptive in a neutral sense</a:t>
            </a:r>
          </a:p>
          <a:p>
            <a:r>
              <a:rPr lang="en-GB" dirty="0"/>
              <a:t>But among the broader public it is often </a:t>
            </a:r>
            <a:r>
              <a:rPr lang="en-GB" b="1" i="1" dirty="0"/>
              <a:t>not positively connotated</a:t>
            </a:r>
            <a:r>
              <a:rPr lang="en-GB" dirty="0"/>
              <a:t>, being associated with</a:t>
            </a:r>
          </a:p>
          <a:p>
            <a:pPr lvl="0"/>
            <a:r>
              <a:rPr lang="en-GB" b="1" i="1" dirty="0"/>
              <a:t>Uncertainty</a:t>
            </a:r>
            <a:r>
              <a:rPr lang="en-GB" dirty="0"/>
              <a:t> and according </a:t>
            </a:r>
            <a:r>
              <a:rPr lang="en-GB" b="1" i="1" dirty="0"/>
              <a:t>risks</a:t>
            </a:r>
            <a:r>
              <a:rPr lang="en-GB" dirty="0"/>
              <a:t> (both societal and individual)</a:t>
            </a:r>
          </a:p>
          <a:p>
            <a:pPr lvl="0"/>
            <a:r>
              <a:rPr lang="en-GB" b="1" i="1" dirty="0"/>
              <a:t>Structural ruptures</a:t>
            </a:r>
            <a:r>
              <a:rPr lang="en-GB" dirty="0"/>
              <a:t> leading to </a:t>
            </a:r>
            <a:r>
              <a:rPr lang="en-GB" b="1" i="1" dirty="0"/>
              <a:t>poverty</a:t>
            </a:r>
            <a:endParaRPr lang="en-GB" dirty="0"/>
          </a:p>
          <a:p>
            <a:pPr lvl="0"/>
            <a:r>
              <a:rPr lang="en-GB" b="1" i="1" dirty="0"/>
              <a:t>Experiments</a:t>
            </a:r>
            <a:r>
              <a:rPr lang="en-GB" dirty="0"/>
              <a:t> at the expense of the population, triggering </a:t>
            </a:r>
            <a:r>
              <a:rPr lang="en-GB" b="1" i="1" dirty="0"/>
              <a:t>memories of failure</a:t>
            </a:r>
            <a:endParaRPr lang="en-GB" dirty="0"/>
          </a:p>
          <a:p>
            <a:pPr lvl="0"/>
            <a:r>
              <a:rPr lang="en-GB" b="1" i="1" dirty="0"/>
              <a:t>Destabilization</a:t>
            </a:r>
            <a:r>
              <a:rPr lang="en-GB" dirty="0"/>
              <a:t> and </a:t>
            </a:r>
            <a:r>
              <a:rPr lang="en-GB" b="1" i="1" dirty="0"/>
              <a:t>loss of control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1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8AC6-562F-85D7-05B8-6425BD28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Trust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51E71-060B-B318-CBB3-E424B6798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Reasons for this are rooting in historic experience, e.g. sudden closure of coal mines / heavy industry between 1970s – 1990s, and insufficient distinction when comparing today’s transformation with past ones, ignoring what has been learned or can be done better</a:t>
            </a:r>
          </a:p>
          <a:p>
            <a:pPr lvl="0"/>
            <a:r>
              <a:rPr lang="en-GB" sz="2400" dirty="0"/>
              <a:t>i.e. leading to an </a:t>
            </a:r>
            <a:r>
              <a:rPr lang="en-GB" sz="2400" b="1" i="1" dirty="0"/>
              <a:t>upfront trust gap </a:t>
            </a:r>
            <a:r>
              <a:rPr lang="en-GB" sz="2400" dirty="0"/>
              <a:t>on change</a:t>
            </a:r>
          </a:p>
          <a:p>
            <a:pPr lvl="0"/>
            <a:r>
              <a:rPr lang="en-GB" sz="2400" dirty="0"/>
              <a:t>If your narrative does not work on the meta-level, all good arguments may not work or </a:t>
            </a:r>
            <a:r>
              <a:rPr lang="en-GB" sz="2400" b="1" i="1" dirty="0"/>
              <a:t>turn against you</a:t>
            </a:r>
            <a:endParaRPr lang="en-GB" sz="2400" dirty="0"/>
          </a:p>
          <a:p>
            <a:pPr lvl="0"/>
            <a:r>
              <a:rPr lang="en-GB" sz="2400" dirty="0"/>
              <a:t>In politics, this is leading to a growing tendency to suggest voters a choice between change and no change – which is a </a:t>
            </a:r>
            <a:r>
              <a:rPr lang="en-GB" sz="2400" b="1" i="1" dirty="0"/>
              <a:t>problematic misconception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88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EEB4-94DB-87F7-97AD-2AD13E11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5141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How to positively connotate change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CA281-5EB1-3E59-BAD2-BE1AC6BD5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539"/>
            <a:ext cx="10515600" cy="530749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Be aware that </a:t>
            </a:r>
            <a:r>
              <a:rPr lang="en-GB" b="1" i="1" dirty="0"/>
              <a:t>creating trust</a:t>
            </a:r>
            <a:r>
              <a:rPr lang="en-GB" dirty="0"/>
              <a:t> has to be the essential first step for a successful Clean Industrial Deal</a:t>
            </a:r>
          </a:p>
          <a:p>
            <a:pPr lvl="0"/>
            <a:r>
              <a:rPr lang="en-GB" dirty="0"/>
              <a:t>Highlight the many examples of </a:t>
            </a:r>
            <a:r>
              <a:rPr lang="en-GB" b="1" i="1" dirty="0"/>
              <a:t>permanently successful &amp; well managed change</a:t>
            </a:r>
            <a:r>
              <a:rPr lang="en-GB" dirty="0"/>
              <a:t> (especially the </a:t>
            </a:r>
            <a:r>
              <a:rPr lang="en-GB" b="1" i="1" dirty="0"/>
              <a:t>EU is a role model for success</a:t>
            </a:r>
            <a:r>
              <a:rPr lang="en-GB" dirty="0"/>
              <a:t> here!) - instead of leaving the stage to problematic cases</a:t>
            </a:r>
          </a:p>
          <a:p>
            <a:pPr lvl="0"/>
            <a:r>
              <a:rPr lang="en-GB" dirty="0"/>
              <a:t>Don’t avoid the term change, but </a:t>
            </a:r>
            <a:r>
              <a:rPr lang="en-GB" b="1" i="1" dirty="0"/>
              <a:t>take the fear out of it</a:t>
            </a:r>
            <a:r>
              <a:rPr lang="en-GB" dirty="0"/>
              <a:t> by putting it into the right perspective, e.g. referring to </a:t>
            </a:r>
            <a:r>
              <a:rPr lang="en-GB" b="1" i="1" dirty="0"/>
              <a:t>successful transformations:</a:t>
            </a:r>
            <a:endParaRPr lang="en-GB" dirty="0"/>
          </a:p>
          <a:p>
            <a:pPr lvl="0"/>
            <a:r>
              <a:rPr lang="en-GB" i="1" dirty="0"/>
              <a:t>‘the EU became </a:t>
            </a:r>
            <a:r>
              <a:rPr lang="en-GB" b="1" i="1" dirty="0"/>
              <a:t>one of the most competitive economic regions in the world</a:t>
            </a:r>
            <a:r>
              <a:rPr lang="en-GB" i="1" dirty="0"/>
              <a:t> – let’s now proceed on the logical next steps…’</a:t>
            </a:r>
            <a:endParaRPr lang="en-GB" dirty="0"/>
          </a:p>
          <a:p>
            <a:pPr lvl="0"/>
            <a:r>
              <a:rPr lang="en-GB" i="1" dirty="0"/>
              <a:t>‘If we don’t act, we may lose control – but </a:t>
            </a:r>
            <a:r>
              <a:rPr lang="en-GB" b="1" i="1" dirty="0"/>
              <a:t>we know how to use our potential</a:t>
            </a:r>
            <a:r>
              <a:rPr lang="en-GB" i="1" dirty="0"/>
              <a:t> wisely…’</a:t>
            </a:r>
            <a:endParaRPr lang="en-GB" dirty="0"/>
          </a:p>
          <a:p>
            <a:r>
              <a:rPr lang="en-GB" i="1" dirty="0"/>
              <a:t>‘Change is not for change’s sake – but because we aim for </a:t>
            </a:r>
            <a:r>
              <a:rPr lang="en-GB" b="1" i="1" dirty="0"/>
              <a:t>preserving competitiveness, prosperity and stability</a:t>
            </a:r>
            <a:r>
              <a:rPr lang="en-GB" i="1" dirty="0"/>
              <a:t>…’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3300" dirty="0">
                <a:solidFill>
                  <a:srgbClr val="FF0000"/>
                </a:solidFill>
              </a:rPr>
              <a:t>Rule 2: Manage the </a:t>
            </a:r>
            <a:r>
              <a:rPr lang="en-GB" sz="3300" b="1" i="1" dirty="0">
                <a:solidFill>
                  <a:srgbClr val="FF0000"/>
                </a:solidFill>
              </a:rPr>
              <a:t>meta-level connotation </a:t>
            </a:r>
            <a:r>
              <a:rPr lang="en-GB" sz="3300" dirty="0">
                <a:solidFill>
                  <a:srgbClr val="FF0000"/>
                </a:solidFill>
              </a:rPr>
              <a:t>of your narratives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84765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5F22C-1DFF-DDC4-C2B5-EB2807C9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8903"/>
            <a:ext cx="10515600" cy="1869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The dilemma of political polarization</a:t>
            </a:r>
            <a:b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4FF47-5DCF-294D-BE21-5E12BE36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003853"/>
            <a:ext cx="11370366" cy="60032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In recent years, climate protection / decarbonization has been declared subject of a ‘culture clash’</a:t>
            </a:r>
          </a:p>
          <a:p>
            <a:r>
              <a:rPr lang="en-GB" b="1" i="1" dirty="0"/>
              <a:t>Morally loaded debate</a:t>
            </a:r>
          </a:p>
          <a:p>
            <a:r>
              <a:rPr lang="en-GB" dirty="0"/>
              <a:t>Vs. </a:t>
            </a:r>
            <a:r>
              <a:rPr lang="en-GB" b="1" i="1" dirty="0"/>
              <a:t>instrumentalization of fear of loss </a:t>
            </a:r>
            <a:r>
              <a:rPr lang="en-GB" dirty="0"/>
              <a:t>(e.g. job losses through closure of old industries)</a:t>
            </a:r>
          </a:p>
          <a:p>
            <a:r>
              <a:rPr lang="en-GB" dirty="0"/>
              <a:t>Energy transition becomes subject to political calculation (e.g. prevent success of political opponents)</a:t>
            </a:r>
          </a:p>
          <a:p>
            <a:r>
              <a:rPr lang="en-GB" b="1" i="1" dirty="0"/>
              <a:t>science-based concepts </a:t>
            </a:r>
            <a:r>
              <a:rPr lang="en-GB" dirty="0"/>
              <a:t>are replaced by vague, opportunistic slogans</a:t>
            </a:r>
          </a:p>
          <a:p>
            <a:r>
              <a:rPr lang="en-GB" dirty="0"/>
              <a:t>The term ‘industrial society’ is connotated as a strong symbol / white hope for </a:t>
            </a:r>
            <a:r>
              <a:rPr lang="en-GB" b="1" i="1" dirty="0"/>
              <a:t>prosperity &amp; progress</a:t>
            </a:r>
            <a:r>
              <a:rPr lang="en-GB" dirty="0"/>
              <a:t>, closely linked to a strong fear of loss if its foundation is perceived to be in danger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/>
              <a:t>Polarization is </a:t>
            </a:r>
            <a:r>
              <a:rPr lang="en-GB" b="1" i="1" dirty="0"/>
              <a:t>weakening political consent</a:t>
            </a:r>
            <a:r>
              <a:rPr lang="en-GB" dirty="0"/>
              <a:t>, which is bad for the cause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/>
              <a:t>Create the </a:t>
            </a:r>
            <a:r>
              <a:rPr lang="en-GB" b="1" i="1" dirty="0"/>
              <a:t>broadest possible basis </a:t>
            </a:r>
            <a:r>
              <a:rPr lang="en-GB" dirty="0"/>
              <a:t>for your argument: e.g. ‘this is why it’s economically reasonable…’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/>
              <a:t>Mixing it with ethical arguments (e.g. ‘we must save the planet…’, ‘we must aim for de-growth’…) – debates may be justified </a:t>
            </a:r>
            <a:r>
              <a:rPr lang="en-GB" b="1" i="1" dirty="0"/>
              <a:t>but in a different context </a:t>
            </a:r>
            <a:r>
              <a:rPr lang="en-GB" dirty="0"/>
              <a:t>– when explaining the energy transition, it rather narrows societal consent than broadening 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Rule 3: For broad political consent, </a:t>
            </a:r>
            <a:r>
              <a:rPr lang="en-GB" sz="3600" b="1" i="1" dirty="0">
                <a:solidFill>
                  <a:srgbClr val="FF0000"/>
                </a:solidFill>
              </a:rPr>
              <a:t>avoid mingling economic and other </a:t>
            </a:r>
            <a:r>
              <a:rPr lang="en-GB" sz="3600" dirty="0">
                <a:solidFill>
                  <a:srgbClr val="FF0000"/>
                </a:solidFill>
              </a:rPr>
              <a:t>- e.g. ethical –</a:t>
            </a:r>
            <a:r>
              <a:rPr lang="en-GB" sz="3600" b="1" i="1" dirty="0">
                <a:solidFill>
                  <a:srgbClr val="FF0000"/>
                </a:solidFill>
              </a:rPr>
              <a:t> arguments</a:t>
            </a:r>
            <a:r>
              <a:rPr lang="en-GB" sz="3600" dirty="0">
                <a:solidFill>
                  <a:srgbClr val="FF0000"/>
                </a:solidFill>
              </a:rPr>
              <a:t>, if one creates more buy-in than the other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8415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4737-605F-2BFB-236D-F4341860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1"/>
            <a:ext cx="10936357" cy="110836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Key aspect for creating trust: economic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E5005-F2CD-338F-61BB-F0ABD47C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924340"/>
            <a:ext cx="11241157" cy="5568536"/>
          </a:xfrm>
        </p:spPr>
        <p:txBody>
          <a:bodyPr>
            <a:noAutofit/>
          </a:bodyPr>
          <a:lstStyle/>
          <a:p>
            <a:r>
              <a:rPr lang="en-GB" sz="2000" dirty="0"/>
              <a:t>For overcoming the initial dilemma ‘transformation = uncertainty = economic risk’ and the misconception that there was an option to not transform, a broad set of </a:t>
            </a:r>
            <a:r>
              <a:rPr lang="en-GB" sz="2000" b="1" i="1" dirty="0"/>
              <a:t>economic arguments</a:t>
            </a:r>
            <a:r>
              <a:rPr lang="en-GB" sz="2000" dirty="0"/>
              <a:t> for a fast and firm transformation </a:t>
            </a:r>
            <a:r>
              <a:rPr lang="en-GB" sz="2000" b="1" i="1" dirty="0"/>
              <a:t>needs to become mainstream, </a:t>
            </a:r>
            <a:r>
              <a:rPr lang="en-GB" sz="2000" dirty="0"/>
              <a:t>e.g.: </a:t>
            </a:r>
          </a:p>
          <a:p>
            <a:pPr lvl="0"/>
            <a:r>
              <a:rPr lang="en-GB" sz="2000" dirty="0"/>
              <a:t>maintain </a:t>
            </a:r>
            <a:r>
              <a:rPr lang="en-GB" sz="2000" b="1" i="1" dirty="0"/>
              <a:t>macro-economic stability</a:t>
            </a:r>
            <a:r>
              <a:rPr lang="en-GB" sz="2000" dirty="0"/>
              <a:t> and increase </a:t>
            </a:r>
            <a:r>
              <a:rPr lang="en-GB" sz="2000" b="1" i="1" dirty="0"/>
              <a:t>security</a:t>
            </a:r>
            <a:endParaRPr lang="en-GB" sz="2000" dirty="0"/>
          </a:p>
          <a:p>
            <a:pPr lvl="0"/>
            <a:r>
              <a:rPr lang="en-GB" sz="2000" dirty="0"/>
              <a:t>provide</a:t>
            </a:r>
            <a:r>
              <a:rPr lang="en-GB" sz="2000" b="1" i="1" dirty="0"/>
              <a:t> resilience against price shocks</a:t>
            </a:r>
            <a:r>
              <a:rPr lang="en-GB" sz="2000" dirty="0"/>
              <a:t> and </a:t>
            </a:r>
            <a:r>
              <a:rPr lang="en-GB" sz="2000" b="1" i="1" dirty="0"/>
              <a:t>control energy cost</a:t>
            </a:r>
            <a:endParaRPr lang="en-GB" sz="2000" dirty="0"/>
          </a:p>
          <a:p>
            <a:pPr lvl="0"/>
            <a:r>
              <a:rPr lang="en-GB" sz="2000" dirty="0"/>
              <a:t>stay </a:t>
            </a:r>
            <a:r>
              <a:rPr lang="en-GB" sz="2000" b="1" i="1" dirty="0"/>
              <a:t>internationally competitive</a:t>
            </a:r>
            <a:r>
              <a:rPr lang="en-GB" sz="2000" dirty="0"/>
              <a:t> by </a:t>
            </a:r>
            <a:r>
              <a:rPr lang="en-GB" sz="2000" b="1" i="1" dirty="0"/>
              <a:t>using our innovation potential</a:t>
            </a:r>
            <a:r>
              <a:rPr lang="en-GB" sz="2000" dirty="0"/>
              <a:t> in time</a:t>
            </a:r>
          </a:p>
          <a:p>
            <a:pPr lvl="0"/>
            <a:r>
              <a:rPr lang="en-GB" sz="2000" dirty="0"/>
              <a:t>keep us </a:t>
            </a:r>
            <a:r>
              <a:rPr lang="en-GB" sz="2000" b="1" i="1" dirty="0"/>
              <a:t>independent</a:t>
            </a:r>
            <a:r>
              <a:rPr lang="en-GB" sz="2000" dirty="0"/>
              <a:t> from incalculable import risks</a:t>
            </a:r>
          </a:p>
          <a:p>
            <a:pPr lvl="0"/>
            <a:r>
              <a:rPr lang="en-GB" sz="2000" dirty="0"/>
              <a:t>stop the </a:t>
            </a:r>
            <a:r>
              <a:rPr lang="en-GB" sz="2000" b="1" i="1" dirty="0"/>
              <a:t>over-proportionate mentioning of the cost of transformation</a:t>
            </a:r>
            <a:r>
              <a:rPr lang="en-GB" sz="2000" dirty="0"/>
              <a:t> and replace by better </a:t>
            </a:r>
            <a:r>
              <a:rPr lang="en-GB" sz="2000" b="1" i="1" dirty="0"/>
              <a:t>quantifying its benefits</a:t>
            </a:r>
            <a:r>
              <a:rPr lang="en-GB" sz="2000" dirty="0"/>
              <a:t> </a:t>
            </a:r>
          </a:p>
          <a:p>
            <a:pPr lvl="0"/>
            <a:r>
              <a:rPr lang="en-GB" sz="2000" dirty="0"/>
              <a:t>preserve</a:t>
            </a:r>
            <a:r>
              <a:rPr lang="en-GB" sz="2000" b="1" i="1" dirty="0"/>
              <a:t> the value of buildings </a:t>
            </a:r>
            <a:r>
              <a:rPr lang="en-GB" sz="2000" dirty="0"/>
              <a:t>through ensuring </a:t>
            </a:r>
            <a:r>
              <a:rPr lang="en-GB" sz="2000" b="1" i="1" dirty="0"/>
              <a:t>good energetic performance</a:t>
            </a:r>
            <a:endParaRPr lang="en-GB" sz="2000" dirty="0"/>
          </a:p>
          <a:p>
            <a:pPr lvl="0"/>
            <a:r>
              <a:rPr lang="en-GB" sz="2000" dirty="0"/>
              <a:t>quantify the chances for </a:t>
            </a:r>
            <a:r>
              <a:rPr lang="en-GB" sz="2000" b="1" i="1" dirty="0"/>
              <a:t>transforming regions</a:t>
            </a:r>
            <a:endParaRPr lang="en-GB" sz="2000" dirty="0"/>
          </a:p>
          <a:p>
            <a:pPr lvl="0"/>
            <a:r>
              <a:rPr lang="en-GB" sz="2000" dirty="0"/>
              <a:t>consider</a:t>
            </a:r>
            <a:r>
              <a:rPr lang="en-GB" sz="2000" b="1" i="1" dirty="0"/>
              <a:t> experience</a:t>
            </a:r>
            <a:r>
              <a:rPr lang="en-GB" sz="2000" dirty="0"/>
              <a:t> with transformation </a:t>
            </a:r>
            <a:r>
              <a:rPr lang="en-GB" sz="2000" b="1" i="1" dirty="0"/>
              <a:t>as economic asset</a:t>
            </a:r>
          </a:p>
          <a:p>
            <a:r>
              <a:rPr lang="en-GB" sz="2000" dirty="0"/>
              <a:t>highlight</a:t>
            </a:r>
            <a:r>
              <a:rPr lang="en-GB" sz="2000" b="1" i="1" dirty="0"/>
              <a:t> successful, permanently ongoing transformation processes </a:t>
            </a:r>
            <a:r>
              <a:rPr lang="en-GB" sz="2000" dirty="0"/>
              <a:t>and illustrate by economic data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FF0000"/>
                </a:solidFill>
              </a:rPr>
              <a:t>Rule 4: Use </a:t>
            </a:r>
            <a:r>
              <a:rPr lang="en-GB" b="1" i="1" dirty="0">
                <a:solidFill>
                  <a:srgbClr val="FF0000"/>
                </a:solidFill>
              </a:rPr>
              <a:t>full set of economic parameters </a:t>
            </a:r>
            <a:r>
              <a:rPr lang="en-GB" dirty="0">
                <a:solidFill>
                  <a:srgbClr val="FF0000"/>
                </a:solidFill>
              </a:rPr>
              <a:t>- rather than focusing only on short payback times / advantage of energy cost savings</a:t>
            </a:r>
          </a:p>
        </p:txBody>
      </p:sp>
    </p:spTree>
    <p:extLst>
      <p:ext uri="{BB962C8B-B14F-4D97-AF65-F5344CB8AC3E}">
        <p14:creationId xmlns:p14="http://schemas.microsoft.com/office/powerpoint/2010/main" val="385788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7408-AF6A-4D4D-E18D-BBD0EBF7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0"/>
            <a:ext cx="11153917" cy="10123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Know your target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0064F-7985-2088-294C-8C51022E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6" y="824948"/>
            <a:ext cx="11565388" cy="5515529"/>
          </a:xfrm>
        </p:spPr>
        <p:txBody>
          <a:bodyPr/>
          <a:lstStyle/>
          <a:p>
            <a:r>
              <a:rPr lang="en-GB" sz="2000" dirty="0"/>
              <a:t>The Clean Industrial Deal and its sectoral policies involves a multitude of </a:t>
            </a:r>
            <a:r>
              <a:rPr lang="en-GB" sz="2000" b="1" i="1" dirty="0"/>
              <a:t>stakeholder groups with different preferences</a:t>
            </a:r>
            <a:r>
              <a:rPr lang="en-GB" sz="2000" dirty="0"/>
              <a:t>. Those cannot be reached by one-fits-all narratives but need differentiated approaches:</a:t>
            </a:r>
          </a:p>
          <a:p>
            <a:pPr lvl="0"/>
            <a:r>
              <a:rPr lang="en-US" sz="2000" b="1" i="1" dirty="0"/>
              <a:t>Know who your target groups are – </a:t>
            </a:r>
            <a:r>
              <a:rPr lang="en-US" sz="2000" dirty="0" err="1"/>
              <a:t>analyse</a:t>
            </a:r>
            <a:r>
              <a:rPr lang="en-US" sz="2000" dirty="0"/>
              <a:t> stakeholders’ interest</a:t>
            </a:r>
            <a:r>
              <a:rPr lang="en-GB" sz="2000" dirty="0"/>
              <a:t>,</a:t>
            </a:r>
            <a:r>
              <a:rPr lang="en-GB" sz="2000" b="1" dirty="0"/>
              <a:t> </a:t>
            </a:r>
            <a:r>
              <a:rPr lang="en-GB" sz="2000" b="1" i="1" dirty="0"/>
              <a:t>tailor</a:t>
            </a:r>
            <a:r>
              <a:rPr lang="en-GB" sz="2000" b="1" dirty="0"/>
              <a:t> </a:t>
            </a:r>
            <a:r>
              <a:rPr lang="en-GB" sz="2000" b="1" i="1" dirty="0"/>
              <a:t>measures and supportive narratives </a:t>
            </a:r>
            <a:r>
              <a:rPr lang="en-GB" sz="2000" dirty="0"/>
              <a:t>(e.g. on building renovation: is financial support for house owners really key for mobilizing investment or does the target group rather respond to image-building arguments?)</a:t>
            </a:r>
          </a:p>
          <a:p>
            <a:pPr lvl="0"/>
            <a:r>
              <a:rPr lang="en-GB" sz="2000" dirty="0"/>
              <a:t>Always consider: “the </a:t>
            </a:r>
            <a:r>
              <a:rPr lang="en-US" sz="2000" dirty="0"/>
              <a:t>bait must be attractive to the fish, not to the fisherman!“</a:t>
            </a:r>
            <a:endParaRPr lang="en-GB" sz="2000" dirty="0"/>
          </a:p>
          <a:p>
            <a:pPr lvl="0"/>
            <a:r>
              <a:rPr lang="en-US" sz="2000" b="1" i="1" dirty="0"/>
              <a:t>Listen carefully</a:t>
            </a:r>
            <a:r>
              <a:rPr lang="en-US" sz="2000" dirty="0"/>
              <a:t> to the target group and </a:t>
            </a:r>
            <a:r>
              <a:rPr lang="en-US" sz="2000" b="1" i="1" dirty="0"/>
              <a:t>be responsive</a:t>
            </a:r>
            <a:r>
              <a:rPr lang="en-US" sz="2000" dirty="0"/>
              <a:t>, but </a:t>
            </a:r>
            <a:r>
              <a:rPr lang="en-US" sz="2000" b="1" i="1" dirty="0"/>
              <a:t>maintain</a:t>
            </a:r>
            <a:r>
              <a:rPr lang="en-US" sz="2000" dirty="0"/>
              <a:t> your </a:t>
            </a:r>
            <a:r>
              <a:rPr lang="en-US" sz="2000" b="1" i="1" dirty="0"/>
              <a:t>goal</a:t>
            </a:r>
            <a:endParaRPr lang="en-GB" sz="2000" dirty="0"/>
          </a:p>
          <a:p>
            <a:pPr lvl="0"/>
            <a:r>
              <a:rPr lang="en-US" sz="2000" dirty="0"/>
              <a:t>Sometimes, </a:t>
            </a:r>
            <a:r>
              <a:rPr lang="en-US" sz="2000" b="1" i="1" dirty="0"/>
              <a:t>good messages fail</a:t>
            </a:r>
            <a:r>
              <a:rPr lang="en-US" sz="2000" dirty="0"/>
              <a:t> when </a:t>
            </a:r>
            <a:r>
              <a:rPr lang="en-US" sz="2000" b="1" i="1" dirty="0"/>
              <a:t>submitted by the wrong messenger</a:t>
            </a:r>
            <a:endParaRPr lang="en-GB" sz="2000" dirty="0"/>
          </a:p>
          <a:p>
            <a:pPr lvl="0"/>
            <a:r>
              <a:rPr lang="en-US" sz="2000" dirty="0"/>
              <a:t>Find out who can be </a:t>
            </a:r>
            <a:r>
              <a:rPr lang="en-GB" sz="2000" dirty="0"/>
              <a:t>the </a:t>
            </a:r>
            <a:r>
              <a:rPr lang="en-GB" sz="2000" b="1" i="1" dirty="0"/>
              <a:t>most credible person</a:t>
            </a:r>
            <a:r>
              <a:rPr lang="en-GB" sz="2000" dirty="0"/>
              <a:t> to convey your story</a:t>
            </a:r>
          </a:p>
          <a:p>
            <a:pPr lvl="0"/>
            <a:r>
              <a:rPr lang="en-US" sz="2000" dirty="0"/>
              <a:t>Often, </a:t>
            </a:r>
            <a:r>
              <a:rPr lang="en-US" sz="2000" b="1" i="1" dirty="0"/>
              <a:t>yesterday’s narratives don’t work today </a:t>
            </a:r>
            <a:r>
              <a:rPr lang="en-US" sz="2000" dirty="0"/>
              <a:t>– they must change with time</a:t>
            </a:r>
            <a:endParaRPr lang="en-GB" sz="2000" dirty="0"/>
          </a:p>
          <a:p>
            <a:pPr lvl="0"/>
            <a:r>
              <a:rPr lang="en-US" sz="2000" dirty="0"/>
              <a:t>Volatile situations require agile narratives – </a:t>
            </a:r>
            <a:r>
              <a:rPr lang="en-US" sz="2000" dirty="0" err="1"/>
              <a:t>analyse</a:t>
            </a:r>
            <a:r>
              <a:rPr lang="en-US" sz="2000" dirty="0"/>
              <a:t> what’s appropriate</a:t>
            </a:r>
            <a:r>
              <a:rPr lang="en-US" sz="2000" b="1" i="1" dirty="0"/>
              <a:t> for this moment</a:t>
            </a:r>
            <a:endParaRPr lang="en-GB" sz="2000" dirty="0"/>
          </a:p>
          <a:p>
            <a:pPr lvl="0"/>
            <a:r>
              <a:rPr lang="en-US" sz="2000" dirty="0"/>
              <a:t>Already think of </a:t>
            </a:r>
            <a:r>
              <a:rPr lang="en-US" sz="2000" b="1" i="1" dirty="0"/>
              <a:t>tomorrow’s narrative</a:t>
            </a:r>
            <a:endParaRPr lang="en-GB" sz="2000" dirty="0"/>
          </a:p>
          <a:p>
            <a:pPr marL="0" lv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5: </a:t>
            </a:r>
            <a:r>
              <a:rPr lang="en-GB" b="1" i="1" dirty="0">
                <a:solidFill>
                  <a:srgbClr val="FF0000"/>
                </a:solidFill>
              </a:rPr>
              <a:t>The world is changing, so must our narratives </a:t>
            </a:r>
            <a:r>
              <a:rPr lang="en-GB" dirty="0">
                <a:solidFill>
                  <a:srgbClr val="FF0000"/>
                </a:solidFill>
              </a:rPr>
              <a:t>– understand who your target group is, adjust message to societal and time related context</a:t>
            </a:r>
          </a:p>
          <a:p>
            <a:pPr marL="0" indent="0">
              <a:buNone/>
            </a:pPr>
            <a:endParaRPr lang="en-GB" dirty="0">
              <a:highlight>
                <a:srgbClr val="00FF00"/>
              </a:highligh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50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7792-333D-12E2-AEC8-0E58E98AD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4" y="268357"/>
            <a:ext cx="11153917" cy="136166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1"/>
                </a:solidFill>
              </a:rPr>
              <a:t>How to create the necessary buy-in</a:t>
            </a:r>
            <a:br>
              <a:rPr lang="en-GB" sz="4400" dirty="0">
                <a:solidFill>
                  <a:schemeClr val="accent1"/>
                </a:solidFill>
              </a:rPr>
            </a:b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7C7D4-5BD5-ABAE-E43F-242ACD5B8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New, positive narratives on the energy transition and the Clean Industrial Deal should be </a:t>
            </a:r>
            <a:r>
              <a:rPr lang="en-GB" sz="2200" b="1" i="1" dirty="0"/>
              <a:t>people-</a:t>
            </a:r>
            <a:r>
              <a:rPr lang="en-GB" sz="2200" b="1" i="1" dirty="0" err="1"/>
              <a:t>centered</a:t>
            </a:r>
            <a:r>
              <a:rPr lang="en-GB" sz="2200" dirty="0"/>
              <a:t>:</a:t>
            </a:r>
          </a:p>
          <a:p>
            <a:pPr lvl="0"/>
            <a:r>
              <a:rPr lang="en-US" sz="2200" dirty="0"/>
              <a:t>Wherever possible, the transition should be </a:t>
            </a:r>
            <a:r>
              <a:rPr lang="en-US" sz="2200" b="1" i="1" dirty="0"/>
              <a:t>de-politicized</a:t>
            </a:r>
            <a:endParaRPr lang="en-GB" sz="2200" dirty="0"/>
          </a:p>
          <a:p>
            <a:pPr lvl="0"/>
            <a:r>
              <a:rPr lang="en-US" sz="2200" dirty="0"/>
              <a:t>A perceived</a:t>
            </a:r>
            <a:r>
              <a:rPr lang="en-US" sz="2200" b="1" i="1" dirty="0"/>
              <a:t> over-complexity </a:t>
            </a:r>
            <a:r>
              <a:rPr lang="en-US" sz="2200" dirty="0"/>
              <a:t>in reasoning (e.g. EU target architecture) must be replaced by a </a:t>
            </a:r>
            <a:r>
              <a:rPr lang="en-US" sz="2200" b="1" i="1" dirty="0"/>
              <a:t>broadly comprehensible narrative</a:t>
            </a:r>
            <a:r>
              <a:rPr lang="en-US" sz="2200" dirty="0"/>
              <a:t> that policies are in peoples’ genuine economic interest, and not for the sake of fulfilling abstract policy targets</a:t>
            </a:r>
            <a:endParaRPr lang="en-GB" sz="2200" dirty="0"/>
          </a:p>
          <a:p>
            <a:pPr lvl="0"/>
            <a:r>
              <a:rPr lang="en-US" sz="2200" dirty="0"/>
              <a:t>People have </a:t>
            </a:r>
            <a:r>
              <a:rPr lang="en-US" sz="2200" b="1" i="1" dirty="0"/>
              <a:t>short-term questions</a:t>
            </a:r>
            <a:r>
              <a:rPr lang="en-US" sz="2200" dirty="0"/>
              <a:t>, long-term answers will not satisfy them</a:t>
            </a:r>
            <a:endParaRPr lang="en-GB" sz="2200" dirty="0"/>
          </a:p>
          <a:p>
            <a:pPr lvl="0"/>
            <a:r>
              <a:rPr lang="en-US" sz="2200" dirty="0"/>
              <a:t>e.g. building renovation policies narratives should make their owners feel supported in selecting a suitable option </a:t>
            </a:r>
            <a:r>
              <a:rPr lang="en-US" sz="2200" b="1" i="1" dirty="0"/>
              <a:t>(‘help me don’t tell me!’)</a:t>
            </a:r>
            <a:r>
              <a:rPr lang="en-US" sz="2200" dirty="0"/>
              <a:t> for preserving the value of their house, instead of coming across as intrusive for the sake of an abstract ‘greater good’</a:t>
            </a:r>
            <a:endParaRPr lang="en-GB" sz="2200" dirty="0"/>
          </a:p>
          <a:p>
            <a:pPr lvl="0"/>
            <a:r>
              <a:rPr lang="en-US" sz="2200" b="1" i="1" dirty="0"/>
              <a:t>‘in-the-bubble’ – argumentation must be avoided, </a:t>
            </a:r>
            <a:r>
              <a:rPr lang="en-US" sz="2200" dirty="0"/>
              <a:t>i.e. hermetic technocratic or self-centered political debates, in </a:t>
            </a:r>
            <a:r>
              <a:rPr lang="en-US" sz="2200" dirty="0" err="1"/>
              <a:t>favour</a:t>
            </a:r>
            <a:r>
              <a:rPr lang="en-US" sz="2200" dirty="0"/>
              <a:t> of providing tailored narratives, conveyed by the right messengers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Rule 6: put </a:t>
            </a:r>
            <a:r>
              <a:rPr lang="en-GB" b="1" i="1" dirty="0">
                <a:solidFill>
                  <a:srgbClr val="FF0000"/>
                </a:solidFill>
              </a:rPr>
              <a:t>people in the focus</a:t>
            </a:r>
            <a:r>
              <a:rPr lang="en-GB" dirty="0">
                <a:solidFill>
                  <a:srgbClr val="FF0000"/>
                </a:solidFill>
              </a:rPr>
              <a:t> of your narrative and take them along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488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5s9.OnbeK4VTjX6zpJ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HsfVgpc0GtUeCFShUTq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f555a3-b848-4bea-9c8d-34a4da0e4343">
      <UserInfo>
        <DisplayName>Arnold Bruhin</DisplayName>
        <AccountId>1100</AccountId>
        <AccountType/>
      </UserInfo>
      <UserInfo>
        <DisplayName>Daniel Becker</DisplayName>
        <AccountId>69</AccountId>
        <AccountType/>
      </UserInfo>
      <UserInfo>
        <DisplayName>Henrik Schult</DisplayName>
        <AccountId>1842</AccountId>
        <AccountType/>
      </UserInfo>
      <UserInfo>
        <DisplayName>Katja Dinges</DisplayName>
        <AccountId>394</AccountId>
        <AccountType/>
      </UserInfo>
      <UserInfo>
        <DisplayName>Malte Gephart</DisplayName>
        <AccountId>454</AccountId>
        <AccountType/>
      </UserInfo>
    </SharedWithUsers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529E4A-88FA-479D-8EE2-4B476D687DCB}">
  <ds:schemaRefs>
    <ds:schemaRef ds:uri="http://schemas.microsoft.com/office/2006/documentManagement/types"/>
    <ds:schemaRef ds:uri="http://purl.org/dc/terms/"/>
    <ds:schemaRef ds:uri="http://www.w3.org/XML/1998/namespace"/>
    <ds:schemaRef ds:uri="57ae4465-147e-4ee9-804c-4d1df3b382e6"/>
    <ds:schemaRef ds:uri="http://schemas.microsoft.com/office/2006/metadata/properties"/>
    <ds:schemaRef ds:uri="1b0863b8-7ccb-4ca1-a20e-1ffdd48e7fd9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c5f555a3-b848-4bea-9c8d-34a4da0e4343"/>
    <ds:schemaRef ds:uri="57fe772f-00cf-4dad-b0cb-913608da9119"/>
  </ds:schemaRefs>
</ds:datastoreItem>
</file>

<file path=customXml/itemProps2.xml><?xml version="1.0" encoding="utf-8"?>
<ds:datastoreItem xmlns:ds="http://schemas.openxmlformats.org/officeDocument/2006/customXml" ds:itemID="{F62CC265-19FD-4601-BB37-FA6A7F959038}"/>
</file>

<file path=customXml/itemProps3.xml><?xml version="1.0" encoding="utf-8"?>
<ds:datastoreItem xmlns:ds="http://schemas.openxmlformats.org/officeDocument/2006/customXml" ds:itemID="{E43669C3-0DDF-4F08-9473-592C2436B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2218</Words>
  <Application>Microsoft Office PowerPoint</Application>
  <PresentationFormat>Widescreen</PresentationFormat>
  <Paragraphs>142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think-cell Slide</vt:lpstr>
      <vt:lpstr>  Energy Efficiency Watch 5 What’s the story? The role of narratives for a successful energy transition Daniel Becker, NPM Workshop, Helsinki 10 Sept, 2025   </vt:lpstr>
      <vt:lpstr>EEW5 - focus on narratives</vt:lpstr>
      <vt:lpstr>A matter of connotation</vt:lpstr>
      <vt:lpstr>Trust Gap</vt:lpstr>
      <vt:lpstr>How to positively connotate change </vt:lpstr>
      <vt:lpstr>The dilemma of political polarization </vt:lpstr>
      <vt:lpstr>Key aspect for creating trust: economic parameters</vt:lpstr>
      <vt:lpstr>Know your target group</vt:lpstr>
      <vt:lpstr>How to create the necessary buy-in </vt:lpstr>
      <vt:lpstr>The relevance of the policy framework </vt:lpstr>
      <vt:lpstr>Being in control of the communicative process </vt:lpstr>
      <vt:lpstr>Using connotation at meta-level </vt:lpstr>
      <vt:lpstr>Communicating Success </vt:lpstr>
      <vt:lpstr>Keep it simple and clear – our 10 narrative cases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EFFICIENCY WATCH 4</dc:title>
  <dc:creator>Drilona Shtjefni</dc:creator>
  <cp:lastModifiedBy>Ariadna Hraste</cp:lastModifiedBy>
  <cp:revision>79</cp:revision>
  <cp:lastPrinted>2025-07-29T14:05:46Z</cp:lastPrinted>
  <dcterms:created xsi:type="dcterms:W3CDTF">2019-06-18T13:43:28Z</dcterms:created>
  <dcterms:modified xsi:type="dcterms:W3CDTF">2025-09-09T19:34:58Z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Order">
    <vt:r8>9600</vt:r8>
  </property>
  <property fmtid="{D5CDD505-2E9C-101B-9397-08002B2CF9AE}" pid="4" name="GUID">
    <vt:lpwstr>1a738bec-2cfe-47c4-9277-7131865815ca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