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7"/>
  </p:notesMasterIdLst>
  <p:sldIdLst>
    <p:sldId id="266" r:id="rId2"/>
    <p:sldId id="4149" r:id="rId3"/>
    <p:sldId id="267" r:id="rId4"/>
    <p:sldId id="4150" r:id="rId5"/>
    <p:sldId id="4153" r:id="rId6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9" autoAdjust="0"/>
    <p:restoredTop sz="84262" autoAdjust="0"/>
  </p:normalViewPr>
  <p:slideViewPr>
    <p:cSldViewPr snapToGrid="0" snapToObjects="1" showGuides="1">
      <p:cViewPr>
        <p:scale>
          <a:sx n="80" d="100"/>
          <a:sy n="80" d="100"/>
        </p:scale>
        <p:origin x="1524" y="3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14F4D-3B18-764E-B32A-00C1D3093C4E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6B73F-CFB5-9D4F-9E0D-F2C3CD4A0C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2614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6B73F-CFB5-9D4F-9E0D-F2C3CD4A0C21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5437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6B73F-CFB5-9D4F-9E0D-F2C3CD4A0C21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4375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lvl="0" indent="-2857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i-FI" i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6B73F-CFB5-9D4F-9E0D-F2C3CD4A0C21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8669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759774"/>
            <a:ext cx="6858000" cy="1790700"/>
          </a:xfrm>
        </p:spPr>
        <p:txBody>
          <a:bodyPr anchor="b"/>
          <a:lstStyle>
            <a:lvl1pPr algn="ctr">
              <a:defRPr sz="4500">
                <a:solidFill>
                  <a:schemeClr val="bg2"/>
                </a:solidFill>
              </a:defRPr>
            </a:lvl1pPr>
          </a:lstStyle>
          <a:p>
            <a:r>
              <a:rPr lang="fi-FI" noProof="0"/>
              <a:t>Muokkaa ots. perustyyl. napsautt.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76073"/>
            <a:ext cx="6858000" cy="675291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fi-FI" noProof="0"/>
              <a:t>Muokkaa alaotsikon perustyyliä napsautt.</a:t>
            </a:r>
            <a:endParaRPr lang="en-GB" noProof="0"/>
          </a:p>
        </p:txBody>
      </p:sp>
      <p:sp>
        <p:nvSpPr>
          <p:cNvPr id="9" name="TextBox 8"/>
          <p:cNvSpPr txBox="1"/>
          <p:nvPr/>
        </p:nvSpPr>
        <p:spPr>
          <a:xfrm>
            <a:off x="7863843" y="5913120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1013" noProof="0"/>
          </a:p>
        </p:txBody>
      </p:sp>
      <p:sp>
        <p:nvSpPr>
          <p:cNvPr id="10" name="TextBox 9"/>
          <p:cNvSpPr txBox="1"/>
          <p:nvPr/>
        </p:nvSpPr>
        <p:spPr>
          <a:xfrm>
            <a:off x="4191003" y="5791200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1013" noProof="0"/>
          </a:p>
        </p:txBody>
      </p:sp>
      <p:pic>
        <p:nvPicPr>
          <p:cNvPr id="60" name="Kuva 59" descr="Ministry of Economic Affairs and Employment of Finland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18687" y="3919538"/>
            <a:ext cx="1498644" cy="822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392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97462"/>
            <a:ext cx="7203017" cy="746936"/>
          </a:xfrm>
        </p:spPr>
        <p:txBody>
          <a:bodyPr/>
          <a:lstStyle/>
          <a:p>
            <a:r>
              <a:rPr lang="fi-FI" noProof="0"/>
              <a:t>Muokkaa ots. perustyyl. napsautt.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44398"/>
            <a:ext cx="7886700" cy="333552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Ministry of Economic Affairs and Employment of Finland • www.tem.fi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56375-B3E9-455F-B5D9-09A8A757D89C}" type="datetime1">
              <a:rPr lang="fi-FI" noProof="0" smtClean="0"/>
              <a:t>2.9.2025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en-GB" noProof="0" smtClean="0"/>
              <a:pPr/>
              <a:t>‹#›</a:t>
            </a:fld>
            <a:endParaRPr lang="en-GB" noProof="0"/>
          </a:p>
        </p:txBody>
      </p:sp>
      <p:pic>
        <p:nvPicPr>
          <p:cNvPr id="11" name="Pictur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033" y="554930"/>
            <a:ext cx="2883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4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>
          <p15:clr>
            <a:srgbClr val="FBAE40"/>
          </p15:clr>
        </p15:guide>
        <p15:guide id="2" pos="38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97462"/>
            <a:ext cx="7201826" cy="746936"/>
          </a:xfrm>
        </p:spPr>
        <p:txBody>
          <a:bodyPr/>
          <a:lstStyle/>
          <a:p>
            <a:r>
              <a:rPr lang="fi-FI" noProof="0"/>
              <a:t>Muokkaa ots. perustyyl. napsautt.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144398"/>
            <a:ext cx="3868340" cy="4642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fi-FI" noProof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715511"/>
            <a:ext cx="3868340" cy="2764413"/>
          </a:xfrm>
        </p:spPr>
        <p:txBody>
          <a:bodyPr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en-GB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144398"/>
            <a:ext cx="3887391" cy="4642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fi-FI" noProof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1608661"/>
            <a:ext cx="3887391" cy="2871264"/>
          </a:xfrm>
        </p:spPr>
        <p:txBody>
          <a:bodyPr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en-GB" noProof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Ministry of Economic Affairs and Employment of Finland • www.tem.fi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B8347-3874-4C23-A511-217C84BCECA7}" type="datetime1">
              <a:rPr lang="fi-FI" noProof="0" smtClean="0"/>
              <a:t>2.9.2025</a:t>
            </a:fld>
            <a:endParaRPr lang="en-GB" noProof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en-GB" noProof="0" smtClean="0"/>
              <a:pPr/>
              <a:t>‹#›</a:t>
            </a:fld>
            <a:endParaRPr lang="en-GB" noProof="0"/>
          </a:p>
        </p:txBody>
      </p: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033" y="554930"/>
            <a:ext cx="2883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12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5" userDrawn="1">
          <p15:clr>
            <a:srgbClr val="FBAE40"/>
          </p15:clr>
        </p15:guide>
        <p15:guide id="2" orient="horz" pos="374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97462"/>
            <a:ext cx="7201826" cy="746936"/>
          </a:xfrm>
        </p:spPr>
        <p:txBody>
          <a:bodyPr/>
          <a:lstStyle/>
          <a:p>
            <a:r>
              <a:rPr lang="fi-FI" noProof="0"/>
              <a:t>Muokkaa ots. perustyyl. napsautt.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144398"/>
            <a:ext cx="7885508" cy="4642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fi-FI" noProof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715511"/>
            <a:ext cx="7885508" cy="2764413"/>
          </a:xfrm>
        </p:spPr>
        <p:txBody>
          <a:bodyPr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en-GB" noProof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Ministry of Economic Affairs and Employment of Finland • www.tem.fi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77B7-ED30-4C83-99F3-8AD9F430A457}" type="datetime1">
              <a:rPr lang="fi-FI" noProof="0" smtClean="0"/>
              <a:t>2.9.2025</a:t>
            </a:fld>
            <a:endParaRPr lang="en-GB" noProof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en-GB" noProof="0" smtClean="0"/>
              <a:pPr/>
              <a:t>‹#›</a:t>
            </a:fld>
            <a:endParaRPr lang="en-GB" noProof="0"/>
          </a:p>
        </p:txBody>
      </p: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033" y="554930"/>
            <a:ext cx="2883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3472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5">
          <p15:clr>
            <a:srgbClr val="FBAE40"/>
          </p15:clr>
        </p15:guide>
        <p15:guide id="2" orient="horz" pos="3748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Ministry of Economic Affairs and Employment of Finland • www.tem.fi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88EA7-C9C8-4939-B6A0-F4E8C18178EE}" type="datetime1">
              <a:rPr lang="fi-FI" noProof="0" smtClean="0"/>
              <a:t>2.9.2025</a:t>
            </a:fld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75AB-37F2-194C-B2B6-38235384CF06}" type="slidenum">
              <a:rPr lang="en-GB" noProof="0" smtClean="0"/>
              <a:t>‹#›</a:t>
            </a:fld>
            <a:endParaRPr lang="en-GB" noProof="0"/>
          </a:p>
        </p:txBody>
      </p:sp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033" y="554930"/>
            <a:ext cx="2883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590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096" y="446728"/>
            <a:ext cx="2834250" cy="4254545"/>
          </a:xfrm>
          <a:prstGeom prst="rect">
            <a:avLst/>
          </a:prstGeom>
        </p:spPr>
      </p:pic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2116932" y="1134665"/>
            <a:ext cx="4910137" cy="2692401"/>
          </a:xfrm>
        </p:spPr>
        <p:txBody>
          <a:bodyPr lIns="90000" anchor="ctr" anchorCtr="1">
            <a:noAutofit/>
          </a:bodyPr>
          <a:lstStyle>
            <a:lvl1pPr marL="0" indent="0" algn="ctr">
              <a:buNone/>
              <a:defRPr sz="44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fi-FI" noProof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78011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83500"/>
            <a:ext cx="9144000" cy="360000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97462"/>
            <a:ext cx="7886700" cy="746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/>
              <a:t>Muokkaa ots. perustyyl. napsautt.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144398"/>
            <a:ext cx="7886700" cy="3335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50" y="4886212"/>
            <a:ext cx="3938588" cy="1545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</a:defRPr>
            </a:lvl1pPr>
          </a:lstStyle>
          <a:p>
            <a:r>
              <a:rPr lang="en-GB" noProof="0"/>
              <a:t>Ministry of Economic Affairs and Employment of Finland • www.tem.fi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71453" y="4886212"/>
            <a:ext cx="703447" cy="1545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fld id="{45AA8A21-016D-494E-86F8-D3D7412F252E}" type="datetime1">
              <a:rPr lang="fi-FI" noProof="0" smtClean="0"/>
              <a:t>2.9.2025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6152" y="4886212"/>
            <a:ext cx="538239" cy="1545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2"/>
                </a:solidFill>
              </a:defRPr>
            </a:lvl1pPr>
          </a:lstStyle>
          <a:p>
            <a:fld id="{3065C9E5-8AC3-DF4B-BA99-CB03B9370A98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873662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9" r:id="rId4"/>
    <p:sldLayoutId id="2147483677" r:id="rId5"/>
    <p:sldLayoutId id="2147483680" r:id="rId6"/>
  </p:sldLayoutIdLst>
  <p:hf hdr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165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Energy Efficiency Agreements 2026 – 2035</a:t>
            </a:r>
            <a:endParaRPr lang="en-GB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meet Finland’s national targets</a:t>
            </a:r>
          </a:p>
          <a:p>
            <a:r>
              <a:rPr lang="en-US" sz="1400" dirty="0"/>
              <a:t>Pia Kotro 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72163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18B7D5-593F-8208-0236-9DD437C80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How to </a:t>
            </a:r>
            <a:r>
              <a:rPr lang="fi-FI" dirty="0" err="1"/>
              <a:t>meet</a:t>
            </a:r>
            <a:r>
              <a:rPr lang="fi-FI" dirty="0"/>
              <a:t> </a:t>
            </a:r>
            <a:r>
              <a:rPr lang="fi-FI" dirty="0" err="1"/>
              <a:t>Finland’s</a:t>
            </a:r>
            <a:r>
              <a:rPr lang="fi-FI" dirty="0"/>
              <a:t> </a:t>
            </a:r>
            <a:r>
              <a:rPr lang="fi-FI" dirty="0" err="1"/>
              <a:t>national</a:t>
            </a:r>
            <a:r>
              <a:rPr lang="fi-FI" dirty="0"/>
              <a:t> </a:t>
            </a:r>
            <a:r>
              <a:rPr lang="fi-FI" dirty="0" err="1"/>
              <a:t>targets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9C0B92-A43B-3A02-F0AC-E37073F71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144398"/>
            <a:ext cx="8358939" cy="3335527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2000" dirty="0"/>
              <a:t>Every MS has one or a few main policy measures – In Finland the main policy measure is Voluntary Energy Efficiency Agreements</a:t>
            </a:r>
          </a:p>
          <a:p>
            <a:endParaRPr lang="fi-FI" sz="2000" dirty="0"/>
          </a:p>
          <a:p>
            <a:r>
              <a:rPr lang="fi-FI" sz="2000" dirty="0"/>
              <a:t>National </a:t>
            </a:r>
            <a:r>
              <a:rPr lang="fi-FI" sz="2000" dirty="0" err="1"/>
              <a:t>targets</a:t>
            </a:r>
            <a:r>
              <a:rPr lang="fi-FI" sz="2000" dirty="0"/>
              <a:t> of </a:t>
            </a:r>
            <a:r>
              <a:rPr lang="fi-FI" sz="2000" dirty="0" err="1"/>
              <a:t>the</a:t>
            </a:r>
            <a:r>
              <a:rPr lang="fi-FI" sz="2000" dirty="0"/>
              <a:t> Energy </a:t>
            </a:r>
            <a:r>
              <a:rPr lang="fi-FI" sz="2000" dirty="0" err="1"/>
              <a:t>Efficiency</a:t>
            </a:r>
            <a:r>
              <a:rPr lang="fi-FI" sz="2000" dirty="0"/>
              <a:t> Directive (</a:t>
            </a:r>
            <a:r>
              <a:rPr lang="fi-FI" sz="2000" dirty="0" err="1"/>
              <a:t>by</a:t>
            </a:r>
            <a:r>
              <a:rPr lang="fi-FI" sz="2000" dirty="0"/>
              <a:t> EEA)</a:t>
            </a:r>
          </a:p>
          <a:p>
            <a:pPr lvl="1"/>
            <a:r>
              <a:rPr lang="fi-FI" sz="1600" dirty="0" err="1"/>
              <a:t>Art</a:t>
            </a:r>
            <a:r>
              <a:rPr lang="fi-FI" sz="1600" dirty="0"/>
              <a:t> 8 </a:t>
            </a:r>
            <a:r>
              <a:rPr lang="fi-FI" sz="1600" dirty="0" err="1"/>
              <a:t>cumulative</a:t>
            </a:r>
            <a:r>
              <a:rPr lang="fi-FI" sz="1600" dirty="0"/>
              <a:t> </a:t>
            </a:r>
            <a:r>
              <a:rPr lang="fi-FI" sz="1600" dirty="0" err="1"/>
              <a:t>savings</a:t>
            </a:r>
            <a:r>
              <a:rPr lang="fi-FI" sz="1600" dirty="0"/>
              <a:t> target </a:t>
            </a:r>
            <a:r>
              <a:rPr lang="en-US" sz="1600" dirty="0"/>
              <a:t>187,5 </a:t>
            </a:r>
            <a:r>
              <a:rPr lang="en-US" sz="1600" dirty="0" err="1"/>
              <a:t>TWhcum</a:t>
            </a:r>
            <a:r>
              <a:rPr lang="en-US" sz="1600" dirty="0"/>
              <a:t> (40 %)</a:t>
            </a:r>
          </a:p>
          <a:p>
            <a:pPr lvl="1"/>
            <a:r>
              <a:rPr lang="en-US" sz="1600" dirty="0"/>
              <a:t>Art 4 reduction of final energy consumption 14,5 % = 50 TWh in 2021-30 (~10 TWh)</a:t>
            </a:r>
          </a:p>
          <a:p>
            <a:pPr lvl="1"/>
            <a:r>
              <a:rPr lang="en-US" sz="1600" dirty="0"/>
              <a:t>Art 5 reduction of public sector final energy consumption by 1,9 % /a (~50 %)</a:t>
            </a:r>
            <a:endParaRPr lang="fi-FI" sz="1600" dirty="0"/>
          </a:p>
          <a:p>
            <a:pPr lvl="1"/>
            <a:r>
              <a:rPr lang="en-US" sz="1600" dirty="0"/>
              <a:t>Art 6 refurbishment of public sector buildings 3 % / a or </a:t>
            </a:r>
            <a:r>
              <a:rPr lang="en-US" sz="1600" u="sng" dirty="0"/>
              <a:t>equal savings </a:t>
            </a:r>
            <a:r>
              <a:rPr lang="en-US" sz="1600" dirty="0"/>
              <a:t>(100 %)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935A26D-9524-C153-29D0-ED04AA2E4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Ministry of Economic Affairs and Employment of Finland • www.tem.fi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23B6ECE-370C-A242-77E9-1439EB62F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56375-B3E9-455F-B5D9-09A8A757D89C}" type="datetime1">
              <a:rPr lang="fi-FI" noProof="0" smtClean="0"/>
              <a:t>2.9.2025</a:t>
            </a:fld>
            <a:endParaRPr lang="en-GB" noProof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A560A1-757C-F7D2-2EB0-9565D965F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en-GB" noProof="0" smtClean="0"/>
              <a:pPr/>
              <a:t>2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067535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Energy efficiency agreements in a nutshell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144398"/>
            <a:ext cx="7886700" cy="3335527"/>
          </a:xfrm>
        </p:spPr>
        <p:txBody>
          <a:bodyPr>
            <a:normAutofit/>
          </a:bodyPr>
          <a:lstStyle/>
          <a:p>
            <a:r>
              <a:rPr lang="en-GB" dirty="0"/>
              <a:t>Long-term measure, since 1997, new period 2026-2035</a:t>
            </a:r>
          </a:p>
          <a:p>
            <a:r>
              <a:rPr lang="en-GB" dirty="0"/>
              <a:t>Agreement between the Government, trade unions, companies and municipalities</a:t>
            </a:r>
          </a:p>
          <a:p>
            <a:r>
              <a:rPr lang="en-GB" dirty="0"/>
              <a:t>Joining is voluntary, nature of the measures is in practice mandatory</a:t>
            </a:r>
          </a:p>
          <a:p>
            <a:r>
              <a:rPr lang="en-GB" dirty="0"/>
              <a:t>Coverage in 2025</a:t>
            </a:r>
          </a:p>
          <a:p>
            <a:pPr lvl="1"/>
            <a:r>
              <a:rPr lang="fr-FR" dirty="0"/>
              <a:t>768 </a:t>
            </a:r>
            <a:r>
              <a:rPr lang="fr-FR" dirty="0" err="1"/>
              <a:t>companies</a:t>
            </a:r>
            <a:r>
              <a:rPr lang="fr-FR" dirty="0"/>
              <a:t> (60 % of total </a:t>
            </a:r>
            <a:r>
              <a:rPr lang="fr-FR" dirty="0" err="1"/>
              <a:t>energy</a:t>
            </a:r>
            <a:r>
              <a:rPr lang="fr-FR" dirty="0"/>
              <a:t> </a:t>
            </a:r>
            <a:r>
              <a:rPr lang="fr-FR" dirty="0" err="1"/>
              <a:t>consumption</a:t>
            </a:r>
            <a:r>
              <a:rPr lang="fr-FR" dirty="0"/>
              <a:t> of </a:t>
            </a:r>
            <a:r>
              <a:rPr lang="fr-FR" dirty="0" err="1"/>
              <a:t>Finland</a:t>
            </a:r>
            <a:r>
              <a:rPr lang="fr-FR" dirty="0"/>
              <a:t>) and </a:t>
            </a:r>
          </a:p>
          <a:p>
            <a:pPr lvl="1"/>
            <a:r>
              <a:rPr lang="fr-FR" dirty="0"/>
              <a:t>157 </a:t>
            </a:r>
            <a:r>
              <a:rPr lang="fr-FR" dirty="0" err="1"/>
              <a:t>municipalities</a:t>
            </a:r>
            <a:r>
              <a:rPr lang="fr-FR" dirty="0"/>
              <a:t> (83 % of </a:t>
            </a:r>
            <a:r>
              <a:rPr lang="fr-FR" dirty="0" err="1"/>
              <a:t>inhabitants</a:t>
            </a:r>
            <a:r>
              <a:rPr lang="fr-FR" dirty="0"/>
              <a:t> of </a:t>
            </a:r>
            <a:r>
              <a:rPr lang="fr-FR" dirty="0" err="1"/>
              <a:t>Finland</a:t>
            </a:r>
            <a:r>
              <a:rPr lang="fr-FR" dirty="0"/>
              <a:t>)</a:t>
            </a:r>
          </a:p>
          <a:p>
            <a:r>
              <a:rPr lang="en-GB" dirty="0"/>
              <a:t>Companies and municipalities have committed to targets and measures which are aligned with EED</a:t>
            </a:r>
          </a:p>
          <a:p>
            <a:pPr lvl="1"/>
            <a:r>
              <a:rPr lang="en-US" dirty="0"/>
              <a:t>EMS or energy efficiency improvement plan with actions, timetables and responsibilities</a:t>
            </a:r>
          </a:p>
          <a:p>
            <a:pPr lvl="1"/>
            <a:r>
              <a:rPr lang="en-US" dirty="0"/>
              <a:t>energy efficiency in training, procurement, planning … where and whenever possible</a:t>
            </a:r>
          </a:p>
          <a:p>
            <a:pPr lvl="1"/>
            <a:r>
              <a:rPr lang="en-US" dirty="0"/>
              <a:t>a</a:t>
            </a:r>
            <a:r>
              <a:rPr lang="fr-FR" dirty="0" err="1"/>
              <a:t>nnual</a:t>
            </a:r>
            <a:r>
              <a:rPr lang="fr-FR" dirty="0"/>
              <a:t> </a:t>
            </a:r>
            <a:r>
              <a:rPr lang="fr-FR" dirty="0" err="1"/>
              <a:t>reporting</a:t>
            </a:r>
            <a:r>
              <a:rPr lang="fr-FR" dirty="0"/>
              <a:t> </a:t>
            </a:r>
            <a:r>
              <a:rPr lang="en-US" dirty="0"/>
              <a:t>of the implemented measures and savings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critical</a:t>
            </a:r>
            <a:r>
              <a:rPr lang="fr-FR" dirty="0"/>
              <a:t>, </a:t>
            </a:r>
            <a:r>
              <a:rPr lang="fr-FR" dirty="0" err="1"/>
              <a:t>reporting</a:t>
            </a:r>
            <a:r>
              <a:rPr lang="fr-FR" dirty="0"/>
              <a:t> rate 95 %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Ministry of Economic Affairs and Employment of Finland • www.tem.fi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10127-EE3A-453D-88E1-977E25646888}" type="datetime1">
              <a:rPr lang="fi-FI" smtClean="0"/>
              <a:t>2.9.2025</a:t>
            </a:fld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050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E1219C-1134-0A40-D01A-AB1A5473D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Cooperation</a:t>
            </a:r>
            <a:r>
              <a:rPr lang="fi-FI" dirty="0"/>
              <a:t> and </a:t>
            </a:r>
            <a:r>
              <a:rPr lang="fi-FI" dirty="0" err="1"/>
              <a:t>commitment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168EB6-38FA-9310-7229-366CC4B3D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r>
              <a:rPr lang="fi-FI" dirty="0"/>
              <a:t>Broad and </a:t>
            </a:r>
            <a:r>
              <a:rPr lang="fi-FI" dirty="0" err="1"/>
              <a:t>active</a:t>
            </a:r>
            <a:r>
              <a:rPr lang="fi-FI" dirty="0"/>
              <a:t> </a:t>
            </a:r>
            <a:r>
              <a:rPr lang="fi-FI" b="1" dirty="0" err="1"/>
              <a:t>network</a:t>
            </a:r>
            <a:r>
              <a:rPr lang="fi-FI" b="1" dirty="0"/>
              <a:t> of </a:t>
            </a:r>
            <a:r>
              <a:rPr lang="fi-FI" b="1" dirty="0" err="1"/>
              <a:t>excellence</a:t>
            </a:r>
            <a:r>
              <a:rPr lang="fi-FI" b="1" dirty="0"/>
              <a:t> </a:t>
            </a:r>
            <a:r>
              <a:rPr lang="fi-FI" dirty="0"/>
              <a:t>in </a:t>
            </a:r>
            <a:r>
              <a:rPr lang="fi-FI" dirty="0" err="1"/>
              <a:t>energy</a:t>
            </a:r>
            <a:r>
              <a:rPr lang="fi-FI" dirty="0"/>
              <a:t> </a:t>
            </a:r>
            <a:r>
              <a:rPr lang="fi-FI" dirty="0" err="1"/>
              <a:t>efficiency</a:t>
            </a:r>
            <a:endParaRPr lang="fi-FI" dirty="0"/>
          </a:p>
          <a:p>
            <a:r>
              <a:rPr lang="fi-FI" dirty="0"/>
              <a:t>Training and </a:t>
            </a:r>
            <a:r>
              <a:rPr lang="fi-FI" dirty="0" err="1"/>
              <a:t>advisory</a:t>
            </a:r>
            <a:r>
              <a:rPr lang="fi-FI" dirty="0"/>
              <a:t> </a:t>
            </a:r>
            <a:r>
              <a:rPr lang="fi-FI" dirty="0" err="1"/>
              <a:t>services</a:t>
            </a:r>
            <a:r>
              <a:rPr lang="fi-FI" dirty="0"/>
              <a:t> </a:t>
            </a:r>
            <a:r>
              <a:rPr lang="fi-FI" dirty="0" err="1"/>
              <a:t>provided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b="1" dirty="0"/>
              <a:t>Motiva</a:t>
            </a:r>
            <a:r>
              <a:rPr lang="fi-FI" dirty="0"/>
              <a:t> (National </a:t>
            </a:r>
            <a:r>
              <a:rPr lang="fi-FI" dirty="0" err="1"/>
              <a:t>energy</a:t>
            </a:r>
            <a:r>
              <a:rPr lang="fi-FI" dirty="0"/>
              <a:t> </a:t>
            </a:r>
            <a:r>
              <a:rPr lang="fi-FI" dirty="0" err="1"/>
              <a:t>agency</a:t>
            </a:r>
            <a:r>
              <a:rPr lang="fi-FI" dirty="0"/>
              <a:t>)</a:t>
            </a:r>
          </a:p>
          <a:p>
            <a:r>
              <a:rPr lang="fi-FI" dirty="0" err="1"/>
              <a:t>Co-financed</a:t>
            </a:r>
            <a:r>
              <a:rPr lang="fi-FI" dirty="0"/>
              <a:t> </a:t>
            </a:r>
            <a:r>
              <a:rPr lang="fi-FI" b="1" dirty="0" err="1"/>
              <a:t>development</a:t>
            </a:r>
            <a:r>
              <a:rPr lang="fi-FI" b="1" dirty="0"/>
              <a:t> </a:t>
            </a:r>
            <a:r>
              <a:rPr lang="fi-FI" b="1" dirty="0" err="1"/>
              <a:t>projects</a:t>
            </a:r>
            <a:endParaRPr lang="fi-FI" b="1" dirty="0"/>
          </a:p>
          <a:p>
            <a:r>
              <a:rPr lang="fi-FI" b="1" dirty="0" err="1"/>
              <a:t>Regular</a:t>
            </a:r>
            <a:r>
              <a:rPr lang="fi-FI" b="1" dirty="0"/>
              <a:t> </a:t>
            </a:r>
            <a:r>
              <a:rPr lang="fi-FI" b="1" dirty="0" err="1"/>
              <a:t>meetings</a:t>
            </a:r>
            <a:r>
              <a:rPr lang="fi-FI" b="1" dirty="0"/>
              <a:t> </a:t>
            </a:r>
            <a:r>
              <a:rPr lang="fi-FI" dirty="0"/>
              <a:t>in </a:t>
            </a:r>
            <a:r>
              <a:rPr lang="fi-FI" dirty="0" err="1"/>
              <a:t>various</a:t>
            </a:r>
            <a:r>
              <a:rPr lang="fi-FI" dirty="0"/>
              <a:t> </a:t>
            </a:r>
            <a:r>
              <a:rPr lang="fi-FI" dirty="0" err="1"/>
              <a:t>forms</a:t>
            </a:r>
            <a:endParaRPr lang="fi-FI" dirty="0"/>
          </a:p>
          <a:p>
            <a:r>
              <a:rPr lang="fi-FI" b="1" dirty="0"/>
              <a:t>Cross-</a:t>
            </a:r>
            <a:r>
              <a:rPr lang="fi-FI" b="1" dirty="0" err="1"/>
              <a:t>sectoral</a:t>
            </a:r>
            <a:r>
              <a:rPr lang="fi-FI" b="1" dirty="0"/>
              <a:t> </a:t>
            </a:r>
            <a:r>
              <a:rPr lang="fi-FI" b="1" dirty="0" err="1"/>
              <a:t>cooperation</a:t>
            </a:r>
            <a:endParaRPr lang="fi-FI" b="1" dirty="0"/>
          </a:p>
          <a:p>
            <a:r>
              <a:rPr lang="fi-FI" b="1" dirty="0"/>
              <a:t>Webinars and </a:t>
            </a:r>
            <a:r>
              <a:rPr lang="fi-FI" b="1" dirty="0" err="1"/>
              <a:t>seminars</a:t>
            </a:r>
            <a:r>
              <a:rPr lang="fi-FI" b="1" dirty="0"/>
              <a:t> </a:t>
            </a:r>
            <a:r>
              <a:rPr lang="fi-FI" dirty="0"/>
              <a:t>on </a:t>
            </a:r>
            <a:r>
              <a:rPr lang="fi-FI" dirty="0" err="1"/>
              <a:t>current</a:t>
            </a:r>
            <a:r>
              <a:rPr lang="fi-FI" dirty="0"/>
              <a:t> </a:t>
            </a:r>
            <a:r>
              <a:rPr lang="fi-FI" dirty="0" err="1"/>
              <a:t>topics</a:t>
            </a:r>
            <a:r>
              <a:rPr lang="fi-FI" dirty="0"/>
              <a:t> of </a:t>
            </a:r>
            <a:r>
              <a:rPr lang="fi-FI" dirty="0" err="1"/>
              <a:t>energy</a:t>
            </a:r>
            <a:r>
              <a:rPr lang="fi-FI" dirty="0"/>
              <a:t> </a:t>
            </a:r>
            <a:r>
              <a:rPr lang="fi-FI" dirty="0" err="1"/>
              <a:t>efficiency</a:t>
            </a:r>
            <a:endParaRPr lang="fi-FI" dirty="0"/>
          </a:p>
          <a:p>
            <a:r>
              <a:rPr lang="fi-FI" b="1" dirty="0"/>
              <a:t>Direct </a:t>
            </a:r>
            <a:r>
              <a:rPr lang="fi-FI" b="1" dirty="0" err="1"/>
              <a:t>relations</a:t>
            </a:r>
            <a:r>
              <a:rPr lang="fi-FI" b="1" dirty="0"/>
              <a:t> </a:t>
            </a:r>
            <a:r>
              <a:rPr lang="fi-FI" dirty="0" err="1"/>
              <a:t>between</a:t>
            </a:r>
            <a:r>
              <a:rPr lang="fi-FI" dirty="0"/>
              <a:t> </a:t>
            </a:r>
            <a:r>
              <a:rPr lang="fi-FI" dirty="0" err="1"/>
              <a:t>government</a:t>
            </a:r>
            <a:r>
              <a:rPr lang="fi-FI" dirty="0"/>
              <a:t> </a:t>
            </a:r>
            <a:r>
              <a:rPr lang="fi-FI" dirty="0" err="1"/>
              <a:t>officials</a:t>
            </a:r>
            <a:r>
              <a:rPr lang="fi-FI" dirty="0"/>
              <a:t>, </a:t>
            </a:r>
            <a:r>
              <a:rPr lang="fi-FI" dirty="0" err="1"/>
              <a:t>trade</a:t>
            </a:r>
            <a:r>
              <a:rPr lang="fi-FI" dirty="0"/>
              <a:t> </a:t>
            </a:r>
            <a:r>
              <a:rPr lang="fi-FI" dirty="0" err="1"/>
              <a:t>unions</a:t>
            </a:r>
            <a:r>
              <a:rPr lang="fi-FI" dirty="0"/>
              <a:t>, </a:t>
            </a:r>
            <a:r>
              <a:rPr lang="fi-FI" dirty="0" err="1"/>
              <a:t>companies</a:t>
            </a:r>
            <a:r>
              <a:rPr lang="fi-FI" dirty="0"/>
              <a:t> and </a:t>
            </a:r>
            <a:r>
              <a:rPr lang="fi-FI" dirty="0" err="1"/>
              <a:t>municipalities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DBCF372-7676-9ED6-41A3-A73EB8DFE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Ministry of Economic Affairs and Employment of Finland • www.tem.fi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4B86670-2D1A-9CA7-2969-E71249886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56375-B3E9-455F-B5D9-09A8A757D89C}" type="datetime1">
              <a:rPr lang="fi-FI" noProof="0" smtClean="0"/>
              <a:t>2.9.2025</a:t>
            </a:fld>
            <a:endParaRPr lang="en-GB" noProof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C37234-E032-8D5A-35ED-25D11FE53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en-GB" noProof="0" smtClean="0"/>
              <a:pPr/>
              <a:t>4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231810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4E25F45-B7AB-F0D9-924D-72615F631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Ministry of Economic Affairs and Employment of Finland • www.tem.fi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183615A-ED98-C778-201D-CF738B920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88EA7-C9C8-4939-B6A0-F4E8C18178EE}" type="datetime1">
              <a:rPr lang="fi-FI" noProof="0" smtClean="0"/>
              <a:t>4.9.2025</a:t>
            </a:fld>
            <a:endParaRPr lang="en-GB" noProof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AD7ACD0-E69B-D65A-1F8F-D89B27031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75AB-37F2-194C-B2B6-38235384CF06}" type="slidenum">
              <a:rPr lang="en-GB" noProof="0" smtClean="0"/>
              <a:t>5</a:t>
            </a:fld>
            <a:endParaRPr lang="en-GB" noProof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4AD06C25-2350-7BF1-AE40-E557A9662F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166305"/>
      </p:ext>
    </p:extLst>
  </p:cSld>
  <p:clrMapOvr>
    <a:masterClrMapping/>
  </p:clrMapOvr>
</p:sld>
</file>

<file path=ppt/theme/theme1.xml><?xml version="1.0" encoding="utf-8"?>
<a:theme xmlns:a="http://schemas.openxmlformats.org/drawingml/2006/main" name="TEM">
  <a:themeElements>
    <a:clrScheme name="TEM2022-11">
      <a:dk1>
        <a:srgbClr val="000000"/>
      </a:dk1>
      <a:lt1>
        <a:srgbClr val="FFFFFF"/>
      </a:lt1>
      <a:dk2>
        <a:srgbClr val="201E5B"/>
      </a:dk2>
      <a:lt2>
        <a:srgbClr val="D5B37A"/>
      </a:lt2>
      <a:accent1>
        <a:srgbClr val="201E5B"/>
      </a:accent1>
      <a:accent2>
        <a:srgbClr val="004D9D"/>
      </a:accent2>
      <a:accent3>
        <a:srgbClr val="5881C1"/>
      </a:accent3>
      <a:accent4>
        <a:srgbClr val="3AAA35"/>
      </a:accent4>
      <a:accent5>
        <a:srgbClr val="006060"/>
      </a:accent5>
      <a:accent6>
        <a:srgbClr val="00A696"/>
      </a:accent6>
      <a:hlink>
        <a:srgbClr val="0066CF"/>
      </a:hlink>
      <a:folHlink>
        <a:srgbClr val="CC64A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65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EM_DB03_laaja__EN_V____RGB.potx" id="{DDB6B516-4E43-4144-8A09-A2A161C11612}" vid="{9A763474-A743-4619-9812-1D9C6E9434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BA515A7BAE2A43BBCEEFC8DB246324" ma:contentTypeVersion="15" ma:contentTypeDescription="Create a new document." ma:contentTypeScope="" ma:versionID="39e442cfa5e5558afc218e08600e22b0">
  <xsd:schema xmlns:xsd="http://www.w3.org/2001/XMLSchema" xmlns:xs="http://www.w3.org/2001/XMLSchema" xmlns:p="http://schemas.microsoft.com/office/2006/metadata/properties" xmlns:ns2="57fe772f-00cf-4dad-b0cb-913608da9119" xmlns:ns3="c5f555a3-b848-4bea-9c8d-34a4da0e4343" targetNamespace="http://schemas.microsoft.com/office/2006/metadata/properties" ma:root="true" ma:fieldsID="f7b907b57351f06c171a175add3acdcc" ns2:_="" ns3:_="">
    <xsd:import namespace="57fe772f-00cf-4dad-b0cb-913608da9119"/>
    <xsd:import namespace="c5f555a3-b848-4bea-9c8d-34a4da0e43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fe772f-00cf-4dad-b0cb-913608da91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e864938-2603-473d-8bcd-f12a868843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f555a3-b848-4bea-9c8d-34a4da0e4343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8afdac5b-07eb-4f5e-9c79-778fcf53685d}" ma:internalName="TaxCatchAll" ma:showField="CatchAllData" ma:web="c5f555a3-b848-4bea-9c8d-34a4da0e43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fe772f-00cf-4dad-b0cb-913608da9119">
      <Terms xmlns="http://schemas.microsoft.com/office/infopath/2007/PartnerControls"/>
    </lcf76f155ced4ddcb4097134ff3c332f>
    <TaxCatchAll xmlns="c5f555a3-b848-4bea-9c8d-34a4da0e4343" xsi:nil="true"/>
  </documentManagement>
</p:properties>
</file>

<file path=customXml/itemProps1.xml><?xml version="1.0" encoding="utf-8"?>
<ds:datastoreItem xmlns:ds="http://schemas.openxmlformats.org/officeDocument/2006/customXml" ds:itemID="{8C1C5E47-0152-4535-9719-763EFA3588A6}"/>
</file>

<file path=customXml/itemProps2.xml><?xml version="1.0" encoding="utf-8"?>
<ds:datastoreItem xmlns:ds="http://schemas.openxmlformats.org/officeDocument/2006/customXml" ds:itemID="{8EE0FD71-500C-4444-8616-4693F0648A24}"/>
</file>

<file path=customXml/itemProps3.xml><?xml version="1.0" encoding="utf-8"?>
<ds:datastoreItem xmlns:ds="http://schemas.openxmlformats.org/officeDocument/2006/customXml" ds:itemID="{E1E1FEDE-3033-489E-BE78-CE42BBF40F3A}"/>
</file>

<file path=docProps/app.xml><?xml version="1.0" encoding="utf-8"?>
<Properties xmlns="http://schemas.openxmlformats.org/officeDocument/2006/extended-properties" xmlns:vt="http://schemas.openxmlformats.org/officeDocument/2006/docPropsVTypes">
  <Template>3_TEM_laajakuva__EN_V_RGB</Template>
  <TotalTime>9598</TotalTime>
  <Words>356</Words>
  <Application>Microsoft Office PowerPoint</Application>
  <PresentationFormat>Näytössä katseltava esitys (16:9)</PresentationFormat>
  <Paragraphs>47</Paragraphs>
  <Slides>5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TEM</vt:lpstr>
      <vt:lpstr>Energy Efficiency Agreements 2026 – 2035</vt:lpstr>
      <vt:lpstr>How to meet Finland’s national targets</vt:lpstr>
      <vt:lpstr>Energy efficiency agreements in a nutshell</vt:lpstr>
      <vt:lpstr>Cooperation and commitment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Kotro Pia (TEM)</dc:creator>
  <cp:lastModifiedBy>Kotro Pia (TEM)</cp:lastModifiedBy>
  <cp:revision>13</cp:revision>
  <cp:lastPrinted>2016-06-14T09:11:17Z</cp:lastPrinted>
  <dcterms:created xsi:type="dcterms:W3CDTF">2025-08-21T09:50:04Z</dcterms:created>
  <dcterms:modified xsi:type="dcterms:W3CDTF">2025-09-04T12:45:04Z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0x01010063BA515A7BAE2A43BBCEEFC8DB246324</vt:lpwstr>
  </property>
</Properties>
</file>