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6"/>
  </p:normalViewPr>
  <p:slideViewPr>
    <p:cSldViewPr>
      <p:cViewPr varScale="1">
        <p:scale>
          <a:sx n="88" d="100"/>
          <a:sy n="88" d="100"/>
        </p:scale>
        <p:origin x="176" y="5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D6B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F6B35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D6B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F6B35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5949"/>
            <a:ext cx="12191999" cy="49720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85898"/>
            <a:ext cx="12191999" cy="53720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38350" y="1519300"/>
            <a:ext cx="3305175" cy="1762125"/>
          </a:xfrm>
          <a:custGeom>
            <a:avLst/>
            <a:gdLst/>
            <a:ahLst/>
            <a:cxnLst/>
            <a:rect l="l" t="t" r="r" b="b"/>
            <a:pathLst>
              <a:path w="3305175" h="1762125">
                <a:moveTo>
                  <a:pt x="0" y="293624"/>
                </a:moveTo>
                <a:lnTo>
                  <a:pt x="3842" y="245993"/>
                </a:lnTo>
                <a:lnTo>
                  <a:pt x="14967" y="200810"/>
                </a:lnTo>
                <a:lnTo>
                  <a:pt x="32770" y="158680"/>
                </a:lnTo>
                <a:lnTo>
                  <a:pt x="56648" y="120207"/>
                </a:lnTo>
                <a:lnTo>
                  <a:pt x="85994" y="85994"/>
                </a:lnTo>
                <a:lnTo>
                  <a:pt x="120207" y="56648"/>
                </a:lnTo>
                <a:lnTo>
                  <a:pt x="158680" y="32770"/>
                </a:lnTo>
                <a:lnTo>
                  <a:pt x="200810" y="14967"/>
                </a:lnTo>
                <a:lnTo>
                  <a:pt x="245993" y="3842"/>
                </a:lnTo>
                <a:lnTo>
                  <a:pt x="293624" y="0"/>
                </a:lnTo>
                <a:lnTo>
                  <a:pt x="3011424" y="0"/>
                </a:lnTo>
                <a:lnTo>
                  <a:pt x="3059058" y="3842"/>
                </a:lnTo>
                <a:lnTo>
                  <a:pt x="3104250" y="14967"/>
                </a:lnTo>
                <a:lnTo>
                  <a:pt x="3146395" y="32770"/>
                </a:lnTo>
                <a:lnTo>
                  <a:pt x="3184885" y="56648"/>
                </a:lnTo>
                <a:lnTo>
                  <a:pt x="3219116" y="85994"/>
                </a:lnTo>
                <a:lnTo>
                  <a:pt x="3248482" y="120207"/>
                </a:lnTo>
                <a:lnTo>
                  <a:pt x="3272376" y="158680"/>
                </a:lnTo>
                <a:lnTo>
                  <a:pt x="3290194" y="200810"/>
                </a:lnTo>
                <a:lnTo>
                  <a:pt x="3301328" y="245993"/>
                </a:lnTo>
                <a:lnTo>
                  <a:pt x="3305175" y="293624"/>
                </a:lnTo>
                <a:lnTo>
                  <a:pt x="3305175" y="1468374"/>
                </a:lnTo>
                <a:lnTo>
                  <a:pt x="3301328" y="1516004"/>
                </a:lnTo>
                <a:lnTo>
                  <a:pt x="3290194" y="1561187"/>
                </a:lnTo>
                <a:lnTo>
                  <a:pt x="3272376" y="1603317"/>
                </a:lnTo>
                <a:lnTo>
                  <a:pt x="3248482" y="1641790"/>
                </a:lnTo>
                <a:lnTo>
                  <a:pt x="3219116" y="1676003"/>
                </a:lnTo>
                <a:lnTo>
                  <a:pt x="3184885" y="1705349"/>
                </a:lnTo>
                <a:lnTo>
                  <a:pt x="3146395" y="1729227"/>
                </a:lnTo>
                <a:lnTo>
                  <a:pt x="3104250" y="1747030"/>
                </a:lnTo>
                <a:lnTo>
                  <a:pt x="3059058" y="1758155"/>
                </a:lnTo>
                <a:lnTo>
                  <a:pt x="3011424" y="1761998"/>
                </a:lnTo>
                <a:lnTo>
                  <a:pt x="293624" y="1761998"/>
                </a:lnTo>
                <a:lnTo>
                  <a:pt x="245993" y="1758155"/>
                </a:lnTo>
                <a:lnTo>
                  <a:pt x="200810" y="1747030"/>
                </a:lnTo>
                <a:lnTo>
                  <a:pt x="158680" y="1729227"/>
                </a:lnTo>
                <a:lnTo>
                  <a:pt x="120207" y="1705349"/>
                </a:lnTo>
                <a:lnTo>
                  <a:pt x="85994" y="1676003"/>
                </a:lnTo>
                <a:lnTo>
                  <a:pt x="56648" y="1641790"/>
                </a:lnTo>
                <a:lnTo>
                  <a:pt x="32770" y="1603317"/>
                </a:lnTo>
                <a:lnTo>
                  <a:pt x="14967" y="1561187"/>
                </a:lnTo>
                <a:lnTo>
                  <a:pt x="3842" y="1516004"/>
                </a:lnTo>
                <a:lnTo>
                  <a:pt x="0" y="1468374"/>
                </a:lnTo>
                <a:lnTo>
                  <a:pt x="0" y="293624"/>
                </a:lnTo>
                <a:close/>
              </a:path>
            </a:pathLst>
          </a:custGeom>
          <a:ln w="25400">
            <a:solidFill>
              <a:srgbClr val="FF6B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D6B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D6B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040" y="385699"/>
            <a:ext cx="11364595" cy="7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D6B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3004" y="2699638"/>
            <a:ext cx="6943090" cy="199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F6B35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89701" y="6574553"/>
            <a:ext cx="22860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00005A"/>
                </a:solidFill>
                <a:latin typeface="Arial"/>
                <a:cs typeface="Arial"/>
              </a:defRPr>
            </a:lvl1pPr>
          </a:lstStyle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‹N°›</a:t>
            </a:fld>
            <a:endParaRPr spc="-50" dirty="0">
              <a:latin typeface="Roboto"/>
              <a:cs typeface="Robo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echos.fr/politique-societe/societe/budget-2025-la-transition-ecologique-releguee-au-second-plan-2147124" TargetMode="External"/><Relationship Id="rId2" Type="http://schemas.openxmlformats.org/officeDocument/2006/relationships/hyperlink" Target="https://www.tresor.economie.gouv.fr/Articles/fe03c69a-9590-4368-b95e-ed761a023f53/files/5e8fa818-5c7d-48f5-aa60-c9ce4057b6b7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que-france.fr/system/files/2024-08/BDF_253-6_Crise-energetique_0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6548502" cy="56945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853" y="2199639"/>
              <a:ext cx="10058146" cy="4658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224" y="0"/>
              <a:ext cx="2495550" cy="22669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15770" y="1848230"/>
            <a:ext cx="9016365" cy="4568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37100"/>
              </a:lnSpc>
              <a:spcBef>
                <a:spcPts val="125"/>
              </a:spcBef>
            </a:pP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Nouveaux</a:t>
            </a:r>
            <a:r>
              <a:rPr sz="3950" b="1" spc="16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mécanismes</a:t>
            </a:r>
            <a:r>
              <a:rPr sz="3950" b="1" spc="23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de</a:t>
            </a:r>
            <a:r>
              <a:rPr sz="3950" b="1" spc="22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spc="-10" dirty="0">
                <a:solidFill>
                  <a:srgbClr val="FF6B35"/>
                </a:solidFill>
                <a:latin typeface="Roboto"/>
                <a:cs typeface="Roboto"/>
              </a:rPr>
              <a:t>financement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de</a:t>
            </a:r>
            <a:r>
              <a:rPr sz="3950" b="1" spc="13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la</a:t>
            </a:r>
            <a:r>
              <a:rPr sz="3950" b="1" spc="15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transition</a:t>
            </a:r>
            <a:r>
              <a:rPr sz="3950" b="1" spc="1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énergétique</a:t>
            </a:r>
            <a:r>
              <a:rPr sz="3950" b="1" spc="21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:</a:t>
            </a:r>
            <a:r>
              <a:rPr sz="3950" b="1" spc="12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spc="-10" dirty="0">
                <a:solidFill>
                  <a:srgbClr val="FF6B35"/>
                </a:solidFill>
                <a:latin typeface="Roboto"/>
                <a:cs typeface="Roboto"/>
              </a:rPr>
              <a:t>comment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compenser</a:t>
            </a:r>
            <a:r>
              <a:rPr sz="3950" b="1" spc="204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leur</a:t>
            </a:r>
            <a:r>
              <a:rPr sz="3950" b="1" spc="204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impact</a:t>
            </a:r>
            <a:r>
              <a:rPr sz="3950" b="1" spc="2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spc="-25" dirty="0">
                <a:solidFill>
                  <a:srgbClr val="FF6B35"/>
                </a:solidFill>
                <a:latin typeface="Roboto"/>
                <a:cs typeface="Roboto"/>
              </a:rPr>
              <a:t>sur</a:t>
            </a:r>
            <a:endParaRPr sz="395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les</a:t>
            </a:r>
            <a:r>
              <a:rPr sz="3950" b="1" spc="18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factures</a:t>
            </a:r>
            <a:r>
              <a:rPr sz="3950" b="1" spc="18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des</a:t>
            </a:r>
            <a:r>
              <a:rPr sz="3950" b="1" spc="18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dirty="0">
                <a:solidFill>
                  <a:srgbClr val="FF6B35"/>
                </a:solidFill>
                <a:latin typeface="Roboto"/>
                <a:cs typeface="Roboto"/>
              </a:rPr>
              <a:t>ménages</a:t>
            </a:r>
            <a:r>
              <a:rPr sz="3950" b="1" spc="18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950" b="1" spc="-50" dirty="0">
                <a:solidFill>
                  <a:srgbClr val="FF6B35"/>
                </a:solidFill>
                <a:latin typeface="Roboto"/>
                <a:cs typeface="Roboto"/>
              </a:rPr>
              <a:t>?</a:t>
            </a:r>
            <a:endParaRPr sz="395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lang="fr-FR" sz="3200" dirty="0">
                <a:solidFill>
                  <a:srgbClr val="FFF3E4"/>
                </a:solidFill>
                <a:latin typeface="Roboto Lt"/>
                <a:cs typeface="Roboto Lt"/>
              </a:rPr>
              <a:t>National </a:t>
            </a:r>
            <a:r>
              <a:rPr lang="fr-FR" sz="3200" dirty="0" err="1">
                <a:solidFill>
                  <a:srgbClr val="FFF3E4"/>
                </a:solidFill>
                <a:latin typeface="Roboto Lt"/>
                <a:cs typeface="Roboto Lt"/>
              </a:rPr>
              <a:t>Parliamentary</a:t>
            </a:r>
            <a:r>
              <a:rPr lang="fr-FR" sz="3200" dirty="0">
                <a:solidFill>
                  <a:srgbClr val="FFF3E4"/>
                </a:solidFill>
                <a:latin typeface="Roboto Lt"/>
                <a:cs typeface="Roboto Lt"/>
              </a:rPr>
              <a:t> Workshop on </a:t>
            </a:r>
            <a:r>
              <a:rPr lang="fr-FR" sz="3200" dirty="0" err="1">
                <a:solidFill>
                  <a:srgbClr val="FFF3E4"/>
                </a:solidFill>
                <a:latin typeface="Roboto Lt"/>
                <a:cs typeface="Roboto Lt"/>
              </a:rPr>
              <a:t>Renewable</a:t>
            </a:r>
            <a:r>
              <a:rPr lang="fr-FR" sz="3200" dirty="0">
                <a:solidFill>
                  <a:srgbClr val="FFF3E4"/>
                </a:solidFill>
                <a:latin typeface="Roboto Lt"/>
                <a:cs typeface="Roboto Lt"/>
              </a:rPr>
              <a:t> Energy and Energy </a:t>
            </a:r>
            <a:r>
              <a:rPr lang="fr-FR" sz="3200" dirty="0" err="1">
                <a:solidFill>
                  <a:srgbClr val="FFF3E4"/>
                </a:solidFill>
                <a:latin typeface="Roboto Lt"/>
                <a:cs typeface="Roboto Lt"/>
              </a:rPr>
              <a:t>efficiency</a:t>
            </a:r>
            <a:r>
              <a:rPr sz="3200" dirty="0">
                <a:solidFill>
                  <a:srgbClr val="FFF3E4"/>
                </a:solidFill>
                <a:latin typeface="Roboto Lt"/>
                <a:cs typeface="Roboto Lt"/>
              </a:rPr>
              <a:t>,</a:t>
            </a:r>
            <a:r>
              <a:rPr sz="3200" spc="1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lang="fr-FR" sz="3200" spc="10" dirty="0">
                <a:solidFill>
                  <a:srgbClr val="FFF3E4"/>
                </a:solidFill>
                <a:latin typeface="Roboto Lt"/>
                <a:cs typeface="Roboto Lt"/>
              </a:rPr>
              <a:t>19</a:t>
            </a:r>
            <a:r>
              <a:rPr sz="3200" spc="5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lang="fr-FR" sz="3200" spc="50" dirty="0">
                <a:solidFill>
                  <a:srgbClr val="FFF3E4"/>
                </a:solidFill>
                <a:latin typeface="Roboto Lt"/>
                <a:cs typeface="Roboto Lt"/>
              </a:rPr>
              <a:t>novembre</a:t>
            </a:r>
            <a:r>
              <a:rPr sz="3200" spc="7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3200" spc="-20" dirty="0">
                <a:solidFill>
                  <a:srgbClr val="FFF3E4"/>
                </a:solidFill>
                <a:latin typeface="Roboto Lt"/>
                <a:cs typeface="Roboto Lt"/>
              </a:rPr>
              <a:t>2025</a:t>
            </a:r>
            <a:endParaRPr sz="3200" dirty="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0" y="295275"/>
            <a:ext cx="8458200" cy="6562725"/>
            <a:chOff x="1428750" y="295275"/>
            <a:chExt cx="8458200" cy="6562725"/>
          </a:xfrm>
        </p:grpSpPr>
        <p:sp>
          <p:nvSpPr>
            <p:cNvPr id="3" name="object 3"/>
            <p:cNvSpPr/>
            <p:nvPr/>
          </p:nvSpPr>
          <p:spPr>
            <a:xfrm>
              <a:off x="5867400" y="6467475"/>
              <a:ext cx="457200" cy="390525"/>
            </a:xfrm>
            <a:custGeom>
              <a:avLst/>
              <a:gdLst/>
              <a:ahLst/>
              <a:cxnLst/>
              <a:rect l="l" t="t" r="r" b="b"/>
              <a:pathLst>
                <a:path w="457200" h="390525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4"/>
                  </a:lnTo>
                  <a:lnTo>
                    <a:pt x="100793" y="39041"/>
                  </a:lnTo>
                  <a:lnTo>
                    <a:pt x="66960" y="66955"/>
                  </a:lnTo>
                  <a:lnTo>
                    <a:pt x="39045" y="100788"/>
                  </a:lnTo>
                  <a:lnTo>
                    <a:pt x="17966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0" y="390525"/>
                  </a:lnTo>
                  <a:lnTo>
                    <a:pt x="457200" y="390525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6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750" y="295275"/>
              <a:ext cx="8458200" cy="65627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52700" y="981075"/>
              <a:ext cx="5686425" cy="533400"/>
            </a:xfrm>
            <a:custGeom>
              <a:avLst/>
              <a:gdLst/>
              <a:ahLst/>
              <a:cxnLst/>
              <a:rect l="l" t="t" r="r" b="b"/>
              <a:pathLst>
                <a:path w="5686425" h="533400">
                  <a:moveTo>
                    <a:pt x="5686425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5686425" y="533400"/>
                  </a:lnTo>
                  <a:lnTo>
                    <a:pt x="5686425" y="0"/>
                  </a:lnTo>
                  <a:close/>
                </a:path>
              </a:pathLst>
            </a:custGeom>
            <a:solidFill>
              <a:srgbClr val="FDF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040" y="954722"/>
            <a:ext cx="11221085" cy="514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La</a:t>
            </a:r>
            <a:r>
              <a:rPr sz="1550" b="1" spc="5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mesure</a:t>
            </a:r>
            <a:r>
              <a:rPr sz="1550" b="1" spc="14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simple,</a:t>
            </a:r>
            <a:r>
              <a:rPr sz="1550" b="1" spc="15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lisible</a:t>
            </a:r>
            <a:r>
              <a:rPr sz="1550" b="1" spc="13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et</a:t>
            </a:r>
            <a:r>
              <a:rPr sz="1550" b="1" spc="16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juste</a:t>
            </a:r>
            <a:r>
              <a:rPr sz="1550" b="1" spc="14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du</a:t>
            </a:r>
            <a:r>
              <a:rPr sz="1550" b="1" spc="10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réseau</a:t>
            </a:r>
            <a:r>
              <a:rPr sz="1550" b="1" spc="10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Cler</a:t>
            </a:r>
            <a:r>
              <a:rPr sz="1550" b="1" spc="14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D6B34"/>
                </a:solidFill>
                <a:latin typeface="Roboto"/>
                <a:cs typeface="Roboto"/>
              </a:rPr>
              <a:t>:</a:t>
            </a:r>
            <a:r>
              <a:rPr sz="1550" b="1" spc="114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1€</a:t>
            </a:r>
            <a:r>
              <a:rPr sz="1550" b="1" spc="1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d'investissement</a:t>
            </a:r>
            <a:r>
              <a:rPr sz="1550" b="1" spc="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public</a:t>
            </a:r>
            <a:r>
              <a:rPr sz="1550" b="1" spc="1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550" b="1" spc="1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donner</a:t>
            </a:r>
            <a:r>
              <a:rPr sz="1550" b="1" spc="1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accès</a:t>
            </a:r>
            <a:r>
              <a:rPr sz="1550" b="1" spc="10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aux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solutions</a:t>
            </a:r>
            <a:r>
              <a:rPr sz="1550" b="1" spc="1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550" b="1" spc="1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spc="-10" dirty="0">
                <a:solidFill>
                  <a:srgbClr val="000058"/>
                </a:solidFill>
                <a:latin typeface="Roboto"/>
                <a:cs typeface="Roboto"/>
              </a:rPr>
              <a:t>transition</a:t>
            </a:r>
            <a:endParaRPr sz="1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=</a:t>
            </a:r>
            <a:r>
              <a:rPr sz="1550" b="1" spc="1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1€</a:t>
            </a:r>
            <a:r>
              <a:rPr sz="1550" b="1" spc="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550" b="1" spc="1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revenu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carbone</a:t>
            </a:r>
            <a:r>
              <a:rPr sz="1550" b="1" spc="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universel</a:t>
            </a:r>
            <a:r>
              <a:rPr sz="1550" b="1" spc="1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1550" b="1" spc="1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progressif</a:t>
            </a:r>
            <a:r>
              <a:rPr sz="1550" b="1" spc="1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en</a:t>
            </a:r>
            <a:r>
              <a:rPr sz="1550" b="1" spc="2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faveur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550" b="1" spc="10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ménages</a:t>
            </a:r>
            <a:r>
              <a:rPr sz="1550" b="1" spc="2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aider</a:t>
            </a:r>
            <a:r>
              <a:rPr sz="1550" b="1" spc="204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au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paiement</a:t>
            </a:r>
            <a:r>
              <a:rPr sz="1550" b="1" spc="1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550" b="1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550" b="1" spc="-10" dirty="0">
                <a:solidFill>
                  <a:srgbClr val="000058"/>
                </a:solidFill>
                <a:latin typeface="Roboto"/>
                <a:cs typeface="Roboto"/>
              </a:rPr>
              <a:t>factures</a:t>
            </a:r>
            <a:endParaRPr sz="1550">
              <a:latin typeface="Roboto"/>
              <a:cs typeface="Robo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7040" y="385699"/>
            <a:ext cx="1102106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Les</a:t>
            </a:r>
            <a:r>
              <a:rPr spc="15" dirty="0"/>
              <a:t> </a:t>
            </a:r>
            <a:r>
              <a:rPr dirty="0"/>
              <a:t>mesures</a:t>
            </a:r>
            <a:r>
              <a:rPr spc="15" dirty="0"/>
              <a:t> </a:t>
            </a:r>
            <a:r>
              <a:rPr dirty="0"/>
              <a:t>compensatoires</a:t>
            </a:r>
            <a:r>
              <a:rPr spc="20" dirty="0"/>
              <a:t> </a:t>
            </a:r>
            <a:r>
              <a:rPr dirty="0"/>
              <a:t>à</a:t>
            </a:r>
            <a:r>
              <a:rPr spc="100" dirty="0"/>
              <a:t> </a:t>
            </a:r>
            <a:r>
              <a:rPr dirty="0"/>
              <a:t>déployer</a:t>
            </a:r>
            <a:r>
              <a:rPr spc="5" dirty="0"/>
              <a:t> </a:t>
            </a:r>
            <a:r>
              <a:rPr dirty="0"/>
              <a:t>&gt;</a:t>
            </a:r>
            <a:r>
              <a:rPr spc="85" dirty="0"/>
              <a:t> </a:t>
            </a:r>
            <a:r>
              <a:rPr dirty="0">
                <a:solidFill>
                  <a:srgbClr val="00005A"/>
                </a:solidFill>
              </a:rPr>
              <a:t>La</a:t>
            </a:r>
            <a:r>
              <a:rPr spc="10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mesure</a:t>
            </a:r>
            <a:r>
              <a:rPr spc="5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phare</a:t>
            </a:r>
            <a:r>
              <a:rPr spc="5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du</a:t>
            </a:r>
            <a:r>
              <a:rPr spc="-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réseau</a:t>
            </a:r>
            <a:r>
              <a:rPr spc="12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Cler</a:t>
            </a:r>
            <a:r>
              <a:rPr spc="20" dirty="0">
                <a:solidFill>
                  <a:srgbClr val="00005A"/>
                </a:solidFill>
              </a:rPr>
              <a:t> </a:t>
            </a:r>
            <a:r>
              <a:rPr spc="-25" dirty="0">
                <a:solidFill>
                  <a:srgbClr val="00005A"/>
                </a:solidFill>
              </a:rPr>
              <a:t>(1)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5197"/>
            <a:ext cx="12192000" cy="4622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54140" y="1481391"/>
            <a:ext cx="57854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Clr>
                <a:srgbClr val="00005A"/>
              </a:buClr>
              <a:buFont typeface="Arial MT"/>
              <a:buChar char="•"/>
              <a:tabLst>
                <a:tab pos="297815" algn="l"/>
              </a:tabLst>
            </a:pPr>
            <a:r>
              <a:rPr sz="1400" spc="-10" dirty="0">
                <a:solidFill>
                  <a:srgbClr val="00005A"/>
                </a:solidFill>
                <a:latin typeface="Roboto"/>
                <a:cs typeface="Roboto"/>
              </a:rPr>
              <a:t>Progressif</a:t>
            </a:r>
            <a:r>
              <a:rPr sz="1400" spc="-2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pour</a:t>
            </a:r>
            <a:r>
              <a:rPr sz="1400" spc="-3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protéger</a:t>
            </a:r>
            <a:r>
              <a:rPr sz="1400" spc="-3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davantage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les</a:t>
            </a:r>
            <a:r>
              <a:rPr sz="1400" spc="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ménages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les</a:t>
            </a:r>
            <a:r>
              <a:rPr sz="1400" spc="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FD6B34"/>
                </a:solidFill>
                <a:latin typeface="Roboto"/>
                <a:cs typeface="Roboto"/>
              </a:rPr>
              <a:t>plus</a:t>
            </a:r>
            <a:r>
              <a:rPr sz="1400" spc="-5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vulnérables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1595" y="1700847"/>
            <a:ext cx="537337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98450" marR="5080" indent="-285750">
              <a:lnSpc>
                <a:spcPts val="1430"/>
              </a:lnSpc>
              <a:spcBef>
                <a:spcPts val="155"/>
              </a:spcBef>
              <a:buFont typeface="Arial MT"/>
              <a:buChar char="•"/>
              <a:tabLst>
                <a:tab pos="298450" algn="l"/>
              </a:tabLst>
            </a:pP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Quelques</a:t>
            </a:r>
            <a:r>
              <a:rPr sz="1200" spc="-4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idées</a:t>
            </a:r>
            <a:r>
              <a:rPr sz="1200" spc="-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:</a:t>
            </a:r>
            <a:r>
              <a:rPr sz="1200" spc="-2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définition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en</a:t>
            </a:r>
            <a:r>
              <a:rPr sz="1200" spc="-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fonction</a:t>
            </a:r>
            <a:r>
              <a:rPr sz="1200" spc="-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de</a:t>
            </a:r>
            <a:r>
              <a:rPr sz="1200" spc="-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la</a:t>
            </a:r>
            <a:r>
              <a:rPr sz="1200" spc="-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part</a:t>
            </a:r>
            <a:r>
              <a:rPr sz="1200" spc="-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de</a:t>
            </a:r>
            <a:r>
              <a:rPr sz="1200" spc="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la</a:t>
            </a:r>
            <a:r>
              <a:rPr sz="1200" spc="-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fiscalité</a:t>
            </a:r>
            <a:r>
              <a:rPr sz="1200" spc="-6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sur</a:t>
            </a:r>
            <a:r>
              <a:rPr sz="1200" spc="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l’énergie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dans</a:t>
            </a:r>
            <a:r>
              <a:rPr sz="1200" spc="-6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le</a:t>
            </a:r>
            <a:r>
              <a:rPr sz="1200" spc="-7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revenu</a:t>
            </a:r>
            <a:r>
              <a:rPr sz="1200" spc="-3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total</a:t>
            </a:r>
            <a:r>
              <a:rPr sz="1200" spc="-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1200" spc="-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ménages,</a:t>
            </a:r>
            <a:r>
              <a:rPr sz="1200" spc="-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introduction</a:t>
            </a:r>
            <a:r>
              <a:rPr sz="1200" spc="-3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00005A"/>
                </a:solidFill>
                <a:latin typeface="Roboto"/>
                <a:cs typeface="Roboto"/>
              </a:rPr>
              <a:t>d’un</a:t>
            </a:r>
            <a:r>
              <a:rPr sz="1200" spc="-3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bonus</a:t>
            </a:r>
            <a:r>
              <a:rPr sz="1200" spc="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00005A"/>
                </a:solidFill>
                <a:latin typeface="Roboto"/>
                <a:cs typeface="Roboto"/>
              </a:rPr>
              <a:t>rural,</a:t>
            </a:r>
            <a:r>
              <a:rPr sz="1200" spc="-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évolution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du</a:t>
            </a:r>
            <a:r>
              <a:rPr sz="1200" spc="-3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revenu</a:t>
            </a:r>
            <a:r>
              <a:rPr sz="1200" spc="-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carbone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 en</a:t>
            </a:r>
            <a:r>
              <a:rPr sz="1200" spc="-3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fonction</a:t>
            </a:r>
            <a:r>
              <a:rPr sz="1200" spc="-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1200" spc="-5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prix</a:t>
            </a:r>
            <a:r>
              <a:rPr sz="1200" spc="-3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sur le</a:t>
            </a:r>
            <a:r>
              <a:rPr sz="1200" spc="-7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A"/>
                </a:solidFill>
                <a:latin typeface="Roboto"/>
                <a:cs typeface="Roboto"/>
              </a:rPr>
              <a:t>marché</a:t>
            </a:r>
            <a:r>
              <a:rPr sz="1200" spc="-7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00005A"/>
                </a:solidFill>
                <a:latin typeface="Roboto"/>
                <a:cs typeface="Roboto"/>
              </a:rPr>
              <a:t>carbone…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4140" y="2244661"/>
            <a:ext cx="5812155" cy="453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ts val="1664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spc="-20" dirty="0">
                <a:solidFill>
                  <a:srgbClr val="00005A"/>
                </a:solidFill>
                <a:latin typeface="Roboto"/>
                <a:cs typeface="Roboto"/>
              </a:rPr>
              <a:t>Universel</a:t>
            </a:r>
            <a:r>
              <a:rPr sz="1400" spc="-7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car</a:t>
            </a:r>
            <a:r>
              <a:rPr sz="1400" spc="-6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tous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les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ménages</a:t>
            </a:r>
            <a:r>
              <a:rPr sz="1400" spc="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FD6B34"/>
                </a:solidFill>
                <a:latin typeface="Roboto"/>
                <a:cs typeface="Roboto"/>
              </a:rPr>
              <a:t>vont</a:t>
            </a:r>
            <a:r>
              <a:rPr sz="1400" spc="-7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être</a:t>
            </a:r>
            <a:r>
              <a:rPr sz="1400" spc="-8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impactés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par</a:t>
            </a:r>
            <a:r>
              <a:rPr sz="1400" spc="-3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les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hausses</a:t>
            </a:r>
            <a:r>
              <a:rPr sz="1400" spc="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FD6B34"/>
                </a:solidFill>
                <a:latin typeface="Roboto"/>
                <a:cs typeface="Roboto"/>
              </a:rPr>
              <a:t>de</a:t>
            </a:r>
            <a:endParaRPr sz="1400">
              <a:latin typeface="Roboto"/>
              <a:cs typeface="Roboto"/>
            </a:endParaRPr>
          </a:p>
          <a:p>
            <a:pPr marL="298450">
              <a:lnSpc>
                <a:spcPts val="1664"/>
              </a:lnSpc>
            </a:pP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factures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94254" y="2999739"/>
            <a:ext cx="4030345" cy="3858260"/>
            <a:chOff x="2294254" y="2999739"/>
            <a:chExt cx="4030345" cy="3858260"/>
          </a:xfrm>
        </p:grpSpPr>
        <p:sp>
          <p:nvSpPr>
            <p:cNvPr id="7" name="object 7"/>
            <p:cNvSpPr/>
            <p:nvPr/>
          </p:nvSpPr>
          <p:spPr>
            <a:xfrm>
              <a:off x="5867400" y="6467474"/>
              <a:ext cx="457200" cy="390525"/>
            </a:xfrm>
            <a:custGeom>
              <a:avLst/>
              <a:gdLst/>
              <a:ahLst/>
              <a:cxnLst/>
              <a:rect l="l" t="t" r="r" b="b"/>
              <a:pathLst>
                <a:path w="457200" h="390525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4"/>
                  </a:lnTo>
                  <a:lnTo>
                    <a:pt x="100793" y="39041"/>
                  </a:lnTo>
                  <a:lnTo>
                    <a:pt x="66960" y="66955"/>
                  </a:lnTo>
                  <a:lnTo>
                    <a:pt x="39045" y="100788"/>
                  </a:lnTo>
                  <a:lnTo>
                    <a:pt x="17966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0" y="390525"/>
                  </a:lnTo>
                  <a:lnTo>
                    <a:pt x="457200" y="390525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6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4255" y="2999739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39" h="574039">
                  <a:moveTo>
                    <a:pt x="574040" y="194310"/>
                  </a:moveTo>
                  <a:lnTo>
                    <a:pt x="378841" y="194310"/>
                  </a:lnTo>
                  <a:lnTo>
                    <a:pt x="378841" y="0"/>
                  </a:lnTo>
                  <a:lnTo>
                    <a:pt x="195199" y="0"/>
                  </a:lnTo>
                  <a:lnTo>
                    <a:pt x="195199" y="194310"/>
                  </a:lnTo>
                  <a:lnTo>
                    <a:pt x="0" y="194310"/>
                  </a:lnTo>
                  <a:lnTo>
                    <a:pt x="0" y="378460"/>
                  </a:lnTo>
                  <a:lnTo>
                    <a:pt x="195199" y="378460"/>
                  </a:lnTo>
                  <a:lnTo>
                    <a:pt x="195199" y="574040"/>
                  </a:lnTo>
                  <a:lnTo>
                    <a:pt x="378841" y="574040"/>
                  </a:lnTo>
                  <a:lnTo>
                    <a:pt x="378841" y="378460"/>
                  </a:lnTo>
                  <a:lnTo>
                    <a:pt x="574040" y="378460"/>
                  </a:lnTo>
                  <a:lnTo>
                    <a:pt x="574040" y="194310"/>
                  </a:lnTo>
                  <a:close/>
                </a:path>
              </a:pathLst>
            </a:custGeom>
            <a:solidFill>
              <a:srgbClr val="EC6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2469" y="1173480"/>
            <a:ext cx="1018476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253990" algn="l"/>
              </a:tabLst>
            </a:pPr>
            <a:r>
              <a:rPr sz="2000" b="1" dirty="0">
                <a:solidFill>
                  <a:srgbClr val="000058"/>
                </a:solidFill>
                <a:latin typeface="Roboto"/>
                <a:cs typeface="Roboto"/>
              </a:rPr>
              <a:t>Un</a:t>
            </a:r>
            <a:r>
              <a:rPr sz="2000" b="1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6B35"/>
                </a:solidFill>
                <a:latin typeface="Roboto"/>
                <a:cs typeface="Roboto"/>
              </a:rPr>
              <a:t>principe</a:t>
            </a:r>
            <a:r>
              <a:rPr sz="2000" b="1" spc="-4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qui</a:t>
            </a:r>
            <a:r>
              <a:rPr sz="2000" b="1" spc="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se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fonde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sur</a:t>
            </a:r>
            <a:r>
              <a:rPr sz="2000" b="1" spc="-3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le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besoin</a:t>
            </a:r>
            <a:r>
              <a:rPr sz="2000" b="1" spc="2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de</a:t>
            </a:r>
            <a:r>
              <a:rPr sz="2000" b="1" spc="-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spc="-50" dirty="0">
                <a:solidFill>
                  <a:srgbClr val="00005A"/>
                </a:solidFill>
                <a:latin typeface="Roboto"/>
                <a:cs typeface="Roboto"/>
              </a:rPr>
              <a:t>: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	</a:t>
            </a:r>
            <a:r>
              <a:rPr sz="3000" b="1" baseline="1388" dirty="0">
                <a:solidFill>
                  <a:srgbClr val="FF6B35"/>
                </a:solidFill>
                <a:latin typeface="Roboto"/>
                <a:cs typeface="Roboto"/>
              </a:rPr>
              <a:t>Un</a:t>
            </a:r>
            <a:r>
              <a:rPr sz="3000" b="1" spc="-75" baseline="1388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000" b="1" baseline="1388" dirty="0">
                <a:solidFill>
                  <a:srgbClr val="FF6B35"/>
                </a:solidFill>
                <a:latin typeface="Roboto"/>
                <a:cs typeface="Roboto"/>
              </a:rPr>
              <a:t>revenu</a:t>
            </a:r>
            <a:r>
              <a:rPr sz="3000" b="1" spc="44" baseline="1388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000" b="1" baseline="1388" dirty="0">
                <a:solidFill>
                  <a:srgbClr val="FF6B35"/>
                </a:solidFill>
                <a:latin typeface="Roboto"/>
                <a:cs typeface="Roboto"/>
              </a:rPr>
              <a:t>carbone</a:t>
            </a:r>
            <a:r>
              <a:rPr sz="3000" b="1" spc="22" baseline="1388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3000" b="1" baseline="1388" dirty="0">
                <a:solidFill>
                  <a:srgbClr val="00005A"/>
                </a:solidFill>
                <a:latin typeface="Roboto"/>
                <a:cs typeface="Roboto"/>
              </a:rPr>
              <a:t>universel </a:t>
            </a:r>
            <a:r>
              <a:rPr sz="3000" b="1" baseline="1388" dirty="0">
                <a:solidFill>
                  <a:srgbClr val="FD6B34"/>
                </a:solidFill>
                <a:latin typeface="Roboto"/>
                <a:cs typeface="Roboto"/>
              </a:rPr>
              <a:t>et</a:t>
            </a:r>
            <a:r>
              <a:rPr sz="3000" b="1" spc="60" baseline="1388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3000" b="1" baseline="1388" dirty="0">
                <a:solidFill>
                  <a:srgbClr val="00005A"/>
                </a:solidFill>
                <a:latin typeface="Roboto"/>
                <a:cs typeface="Roboto"/>
              </a:rPr>
              <a:t>progressif</a:t>
            </a:r>
            <a:r>
              <a:rPr sz="3000" b="1" spc="-7" baseline="1388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3000" b="1" spc="-75" baseline="1388" dirty="0">
                <a:solidFill>
                  <a:srgbClr val="00005A"/>
                </a:solidFill>
                <a:latin typeface="Roboto"/>
                <a:cs typeface="Roboto"/>
              </a:rPr>
              <a:t>:</a:t>
            </a:r>
            <a:endParaRPr sz="3000" baseline="1388">
              <a:latin typeface="Roboto"/>
              <a:cs typeface="Robo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712469" y="1488503"/>
            <a:ext cx="4993640" cy="1092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ts val="1664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spc="-10" dirty="0">
                <a:solidFill>
                  <a:srgbClr val="00005A"/>
                </a:solidFill>
                <a:latin typeface="Roboto"/>
                <a:cs typeface="Roboto"/>
              </a:rPr>
              <a:t>Maintenir</a:t>
            </a:r>
            <a:r>
              <a:rPr sz="1400" spc="-25" dirty="0">
                <a:solidFill>
                  <a:srgbClr val="00005A"/>
                </a:solidFill>
                <a:latin typeface="Roboto"/>
                <a:cs typeface="Roboto"/>
              </a:rPr>
              <a:t> l’adhésion</a:t>
            </a:r>
            <a:r>
              <a:rPr sz="1400" spc="-3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1400" spc="2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A"/>
                </a:solidFill>
                <a:latin typeface="Roboto"/>
                <a:cs typeface="Roboto"/>
              </a:rPr>
              <a:t>ménages</a:t>
            </a:r>
            <a:r>
              <a:rPr sz="1400" spc="-5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face</a:t>
            </a:r>
            <a:r>
              <a:rPr sz="1400" spc="-6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aux</a:t>
            </a:r>
            <a:r>
              <a:rPr sz="1400" spc="-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A"/>
                </a:solidFill>
                <a:latin typeface="Roboto"/>
                <a:cs typeface="Roboto"/>
              </a:rPr>
              <a:t>hausses</a:t>
            </a:r>
            <a:r>
              <a:rPr sz="1400" spc="-5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00005A"/>
                </a:solidFill>
                <a:latin typeface="Roboto"/>
                <a:cs typeface="Roboto"/>
              </a:rPr>
              <a:t>de</a:t>
            </a:r>
            <a:endParaRPr sz="1400">
              <a:latin typeface="Roboto"/>
              <a:cs typeface="Roboto"/>
            </a:endParaRPr>
          </a:p>
          <a:p>
            <a:pPr marL="297815">
              <a:lnSpc>
                <a:spcPts val="1664"/>
              </a:lnSpc>
            </a:pP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factures</a:t>
            </a:r>
            <a:r>
              <a:rPr sz="1400" spc="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A"/>
                </a:solidFill>
                <a:latin typeface="Roboto"/>
                <a:cs typeface="Roboto"/>
              </a:rPr>
              <a:t>(</a:t>
            </a:r>
            <a:r>
              <a:rPr sz="1400" spc="-20" dirty="0">
                <a:solidFill>
                  <a:srgbClr val="FD6B34"/>
                </a:solidFill>
                <a:latin typeface="Roboto"/>
                <a:cs typeface="Roboto"/>
              </a:rPr>
              <a:t>redistribution</a:t>
            </a:r>
            <a:r>
              <a:rPr sz="1400" spc="-2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de</a:t>
            </a:r>
            <a:r>
              <a:rPr sz="1400" spc="-7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la</a:t>
            </a:r>
            <a:r>
              <a:rPr sz="1400" spc="-8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moitié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D6B34"/>
                </a:solidFill>
                <a:latin typeface="Roboto"/>
                <a:cs typeface="Roboto"/>
              </a:rPr>
              <a:t>des</a:t>
            </a:r>
            <a:r>
              <a:rPr sz="1400" spc="2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revenus</a:t>
            </a:r>
            <a:r>
              <a:rPr sz="1400" spc="-10" dirty="0">
                <a:solidFill>
                  <a:srgbClr val="00005A"/>
                </a:solidFill>
                <a:latin typeface="Roboto"/>
                <a:cs typeface="Roboto"/>
              </a:rPr>
              <a:t>)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…</a:t>
            </a:r>
            <a:endParaRPr sz="1400">
              <a:latin typeface="Roboto"/>
              <a:cs typeface="Roboto"/>
            </a:endParaRPr>
          </a:p>
          <a:p>
            <a:pPr marL="297815" marR="5080" indent="-285750">
              <a:lnSpc>
                <a:spcPts val="1650"/>
              </a:lnSpc>
              <a:spcBef>
                <a:spcPts val="130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…Tout</a:t>
            </a:r>
            <a:r>
              <a:rPr sz="1400" spc="-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A"/>
                </a:solidFill>
                <a:latin typeface="Roboto"/>
                <a:cs typeface="Roboto"/>
              </a:rPr>
              <a:t>en</a:t>
            </a:r>
            <a:r>
              <a:rPr sz="1400" spc="-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fléchant</a:t>
            </a:r>
            <a:r>
              <a:rPr sz="1400" spc="-2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30" dirty="0">
                <a:solidFill>
                  <a:srgbClr val="00005A"/>
                </a:solidFill>
                <a:latin typeface="Roboto"/>
                <a:cs typeface="Roboto"/>
              </a:rPr>
              <a:t>l’autre</a:t>
            </a:r>
            <a:r>
              <a:rPr sz="1400" spc="-6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moitié</a:t>
            </a:r>
            <a:r>
              <a:rPr sz="1400" spc="-8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A"/>
                </a:solidFill>
                <a:latin typeface="Roboto"/>
                <a:cs typeface="Roboto"/>
              </a:rPr>
              <a:t>vers des</a:t>
            </a:r>
            <a:r>
              <a:rPr sz="1400" spc="-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aides</a:t>
            </a:r>
            <a:r>
              <a:rPr sz="1400" spc="-7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D6B34"/>
                </a:solidFill>
                <a:latin typeface="Roboto"/>
                <a:cs typeface="Roboto"/>
              </a:rPr>
              <a:t>publiques</a:t>
            </a:r>
            <a:r>
              <a:rPr sz="1400" spc="-6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spc="-50" dirty="0">
                <a:solidFill>
                  <a:srgbClr val="FD6B34"/>
                </a:solidFill>
                <a:latin typeface="Roboto"/>
                <a:cs typeface="Roboto"/>
              </a:rPr>
              <a:t>à </a:t>
            </a:r>
            <a:r>
              <a:rPr sz="1400" spc="-25" dirty="0">
                <a:solidFill>
                  <a:srgbClr val="FD6B34"/>
                </a:solidFill>
                <a:latin typeface="Roboto"/>
                <a:cs typeface="Roboto"/>
              </a:rPr>
              <a:t>l’investissement</a:t>
            </a:r>
            <a:r>
              <a:rPr sz="1400" spc="-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 orienter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les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achats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ménages</a:t>
            </a:r>
            <a:r>
              <a:rPr sz="14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vers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solutions</a:t>
            </a:r>
            <a:r>
              <a:rPr sz="1400" spc="-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bénéfiques</a:t>
            </a:r>
            <a:r>
              <a:rPr sz="1400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-9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transition</a:t>
            </a:r>
            <a:r>
              <a:rPr sz="1400" spc="-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énergétique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Les</a:t>
            </a:r>
            <a:r>
              <a:rPr spc="15" dirty="0"/>
              <a:t> </a:t>
            </a:r>
            <a:r>
              <a:rPr dirty="0"/>
              <a:t>mesures</a:t>
            </a:r>
            <a:r>
              <a:rPr spc="15" dirty="0"/>
              <a:t> </a:t>
            </a:r>
            <a:r>
              <a:rPr dirty="0"/>
              <a:t>compensatoires</a:t>
            </a:r>
            <a:r>
              <a:rPr spc="20" dirty="0"/>
              <a:t> </a:t>
            </a:r>
            <a:r>
              <a:rPr dirty="0"/>
              <a:t>à</a:t>
            </a:r>
            <a:r>
              <a:rPr spc="100" dirty="0"/>
              <a:t> </a:t>
            </a:r>
            <a:r>
              <a:rPr dirty="0"/>
              <a:t>déployer</a:t>
            </a:r>
            <a:r>
              <a:rPr spc="5" dirty="0"/>
              <a:t> </a:t>
            </a:r>
            <a:r>
              <a:rPr dirty="0"/>
              <a:t>&gt;</a:t>
            </a:r>
            <a:r>
              <a:rPr spc="85" dirty="0"/>
              <a:t> </a:t>
            </a:r>
            <a:r>
              <a:rPr dirty="0">
                <a:solidFill>
                  <a:srgbClr val="00005A"/>
                </a:solidFill>
              </a:rPr>
              <a:t>La</a:t>
            </a:r>
            <a:r>
              <a:rPr spc="10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mesure</a:t>
            </a:r>
            <a:r>
              <a:rPr spc="5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phare</a:t>
            </a:r>
            <a:r>
              <a:rPr spc="5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du</a:t>
            </a:r>
            <a:r>
              <a:rPr spc="-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réseau</a:t>
            </a:r>
            <a:r>
              <a:rPr spc="12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Cler</a:t>
            </a:r>
            <a:r>
              <a:rPr spc="20" dirty="0">
                <a:solidFill>
                  <a:srgbClr val="00005A"/>
                </a:solidFill>
              </a:rPr>
              <a:t> </a:t>
            </a:r>
            <a:r>
              <a:rPr spc="-25" dirty="0">
                <a:solidFill>
                  <a:srgbClr val="00005A"/>
                </a:solidFill>
              </a:rPr>
              <a:t>(2)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16250" y="2995866"/>
            <a:ext cx="3316604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Cohérence</a:t>
            </a:r>
            <a:r>
              <a:rPr sz="1400" spc="-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avec</a:t>
            </a:r>
            <a:r>
              <a:rPr sz="1400" spc="-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le</a:t>
            </a:r>
            <a:r>
              <a:rPr sz="1400" spc="-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triptyque</a:t>
            </a:r>
            <a:r>
              <a:rPr sz="1400" b="1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porté</a:t>
            </a:r>
            <a:r>
              <a:rPr sz="1400" spc="-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par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le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réseau</a:t>
            </a:r>
            <a:r>
              <a:rPr sz="1400" spc="-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Cler</a:t>
            </a:r>
            <a:r>
              <a:rPr sz="1400" spc="-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concernant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politique</a:t>
            </a:r>
            <a:r>
              <a:rPr sz="1400" spc="-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de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financement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-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transition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énergétique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5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8020" y="2995866"/>
            <a:ext cx="2839085" cy="672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ts val="1664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PLUS</a:t>
            </a:r>
            <a:r>
              <a:rPr sz="1400" spc="-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DÉPENSER</a:t>
            </a:r>
            <a:endParaRPr sz="1400">
              <a:latin typeface="Roboto"/>
              <a:cs typeface="Roboto"/>
            </a:endParaRPr>
          </a:p>
          <a:p>
            <a:pPr marL="297815" indent="-285115">
              <a:lnSpc>
                <a:spcPts val="1664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MIEUX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DÉPENSER</a:t>
            </a:r>
            <a:endParaRPr sz="1400">
              <a:latin typeface="Roboto"/>
              <a:cs typeface="Roboto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DÉPENSER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400" spc="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MANIÈRE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JUSTE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104775"/>
              <a:ext cx="2571750" cy="25622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33675" y="5114226"/>
              <a:ext cx="3027045" cy="932815"/>
            </a:xfrm>
            <a:custGeom>
              <a:avLst/>
              <a:gdLst/>
              <a:ahLst/>
              <a:cxnLst/>
              <a:rect l="l" t="t" r="r" b="b"/>
              <a:pathLst>
                <a:path w="3027045" h="932814">
                  <a:moveTo>
                    <a:pt x="696214" y="303720"/>
                  </a:moveTo>
                  <a:lnTo>
                    <a:pt x="526923" y="294322"/>
                  </a:lnTo>
                  <a:lnTo>
                    <a:pt x="339725" y="746988"/>
                  </a:lnTo>
                  <a:lnTo>
                    <a:pt x="203962" y="276288"/>
                  </a:lnTo>
                  <a:lnTo>
                    <a:pt x="35052" y="266890"/>
                  </a:lnTo>
                  <a:lnTo>
                    <a:pt x="0" y="895718"/>
                  </a:lnTo>
                  <a:lnTo>
                    <a:pt x="129159" y="902906"/>
                  </a:lnTo>
                  <a:lnTo>
                    <a:pt x="139065" y="724115"/>
                  </a:lnTo>
                  <a:lnTo>
                    <a:pt x="142494" y="431355"/>
                  </a:lnTo>
                  <a:lnTo>
                    <a:pt x="286385" y="911656"/>
                  </a:lnTo>
                  <a:lnTo>
                    <a:pt x="374396" y="916571"/>
                  </a:lnTo>
                  <a:lnTo>
                    <a:pt x="570738" y="455231"/>
                  </a:lnTo>
                  <a:lnTo>
                    <a:pt x="541642" y="746531"/>
                  </a:lnTo>
                  <a:lnTo>
                    <a:pt x="531622" y="925334"/>
                  </a:lnTo>
                  <a:lnTo>
                    <a:pt x="661162" y="932535"/>
                  </a:lnTo>
                  <a:lnTo>
                    <a:pt x="696214" y="303720"/>
                  </a:lnTo>
                  <a:close/>
                </a:path>
                <a:path w="3027045" h="932814">
                  <a:moveTo>
                    <a:pt x="1183767" y="715822"/>
                  </a:moveTo>
                  <a:lnTo>
                    <a:pt x="1181836" y="666597"/>
                  </a:lnTo>
                  <a:lnTo>
                    <a:pt x="1181735" y="663956"/>
                  </a:lnTo>
                  <a:lnTo>
                    <a:pt x="1180287" y="644410"/>
                  </a:lnTo>
                  <a:lnTo>
                    <a:pt x="1179868" y="638860"/>
                  </a:lnTo>
                  <a:lnTo>
                    <a:pt x="1176464" y="615505"/>
                  </a:lnTo>
                  <a:lnTo>
                    <a:pt x="1176401" y="614984"/>
                  </a:lnTo>
                  <a:lnTo>
                    <a:pt x="1164590" y="570903"/>
                  </a:lnTo>
                  <a:lnTo>
                    <a:pt x="1150683" y="540207"/>
                  </a:lnTo>
                  <a:lnTo>
                    <a:pt x="1146530" y="532384"/>
                  </a:lnTo>
                  <a:lnTo>
                    <a:pt x="1122299" y="500049"/>
                  </a:lnTo>
                  <a:lnTo>
                    <a:pt x="1092022" y="474446"/>
                  </a:lnTo>
                  <a:lnTo>
                    <a:pt x="1058164" y="456895"/>
                  </a:lnTo>
                  <a:lnTo>
                    <a:pt x="1058164" y="637603"/>
                  </a:lnTo>
                  <a:lnTo>
                    <a:pt x="883920" y="644410"/>
                  </a:lnTo>
                  <a:lnTo>
                    <a:pt x="891260" y="605548"/>
                  </a:lnTo>
                  <a:lnTo>
                    <a:pt x="912063" y="566267"/>
                  </a:lnTo>
                  <a:lnTo>
                    <a:pt x="946746" y="543814"/>
                  </a:lnTo>
                  <a:lnTo>
                    <a:pt x="969518" y="540207"/>
                  </a:lnTo>
                  <a:lnTo>
                    <a:pt x="983373" y="540435"/>
                  </a:lnTo>
                  <a:lnTo>
                    <a:pt x="1026490" y="556704"/>
                  </a:lnTo>
                  <a:lnTo>
                    <a:pt x="1051204" y="592455"/>
                  </a:lnTo>
                  <a:lnTo>
                    <a:pt x="1056627" y="614984"/>
                  </a:lnTo>
                  <a:lnTo>
                    <a:pt x="1056728" y="615505"/>
                  </a:lnTo>
                  <a:lnTo>
                    <a:pt x="1057783" y="628103"/>
                  </a:lnTo>
                  <a:lnTo>
                    <a:pt x="1058164" y="637603"/>
                  </a:lnTo>
                  <a:lnTo>
                    <a:pt x="1058164" y="456895"/>
                  </a:lnTo>
                  <a:lnTo>
                    <a:pt x="1055878" y="455866"/>
                  </a:lnTo>
                  <a:lnTo>
                    <a:pt x="1035608" y="449491"/>
                  </a:lnTo>
                  <a:lnTo>
                    <a:pt x="1014044" y="445198"/>
                  </a:lnTo>
                  <a:lnTo>
                    <a:pt x="991171" y="443014"/>
                  </a:lnTo>
                  <a:lnTo>
                    <a:pt x="965822" y="443014"/>
                  </a:lnTo>
                  <a:lnTo>
                    <a:pt x="918794" y="449173"/>
                  </a:lnTo>
                  <a:lnTo>
                    <a:pt x="876046" y="463994"/>
                  </a:lnTo>
                  <a:lnTo>
                    <a:pt x="839381" y="486702"/>
                  </a:lnTo>
                  <a:lnTo>
                    <a:pt x="809117" y="516610"/>
                  </a:lnTo>
                  <a:lnTo>
                    <a:pt x="785469" y="552919"/>
                  </a:lnTo>
                  <a:lnTo>
                    <a:pt x="768604" y="594804"/>
                  </a:lnTo>
                  <a:lnTo>
                    <a:pt x="759091" y="641604"/>
                  </a:lnTo>
                  <a:lnTo>
                    <a:pt x="757301" y="692645"/>
                  </a:lnTo>
                  <a:lnTo>
                    <a:pt x="757936" y="709930"/>
                  </a:lnTo>
                  <a:lnTo>
                    <a:pt x="763739" y="755103"/>
                  </a:lnTo>
                  <a:lnTo>
                    <a:pt x="777367" y="797255"/>
                  </a:lnTo>
                  <a:lnTo>
                    <a:pt x="798423" y="835240"/>
                  </a:lnTo>
                  <a:lnTo>
                    <a:pt x="826262" y="867854"/>
                  </a:lnTo>
                  <a:lnTo>
                    <a:pt x="860653" y="894270"/>
                  </a:lnTo>
                  <a:lnTo>
                    <a:pt x="901446" y="913612"/>
                  </a:lnTo>
                  <a:lnTo>
                    <a:pt x="947966" y="924953"/>
                  </a:lnTo>
                  <a:lnTo>
                    <a:pt x="973823" y="927303"/>
                  </a:lnTo>
                  <a:lnTo>
                    <a:pt x="999744" y="927303"/>
                  </a:lnTo>
                  <a:lnTo>
                    <a:pt x="1042555" y="922553"/>
                  </a:lnTo>
                  <a:lnTo>
                    <a:pt x="1080135" y="911834"/>
                  </a:lnTo>
                  <a:lnTo>
                    <a:pt x="1126705" y="887501"/>
                  </a:lnTo>
                  <a:lnTo>
                    <a:pt x="1161478" y="856932"/>
                  </a:lnTo>
                  <a:lnTo>
                    <a:pt x="1178052" y="835507"/>
                  </a:lnTo>
                  <a:lnTo>
                    <a:pt x="1172311" y="829754"/>
                  </a:lnTo>
                  <a:lnTo>
                    <a:pt x="1114933" y="772172"/>
                  </a:lnTo>
                  <a:lnTo>
                    <a:pt x="1079919" y="806132"/>
                  </a:lnTo>
                  <a:lnTo>
                    <a:pt x="1036218" y="825195"/>
                  </a:lnTo>
                  <a:lnTo>
                    <a:pt x="1019822" y="828395"/>
                  </a:lnTo>
                  <a:lnTo>
                    <a:pt x="1019213" y="828395"/>
                  </a:lnTo>
                  <a:lnTo>
                    <a:pt x="1003808" y="829754"/>
                  </a:lnTo>
                  <a:lnTo>
                    <a:pt x="991260" y="829754"/>
                  </a:lnTo>
                  <a:lnTo>
                    <a:pt x="977912" y="828395"/>
                  </a:lnTo>
                  <a:lnTo>
                    <a:pt x="934593" y="811479"/>
                  </a:lnTo>
                  <a:lnTo>
                    <a:pt x="903516" y="778383"/>
                  </a:lnTo>
                  <a:lnTo>
                    <a:pt x="887310" y="738365"/>
                  </a:lnTo>
                  <a:lnTo>
                    <a:pt x="885444" y="727456"/>
                  </a:lnTo>
                  <a:lnTo>
                    <a:pt x="1183767" y="715822"/>
                  </a:lnTo>
                  <a:close/>
                </a:path>
                <a:path w="3027045" h="932814">
                  <a:moveTo>
                    <a:pt x="1498854" y="522414"/>
                  </a:moveTo>
                  <a:lnTo>
                    <a:pt x="1489583" y="407352"/>
                  </a:lnTo>
                  <a:lnTo>
                    <a:pt x="1484757" y="406082"/>
                  </a:lnTo>
                  <a:lnTo>
                    <a:pt x="1478788" y="405193"/>
                  </a:lnTo>
                  <a:lnTo>
                    <a:pt x="1464183" y="404685"/>
                  </a:lnTo>
                  <a:lnTo>
                    <a:pt x="1457071" y="404939"/>
                  </a:lnTo>
                  <a:lnTo>
                    <a:pt x="1419707" y="412534"/>
                  </a:lnTo>
                  <a:lnTo>
                    <a:pt x="1382356" y="436702"/>
                  </a:lnTo>
                  <a:lnTo>
                    <a:pt x="1355217" y="475081"/>
                  </a:lnTo>
                  <a:lnTo>
                    <a:pt x="1352296" y="483019"/>
                  </a:lnTo>
                  <a:lnTo>
                    <a:pt x="1342263" y="425132"/>
                  </a:lnTo>
                  <a:lnTo>
                    <a:pt x="1225550" y="436816"/>
                  </a:lnTo>
                  <a:lnTo>
                    <a:pt x="1272286" y="902449"/>
                  </a:lnTo>
                  <a:lnTo>
                    <a:pt x="1396111" y="890028"/>
                  </a:lnTo>
                  <a:lnTo>
                    <a:pt x="1365504" y="584136"/>
                  </a:lnTo>
                  <a:lnTo>
                    <a:pt x="1369441" y="572554"/>
                  </a:lnTo>
                  <a:lnTo>
                    <a:pt x="1400251" y="539318"/>
                  </a:lnTo>
                  <a:lnTo>
                    <a:pt x="1441119" y="525145"/>
                  </a:lnTo>
                  <a:lnTo>
                    <a:pt x="1485392" y="522097"/>
                  </a:lnTo>
                  <a:lnTo>
                    <a:pt x="1498854" y="522414"/>
                  </a:lnTo>
                  <a:close/>
                </a:path>
                <a:path w="3027045" h="932814">
                  <a:moveTo>
                    <a:pt x="1966201" y="671207"/>
                  </a:moveTo>
                  <a:lnTo>
                    <a:pt x="1964182" y="647255"/>
                  </a:lnTo>
                  <a:lnTo>
                    <a:pt x="1848485" y="665861"/>
                  </a:lnTo>
                  <a:lnTo>
                    <a:pt x="1849361" y="676529"/>
                  </a:lnTo>
                  <a:lnTo>
                    <a:pt x="1848929" y="686663"/>
                  </a:lnTo>
                  <a:lnTo>
                    <a:pt x="1828012" y="728383"/>
                  </a:lnTo>
                  <a:lnTo>
                    <a:pt x="1792719" y="747445"/>
                  </a:lnTo>
                  <a:lnTo>
                    <a:pt x="1768627" y="751154"/>
                  </a:lnTo>
                  <a:lnTo>
                    <a:pt x="1756549" y="750963"/>
                  </a:lnTo>
                  <a:lnTo>
                    <a:pt x="1718259" y="735114"/>
                  </a:lnTo>
                  <a:lnTo>
                    <a:pt x="1692656" y="700455"/>
                  </a:lnTo>
                  <a:lnTo>
                    <a:pt x="1677327" y="652995"/>
                  </a:lnTo>
                  <a:lnTo>
                    <a:pt x="1670177" y="614362"/>
                  </a:lnTo>
                  <a:lnTo>
                    <a:pt x="1665973" y="575017"/>
                  </a:lnTo>
                  <a:lnTo>
                    <a:pt x="1665605" y="562330"/>
                  </a:lnTo>
                  <a:lnTo>
                    <a:pt x="1665833" y="550024"/>
                  </a:lnTo>
                  <a:lnTo>
                    <a:pt x="1675257" y="506209"/>
                  </a:lnTo>
                  <a:lnTo>
                    <a:pt x="1701380" y="474827"/>
                  </a:lnTo>
                  <a:lnTo>
                    <a:pt x="1747405" y="461619"/>
                  </a:lnTo>
                  <a:lnTo>
                    <a:pt x="1758886" y="461937"/>
                  </a:lnTo>
                  <a:lnTo>
                    <a:pt x="1796923" y="478053"/>
                  </a:lnTo>
                  <a:lnTo>
                    <a:pt x="1821065" y="511924"/>
                  </a:lnTo>
                  <a:lnTo>
                    <a:pt x="1827149" y="533476"/>
                  </a:lnTo>
                  <a:lnTo>
                    <a:pt x="1942973" y="514870"/>
                  </a:lnTo>
                  <a:lnTo>
                    <a:pt x="1928202" y="464527"/>
                  </a:lnTo>
                  <a:lnTo>
                    <a:pt x="1902587" y="423481"/>
                  </a:lnTo>
                  <a:lnTo>
                    <a:pt x="1867700" y="392455"/>
                  </a:lnTo>
                  <a:lnTo>
                    <a:pt x="1825117" y="372173"/>
                  </a:lnTo>
                  <a:lnTo>
                    <a:pt x="1776056" y="363321"/>
                  </a:lnTo>
                  <a:lnTo>
                    <a:pt x="1749602" y="363397"/>
                  </a:lnTo>
                  <a:lnTo>
                    <a:pt x="1696212" y="371729"/>
                  </a:lnTo>
                  <a:lnTo>
                    <a:pt x="1651114" y="388162"/>
                  </a:lnTo>
                  <a:lnTo>
                    <a:pt x="1614258" y="412267"/>
                  </a:lnTo>
                  <a:lnTo>
                    <a:pt x="1585163" y="442417"/>
                  </a:lnTo>
                  <a:lnTo>
                    <a:pt x="1563789" y="478282"/>
                  </a:lnTo>
                  <a:lnTo>
                    <a:pt x="1549882" y="518655"/>
                  </a:lnTo>
                  <a:lnTo>
                    <a:pt x="1543431" y="563016"/>
                  </a:lnTo>
                  <a:lnTo>
                    <a:pt x="1542897" y="586168"/>
                  </a:lnTo>
                  <a:lnTo>
                    <a:pt x="1544154" y="609879"/>
                  </a:lnTo>
                  <a:lnTo>
                    <a:pt x="1553933" y="670356"/>
                  </a:lnTo>
                  <a:lnTo>
                    <a:pt x="1567840" y="714883"/>
                  </a:lnTo>
                  <a:lnTo>
                    <a:pt x="1587868" y="754964"/>
                  </a:lnTo>
                  <a:lnTo>
                    <a:pt x="1613687" y="788924"/>
                  </a:lnTo>
                  <a:lnTo>
                    <a:pt x="1645272" y="816279"/>
                  </a:lnTo>
                  <a:lnTo>
                    <a:pt x="1682470" y="835812"/>
                  </a:lnTo>
                  <a:lnTo>
                    <a:pt x="1725295" y="847064"/>
                  </a:lnTo>
                  <a:lnTo>
                    <a:pt x="1748751" y="849045"/>
                  </a:lnTo>
                  <a:lnTo>
                    <a:pt x="1773593" y="848499"/>
                  </a:lnTo>
                  <a:lnTo>
                    <a:pt x="1825650" y="839889"/>
                  </a:lnTo>
                  <a:lnTo>
                    <a:pt x="1872132" y="821347"/>
                  </a:lnTo>
                  <a:lnTo>
                    <a:pt x="1911426" y="793242"/>
                  </a:lnTo>
                  <a:lnTo>
                    <a:pt x="1941055" y="758037"/>
                  </a:lnTo>
                  <a:lnTo>
                    <a:pt x="1960156" y="716534"/>
                  </a:lnTo>
                  <a:lnTo>
                    <a:pt x="1964855" y="694296"/>
                  </a:lnTo>
                  <a:lnTo>
                    <a:pt x="1966201" y="671207"/>
                  </a:lnTo>
                  <a:close/>
                </a:path>
                <a:path w="3027045" h="932814">
                  <a:moveTo>
                    <a:pt x="2082965" y="194360"/>
                  </a:moveTo>
                  <a:lnTo>
                    <a:pt x="2063343" y="148920"/>
                  </a:lnTo>
                  <a:lnTo>
                    <a:pt x="2028494" y="133159"/>
                  </a:lnTo>
                  <a:lnTo>
                    <a:pt x="2014639" y="132740"/>
                  </a:lnTo>
                  <a:lnTo>
                    <a:pt x="1999742" y="134810"/>
                  </a:lnTo>
                  <a:lnTo>
                    <a:pt x="1961984" y="153123"/>
                  </a:lnTo>
                  <a:lnTo>
                    <a:pt x="1942846" y="197891"/>
                  </a:lnTo>
                  <a:lnTo>
                    <a:pt x="1944497" y="210883"/>
                  </a:lnTo>
                  <a:lnTo>
                    <a:pt x="1972564" y="250888"/>
                  </a:lnTo>
                  <a:lnTo>
                    <a:pt x="2011083" y="259588"/>
                  </a:lnTo>
                  <a:lnTo>
                    <a:pt x="2026158" y="257492"/>
                  </a:lnTo>
                  <a:lnTo>
                    <a:pt x="2063546" y="239191"/>
                  </a:lnTo>
                  <a:lnTo>
                    <a:pt x="2082965" y="194360"/>
                  </a:lnTo>
                  <a:close/>
                </a:path>
                <a:path w="3027045" h="932814">
                  <a:moveTo>
                    <a:pt x="2198497" y="759663"/>
                  </a:moveTo>
                  <a:lnTo>
                    <a:pt x="2099945" y="302196"/>
                  </a:lnTo>
                  <a:lnTo>
                    <a:pt x="1977771" y="328485"/>
                  </a:lnTo>
                  <a:lnTo>
                    <a:pt x="2076323" y="785977"/>
                  </a:lnTo>
                  <a:lnTo>
                    <a:pt x="2198497" y="759663"/>
                  </a:lnTo>
                  <a:close/>
                </a:path>
                <a:path w="3027045" h="932814">
                  <a:moveTo>
                    <a:pt x="3026537" y="523201"/>
                  </a:moveTo>
                  <a:lnTo>
                    <a:pt x="2902712" y="446468"/>
                  </a:lnTo>
                  <a:lnTo>
                    <a:pt x="2911729" y="418274"/>
                  </a:lnTo>
                  <a:lnTo>
                    <a:pt x="2915386" y="397268"/>
                  </a:lnTo>
                  <a:lnTo>
                    <a:pt x="2916377" y="386943"/>
                  </a:lnTo>
                  <a:lnTo>
                    <a:pt x="2916428" y="386397"/>
                  </a:lnTo>
                  <a:lnTo>
                    <a:pt x="2917444" y="375958"/>
                  </a:lnTo>
                  <a:lnTo>
                    <a:pt x="2916682" y="332295"/>
                  </a:lnTo>
                  <a:lnTo>
                    <a:pt x="2910014" y="287502"/>
                  </a:lnTo>
                  <a:lnTo>
                    <a:pt x="2898013" y="241744"/>
                  </a:lnTo>
                  <a:lnTo>
                    <a:pt x="2797429" y="273621"/>
                  </a:lnTo>
                  <a:lnTo>
                    <a:pt x="2803614" y="296557"/>
                  </a:lnTo>
                  <a:lnTo>
                    <a:pt x="2807665" y="319074"/>
                  </a:lnTo>
                  <a:lnTo>
                    <a:pt x="2809544" y="341185"/>
                  </a:lnTo>
                  <a:lnTo>
                    <a:pt x="2809354" y="354304"/>
                  </a:lnTo>
                  <a:lnTo>
                    <a:pt x="2809240" y="362902"/>
                  </a:lnTo>
                  <a:lnTo>
                    <a:pt x="2805811" y="386397"/>
                  </a:lnTo>
                  <a:lnTo>
                    <a:pt x="2801912" y="383984"/>
                  </a:lnTo>
                  <a:lnTo>
                    <a:pt x="2761615" y="359016"/>
                  </a:lnTo>
                  <a:lnTo>
                    <a:pt x="2761615" y="485838"/>
                  </a:lnTo>
                  <a:lnTo>
                    <a:pt x="2733002" y="514273"/>
                  </a:lnTo>
                  <a:lnTo>
                    <a:pt x="2686177" y="538416"/>
                  </a:lnTo>
                  <a:lnTo>
                    <a:pt x="2662072" y="543026"/>
                  </a:lnTo>
                  <a:lnTo>
                    <a:pt x="2651239" y="543026"/>
                  </a:lnTo>
                  <a:lnTo>
                    <a:pt x="2609558" y="527621"/>
                  </a:lnTo>
                  <a:lnTo>
                    <a:pt x="2581491" y="492264"/>
                  </a:lnTo>
                  <a:lnTo>
                    <a:pt x="2572435" y="449897"/>
                  </a:lnTo>
                  <a:lnTo>
                    <a:pt x="2572804" y="442785"/>
                  </a:lnTo>
                  <a:lnTo>
                    <a:pt x="2584615" y="401764"/>
                  </a:lnTo>
                  <a:lnTo>
                    <a:pt x="2596007" y="383984"/>
                  </a:lnTo>
                  <a:lnTo>
                    <a:pt x="2761615" y="485838"/>
                  </a:lnTo>
                  <a:lnTo>
                    <a:pt x="2761615" y="359016"/>
                  </a:lnTo>
                  <a:lnTo>
                    <a:pt x="2661539" y="296989"/>
                  </a:lnTo>
                  <a:lnTo>
                    <a:pt x="2691511" y="257238"/>
                  </a:lnTo>
                  <a:lnTo>
                    <a:pt x="2697162" y="249237"/>
                  </a:lnTo>
                  <a:lnTo>
                    <a:pt x="2721483" y="207200"/>
                  </a:lnTo>
                  <a:lnTo>
                    <a:pt x="2726740" y="194424"/>
                  </a:lnTo>
                  <a:lnTo>
                    <a:pt x="2726817" y="194259"/>
                  </a:lnTo>
                  <a:lnTo>
                    <a:pt x="2736088" y="154495"/>
                  </a:lnTo>
                  <a:lnTo>
                    <a:pt x="2736773" y="140919"/>
                  </a:lnTo>
                  <a:lnTo>
                    <a:pt x="2736075" y="128841"/>
                  </a:lnTo>
                  <a:lnTo>
                    <a:pt x="2735986" y="127228"/>
                  </a:lnTo>
                  <a:lnTo>
                    <a:pt x="2733725" y="113385"/>
                  </a:lnTo>
                  <a:lnTo>
                    <a:pt x="2729992" y="99390"/>
                  </a:lnTo>
                  <a:lnTo>
                    <a:pt x="2729915" y="99225"/>
                  </a:lnTo>
                  <a:lnTo>
                    <a:pt x="2729801" y="98920"/>
                  </a:lnTo>
                  <a:lnTo>
                    <a:pt x="2702737" y="49949"/>
                  </a:lnTo>
                  <a:lnTo>
                    <a:pt x="2657856" y="15392"/>
                  </a:lnTo>
                  <a:lnTo>
                    <a:pt x="2637739" y="7416"/>
                  </a:lnTo>
                  <a:lnTo>
                    <a:pt x="2637739" y="156641"/>
                  </a:lnTo>
                  <a:lnTo>
                    <a:pt x="2637726" y="166039"/>
                  </a:lnTo>
                  <a:lnTo>
                    <a:pt x="2621686" y="206616"/>
                  </a:lnTo>
                  <a:lnTo>
                    <a:pt x="2587371" y="249237"/>
                  </a:lnTo>
                  <a:lnTo>
                    <a:pt x="2586736" y="248856"/>
                  </a:lnTo>
                  <a:lnTo>
                    <a:pt x="2555583" y="224980"/>
                  </a:lnTo>
                  <a:lnTo>
                    <a:pt x="2528849" y="191477"/>
                  </a:lnTo>
                  <a:lnTo>
                    <a:pt x="2521801" y="166039"/>
                  </a:lnTo>
                  <a:lnTo>
                    <a:pt x="2521686" y="165341"/>
                  </a:lnTo>
                  <a:lnTo>
                    <a:pt x="2529357" y="126949"/>
                  </a:lnTo>
                  <a:lnTo>
                    <a:pt x="2562479" y="102044"/>
                  </a:lnTo>
                  <a:lnTo>
                    <a:pt x="2586952" y="98920"/>
                  </a:lnTo>
                  <a:lnTo>
                    <a:pt x="2597975" y="101180"/>
                  </a:lnTo>
                  <a:lnTo>
                    <a:pt x="2630195" y="128244"/>
                  </a:lnTo>
                  <a:lnTo>
                    <a:pt x="2637739" y="156641"/>
                  </a:lnTo>
                  <a:lnTo>
                    <a:pt x="2637739" y="7416"/>
                  </a:lnTo>
                  <a:lnTo>
                    <a:pt x="2620518" y="2730"/>
                  </a:lnTo>
                  <a:lnTo>
                    <a:pt x="2599931" y="0"/>
                  </a:lnTo>
                  <a:lnTo>
                    <a:pt x="2578582" y="165"/>
                  </a:lnTo>
                  <a:lnTo>
                    <a:pt x="2533523" y="9207"/>
                  </a:lnTo>
                  <a:lnTo>
                    <a:pt x="2488857" y="28740"/>
                  </a:lnTo>
                  <a:lnTo>
                    <a:pt x="2453640" y="56070"/>
                  </a:lnTo>
                  <a:lnTo>
                    <a:pt x="2428443" y="89890"/>
                  </a:lnTo>
                  <a:lnTo>
                    <a:pt x="2414016" y="128841"/>
                  </a:lnTo>
                  <a:lnTo>
                    <a:pt x="2410980" y="171894"/>
                  </a:lnTo>
                  <a:lnTo>
                    <a:pt x="2413901" y="194259"/>
                  </a:lnTo>
                  <a:lnTo>
                    <a:pt x="2413914" y="194424"/>
                  </a:lnTo>
                  <a:lnTo>
                    <a:pt x="2425471" y="232562"/>
                  </a:lnTo>
                  <a:lnTo>
                    <a:pt x="2450973" y="272986"/>
                  </a:lnTo>
                  <a:lnTo>
                    <a:pt x="2488831" y="309562"/>
                  </a:lnTo>
                  <a:lnTo>
                    <a:pt x="2519045" y="332295"/>
                  </a:lnTo>
                  <a:lnTo>
                    <a:pt x="2497544" y="362902"/>
                  </a:lnTo>
                  <a:lnTo>
                    <a:pt x="2469591" y="410337"/>
                  </a:lnTo>
                  <a:lnTo>
                    <a:pt x="2454275" y="457390"/>
                  </a:lnTo>
                  <a:lnTo>
                    <a:pt x="2452484" y="473417"/>
                  </a:lnTo>
                  <a:lnTo>
                    <a:pt x="2452649" y="480809"/>
                  </a:lnTo>
                  <a:lnTo>
                    <a:pt x="2452763" y="485838"/>
                  </a:lnTo>
                  <a:lnTo>
                    <a:pt x="2452852" y="490042"/>
                  </a:lnTo>
                  <a:lnTo>
                    <a:pt x="2469184" y="548716"/>
                  </a:lnTo>
                  <a:lnTo>
                    <a:pt x="2494902" y="588873"/>
                  </a:lnTo>
                  <a:lnTo>
                    <a:pt x="2530398" y="619455"/>
                  </a:lnTo>
                  <a:lnTo>
                    <a:pt x="2573782" y="638848"/>
                  </a:lnTo>
                  <a:lnTo>
                    <a:pt x="2624290" y="646557"/>
                  </a:lnTo>
                  <a:lnTo>
                    <a:pt x="2651455" y="645464"/>
                  </a:lnTo>
                  <a:lnTo>
                    <a:pt x="2709291" y="633158"/>
                  </a:lnTo>
                  <a:lnTo>
                    <a:pt x="2758351" y="613371"/>
                  </a:lnTo>
                  <a:lnTo>
                    <a:pt x="2800096" y="587413"/>
                  </a:lnTo>
                  <a:lnTo>
                    <a:pt x="2835910" y="554558"/>
                  </a:lnTo>
                  <a:lnTo>
                    <a:pt x="2844965" y="543026"/>
                  </a:lnTo>
                  <a:lnTo>
                    <a:pt x="2848102" y="539051"/>
                  </a:lnTo>
                  <a:lnTo>
                    <a:pt x="2891663" y="565886"/>
                  </a:lnTo>
                  <a:lnTo>
                    <a:pt x="2976448" y="539051"/>
                  </a:lnTo>
                  <a:lnTo>
                    <a:pt x="3026537" y="523201"/>
                  </a:lnTo>
                  <a:close/>
                </a:path>
              </a:pathLst>
            </a:custGeom>
            <a:solidFill>
              <a:srgbClr val="FFF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0509" y="3239389"/>
              <a:ext cx="2906902" cy="2252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505" y="918845"/>
            <a:ext cx="5019295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600" spc="260" dirty="0">
                <a:solidFill>
                  <a:srgbClr val="00005A"/>
                </a:solidFill>
                <a:latin typeface="Roboto Lt"/>
                <a:cs typeface="Roboto Lt"/>
              </a:rPr>
              <a:t>SOMMAI</a:t>
            </a:r>
            <a:r>
              <a:rPr lang="fr-FR" sz="6600" spc="260" dirty="0">
                <a:solidFill>
                  <a:srgbClr val="00005A"/>
                </a:solidFill>
                <a:latin typeface="Roboto Lt"/>
                <a:cs typeface="Roboto Lt"/>
              </a:rPr>
              <a:t>R</a:t>
            </a:r>
            <a:r>
              <a:rPr sz="6600" spc="260" dirty="0">
                <a:solidFill>
                  <a:srgbClr val="00005A"/>
                </a:solidFill>
                <a:latin typeface="Roboto Lt"/>
                <a:cs typeface="Roboto Lt"/>
              </a:rPr>
              <a:t>E</a:t>
            </a:r>
            <a:endParaRPr sz="6600" dirty="0">
              <a:latin typeface="Roboto Lt"/>
              <a:cs typeface="Roboto 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453004" y="2699638"/>
            <a:ext cx="6943090" cy="13811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200">
              <a:lnSpc>
                <a:spcPts val="2935"/>
              </a:lnSpc>
              <a:spcBef>
                <a:spcPts val="130"/>
              </a:spcBef>
              <a:buAutoNum type="arabicPeriod"/>
              <a:tabLst>
                <a:tab pos="469900" algn="l"/>
              </a:tabLst>
            </a:pPr>
            <a:r>
              <a:rPr dirty="0"/>
              <a:t>Nouveaux</a:t>
            </a:r>
            <a:r>
              <a:rPr spc="95" dirty="0"/>
              <a:t> </a:t>
            </a:r>
            <a:r>
              <a:rPr dirty="0"/>
              <a:t>mécanismes</a:t>
            </a:r>
            <a:r>
              <a:rPr spc="114" dirty="0"/>
              <a:t> </a:t>
            </a:r>
            <a:r>
              <a:rPr dirty="0"/>
              <a:t>de</a:t>
            </a:r>
            <a:r>
              <a:rPr spc="90" dirty="0"/>
              <a:t> </a:t>
            </a:r>
            <a:r>
              <a:rPr dirty="0"/>
              <a:t>financement</a:t>
            </a:r>
            <a:r>
              <a:rPr spc="50" dirty="0"/>
              <a:t> </a:t>
            </a:r>
            <a:r>
              <a:rPr dirty="0"/>
              <a:t>:</a:t>
            </a:r>
            <a:r>
              <a:rPr spc="180" dirty="0"/>
              <a:t> </a:t>
            </a:r>
            <a:r>
              <a:rPr spc="-10" dirty="0" err="1"/>
              <a:t>quels</a:t>
            </a:r>
            <a:r>
              <a:rPr lang="fr-FR" spc="-10" dirty="0"/>
              <a:t> </a:t>
            </a:r>
            <a:r>
              <a:rPr dirty="0"/>
              <a:t>impacts</a:t>
            </a:r>
            <a:r>
              <a:rPr spc="50" dirty="0"/>
              <a:t> </a:t>
            </a:r>
            <a:r>
              <a:rPr dirty="0"/>
              <a:t>sur</a:t>
            </a:r>
            <a:r>
              <a:rPr spc="105" dirty="0"/>
              <a:t> </a:t>
            </a:r>
            <a:r>
              <a:rPr dirty="0"/>
              <a:t>les</a:t>
            </a:r>
            <a:r>
              <a:rPr spc="50" dirty="0"/>
              <a:t> </a:t>
            </a:r>
            <a:r>
              <a:rPr dirty="0"/>
              <a:t>factures</a:t>
            </a:r>
            <a:r>
              <a:rPr spc="50" dirty="0"/>
              <a:t> </a:t>
            </a:r>
            <a:r>
              <a:rPr dirty="0"/>
              <a:t>des</a:t>
            </a:r>
            <a:r>
              <a:rPr spc="45" dirty="0"/>
              <a:t> </a:t>
            </a:r>
            <a:r>
              <a:rPr dirty="0"/>
              <a:t>ménages</a:t>
            </a:r>
            <a:r>
              <a:rPr spc="50" dirty="0"/>
              <a:t> </a:t>
            </a:r>
            <a:r>
              <a:rPr spc="-50" dirty="0"/>
              <a:t>?</a:t>
            </a:r>
          </a:p>
          <a:p>
            <a:pPr marL="469900" indent="-457200">
              <a:lnSpc>
                <a:spcPct val="100000"/>
              </a:lnSpc>
              <a:spcBef>
                <a:spcPts val="1864"/>
              </a:spcBef>
              <a:buAutoNum type="arabicPeriod" startAt="2"/>
              <a:tabLst>
                <a:tab pos="469900" algn="l"/>
              </a:tabLst>
            </a:pPr>
            <a:r>
              <a:rPr dirty="0"/>
              <a:t>Les</a:t>
            </a:r>
            <a:r>
              <a:rPr spc="55" dirty="0"/>
              <a:t> </a:t>
            </a:r>
            <a:r>
              <a:rPr dirty="0"/>
              <a:t>mesures</a:t>
            </a:r>
            <a:r>
              <a:rPr spc="55" dirty="0"/>
              <a:t> </a:t>
            </a:r>
            <a:r>
              <a:rPr dirty="0"/>
              <a:t>compensatoires</a:t>
            </a:r>
            <a:r>
              <a:rPr spc="50" dirty="0"/>
              <a:t> </a:t>
            </a:r>
            <a:r>
              <a:rPr dirty="0"/>
              <a:t>à</a:t>
            </a:r>
            <a:r>
              <a:rPr spc="60" dirty="0"/>
              <a:t> </a:t>
            </a:r>
            <a:r>
              <a:rPr spc="-10" dirty="0" err="1"/>
              <a:t>déployer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3429000"/>
            <a:ext cx="2514600" cy="3428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9910" y="2282253"/>
            <a:ext cx="8558530" cy="2227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2540" algn="ctr">
              <a:lnSpc>
                <a:spcPct val="100400"/>
              </a:lnSpc>
              <a:spcBef>
                <a:spcPts val="85"/>
              </a:spcBef>
            </a:pP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Nouveaux</a:t>
            </a:r>
            <a:r>
              <a:rPr sz="4800" spc="-16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mécanismes</a:t>
            </a:r>
            <a:r>
              <a:rPr sz="4800" spc="-17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spc="-25" dirty="0">
                <a:solidFill>
                  <a:srgbClr val="FFF3E4"/>
                </a:solidFill>
                <a:latin typeface="Roboto Lt"/>
                <a:cs typeface="Roboto Lt"/>
              </a:rPr>
              <a:t>de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financement</a:t>
            </a:r>
            <a:r>
              <a:rPr sz="4800" spc="-15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:</a:t>
            </a:r>
            <a:r>
              <a:rPr sz="4800" spc="-13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quels</a:t>
            </a:r>
            <a:r>
              <a:rPr sz="4800" spc="-7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impacts</a:t>
            </a:r>
            <a:r>
              <a:rPr sz="4800" spc="-13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spc="-25" dirty="0">
                <a:solidFill>
                  <a:srgbClr val="FFF3E4"/>
                </a:solidFill>
                <a:latin typeface="Roboto Lt"/>
                <a:cs typeface="Roboto Lt"/>
              </a:rPr>
              <a:t>sur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les</a:t>
            </a:r>
            <a:r>
              <a:rPr sz="4800" spc="-8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factures</a:t>
            </a:r>
            <a:r>
              <a:rPr sz="4800" spc="-8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des</a:t>
            </a:r>
            <a:r>
              <a:rPr sz="4800" spc="-8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dirty="0">
                <a:solidFill>
                  <a:srgbClr val="FFF3E4"/>
                </a:solidFill>
                <a:latin typeface="Roboto Lt"/>
                <a:cs typeface="Roboto Lt"/>
              </a:rPr>
              <a:t>ménages</a:t>
            </a:r>
            <a:r>
              <a:rPr sz="4800" spc="-85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4800" spc="-50" dirty="0">
                <a:solidFill>
                  <a:srgbClr val="FFF3E4"/>
                </a:solidFill>
                <a:latin typeface="Roboto Lt"/>
                <a:cs typeface="Roboto Lt"/>
              </a:rPr>
              <a:t>?</a:t>
            </a:r>
            <a:endParaRPr sz="4800">
              <a:latin typeface="Roboto Lt"/>
              <a:cs typeface="Roboto 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3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5464" y="1603692"/>
            <a:ext cx="2745105" cy="1568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5"/>
              </a:spcBef>
            </a:pPr>
            <a:r>
              <a:rPr sz="2450" b="1" dirty="0">
                <a:solidFill>
                  <a:srgbClr val="00005A"/>
                </a:solidFill>
                <a:latin typeface="Roboto Bk"/>
                <a:cs typeface="Roboto Bk"/>
              </a:rPr>
              <a:t>110</a:t>
            </a:r>
            <a:r>
              <a:rPr sz="2450" b="1" spc="-35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2450" b="1" spc="55" dirty="0">
                <a:solidFill>
                  <a:srgbClr val="00005A"/>
                </a:solidFill>
                <a:latin typeface="Roboto Bk"/>
                <a:cs typeface="Roboto Bk"/>
              </a:rPr>
              <a:t>Mds€</a:t>
            </a:r>
            <a:r>
              <a:rPr sz="2450" b="1" spc="-35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2450" b="1" dirty="0">
                <a:solidFill>
                  <a:srgbClr val="00005A"/>
                </a:solidFill>
                <a:latin typeface="Roboto Bk"/>
                <a:cs typeface="Roboto Bk"/>
              </a:rPr>
              <a:t>/</a:t>
            </a:r>
            <a:r>
              <a:rPr sz="2450" b="1" spc="10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2450" b="1" spc="-25" dirty="0">
                <a:solidFill>
                  <a:srgbClr val="00005A"/>
                </a:solidFill>
                <a:latin typeface="Roboto Bk"/>
                <a:cs typeface="Roboto Bk"/>
              </a:rPr>
              <a:t>an</a:t>
            </a:r>
            <a:endParaRPr sz="2450">
              <a:latin typeface="Roboto Bk"/>
              <a:cs typeface="Roboto Bk"/>
            </a:endParaRPr>
          </a:p>
          <a:p>
            <a:pPr marL="88900" marR="66040" indent="-17145" algn="just">
              <a:lnSpc>
                <a:spcPct val="102899"/>
              </a:lnSpc>
              <a:spcBef>
                <a:spcPts val="10"/>
              </a:spcBef>
            </a:pP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d’investissements</a:t>
            </a:r>
            <a:r>
              <a:rPr sz="1550" b="1" spc="22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publics</a:t>
            </a:r>
            <a:r>
              <a:rPr sz="1550" b="1" spc="22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spc="-25" dirty="0">
                <a:solidFill>
                  <a:srgbClr val="FF6B35"/>
                </a:solidFill>
                <a:latin typeface="Roboto"/>
                <a:cs typeface="Roboto"/>
              </a:rPr>
              <a:t>et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privés</a:t>
            </a:r>
            <a:r>
              <a:rPr sz="1550" b="1" spc="2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supplémentaires</a:t>
            </a:r>
            <a:r>
              <a:rPr sz="1550" b="1" spc="2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spc="-20" dirty="0">
                <a:solidFill>
                  <a:srgbClr val="FF6B35"/>
                </a:solidFill>
                <a:latin typeface="Roboto"/>
                <a:cs typeface="Roboto"/>
              </a:rPr>
              <a:t>d’ici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2030</a:t>
            </a:r>
            <a:r>
              <a:rPr sz="1550" b="1" spc="13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nécessaires</a:t>
            </a:r>
            <a:r>
              <a:rPr sz="1550" b="1" spc="1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F6B35"/>
                </a:solidFill>
                <a:latin typeface="Roboto"/>
                <a:cs typeface="Roboto"/>
              </a:rPr>
              <a:t>en</a:t>
            </a:r>
            <a:r>
              <a:rPr sz="1550" b="1" spc="1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550" b="1" spc="-10" dirty="0">
                <a:solidFill>
                  <a:srgbClr val="FF6B35"/>
                </a:solidFill>
                <a:latin typeface="Roboto"/>
                <a:cs typeface="Roboto"/>
              </a:rPr>
              <a:t>France</a:t>
            </a:r>
            <a:endParaRPr sz="1550">
              <a:latin typeface="Roboto"/>
              <a:cs typeface="Roboto"/>
            </a:endParaRPr>
          </a:p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pour</a:t>
            </a:r>
            <a:r>
              <a:rPr sz="1400" spc="-20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atteindre</a:t>
            </a:r>
            <a:r>
              <a:rPr sz="1400" spc="-55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la</a:t>
            </a:r>
            <a:r>
              <a:rPr sz="1400" spc="-5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neutralité</a:t>
            </a:r>
            <a:r>
              <a:rPr sz="1400" spc="-50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FF6B35"/>
                </a:solidFill>
                <a:latin typeface="Roboto Lt"/>
                <a:cs typeface="Roboto Lt"/>
              </a:rPr>
              <a:t>carbone </a:t>
            </a: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(source</a:t>
            </a:r>
            <a:r>
              <a:rPr sz="1400" spc="25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FF6B35"/>
                </a:solidFill>
                <a:latin typeface="Roboto Lt"/>
                <a:cs typeface="Roboto Lt"/>
              </a:rPr>
              <a:t>:</a:t>
            </a:r>
            <a:r>
              <a:rPr sz="1400" spc="-60" dirty="0">
                <a:solidFill>
                  <a:srgbClr val="FF6B35"/>
                </a:solidFill>
                <a:latin typeface="Roboto Lt"/>
                <a:cs typeface="Roboto Lt"/>
              </a:rPr>
              <a:t> </a:t>
            </a:r>
            <a:r>
              <a:rPr sz="1400" u="sng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 Lt"/>
                <a:cs typeface="Roboto Lt"/>
                <a:hlinkClick r:id="rId2"/>
              </a:rPr>
              <a:t>DG</a:t>
            </a:r>
            <a:r>
              <a:rPr sz="1400" u="sng" spc="10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 Lt"/>
                <a:cs typeface="Roboto Lt"/>
                <a:hlinkClick r:id="rId2"/>
              </a:rPr>
              <a:t> </a:t>
            </a:r>
            <a:r>
              <a:rPr sz="1400" u="sng" spc="-10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 Lt"/>
                <a:cs typeface="Roboto Lt"/>
                <a:hlinkClick r:id="rId2"/>
              </a:rPr>
              <a:t>Trésor</a:t>
            </a:r>
            <a:r>
              <a:rPr sz="1400" spc="-10" dirty="0">
                <a:solidFill>
                  <a:srgbClr val="FF6B35"/>
                </a:solidFill>
                <a:latin typeface="Roboto Lt"/>
                <a:cs typeface="Roboto Lt"/>
              </a:rPr>
              <a:t>)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5051" y="1747901"/>
            <a:ext cx="2867025" cy="1304925"/>
          </a:xfrm>
          <a:custGeom>
            <a:avLst/>
            <a:gdLst/>
            <a:ahLst/>
            <a:cxnLst/>
            <a:rect l="l" t="t" r="r" b="b"/>
            <a:pathLst>
              <a:path w="2867025" h="1304925">
                <a:moveTo>
                  <a:pt x="0" y="217424"/>
                </a:moveTo>
                <a:lnTo>
                  <a:pt x="5739" y="167551"/>
                </a:lnTo>
                <a:lnTo>
                  <a:pt x="22088" y="121779"/>
                </a:lnTo>
                <a:lnTo>
                  <a:pt x="47746" y="81410"/>
                </a:lnTo>
                <a:lnTo>
                  <a:pt x="81410" y="47746"/>
                </a:lnTo>
                <a:lnTo>
                  <a:pt x="121779" y="22088"/>
                </a:lnTo>
                <a:lnTo>
                  <a:pt x="167551" y="5739"/>
                </a:lnTo>
                <a:lnTo>
                  <a:pt x="217424" y="0"/>
                </a:lnTo>
                <a:lnTo>
                  <a:pt x="2649474" y="0"/>
                </a:lnTo>
                <a:lnTo>
                  <a:pt x="2699353" y="5739"/>
                </a:lnTo>
                <a:lnTo>
                  <a:pt x="2745143" y="22088"/>
                </a:lnTo>
                <a:lnTo>
                  <a:pt x="2785537" y="47746"/>
                </a:lnTo>
                <a:lnTo>
                  <a:pt x="2819228" y="81410"/>
                </a:lnTo>
                <a:lnTo>
                  <a:pt x="2844911" y="121779"/>
                </a:lnTo>
                <a:lnTo>
                  <a:pt x="2861278" y="167551"/>
                </a:lnTo>
                <a:lnTo>
                  <a:pt x="2867025" y="217424"/>
                </a:lnTo>
                <a:lnTo>
                  <a:pt x="2867025" y="1087374"/>
                </a:lnTo>
                <a:lnTo>
                  <a:pt x="2861278" y="1137253"/>
                </a:lnTo>
                <a:lnTo>
                  <a:pt x="2844911" y="1183043"/>
                </a:lnTo>
                <a:lnTo>
                  <a:pt x="2819228" y="1223437"/>
                </a:lnTo>
                <a:lnTo>
                  <a:pt x="2785537" y="1257128"/>
                </a:lnTo>
                <a:lnTo>
                  <a:pt x="2745143" y="1282811"/>
                </a:lnTo>
                <a:lnTo>
                  <a:pt x="2699353" y="1299178"/>
                </a:lnTo>
                <a:lnTo>
                  <a:pt x="2649474" y="1304925"/>
                </a:lnTo>
                <a:lnTo>
                  <a:pt x="217424" y="1304925"/>
                </a:lnTo>
                <a:lnTo>
                  <a:pt x="167551" y="1299178"/>
                </a:lnTo>
                <a:lnTo>
                  <a:pt x="121779" y="1282811"/>
                </a:lnTo>
                <a:lnTo>
                  <a:pt x="81410" y="1257128"/>
                </a:lnTo>
                <a:lnTo>
                  <a:pt x="47746" y="1223437"/>
                </a:lnTo>
                <a:lnTo>
                  <a:pt x="22088" y="1183043"/>
                </a:lnTo>
                <a:lnTo>
                  <a:pt x="5739" y="1137253"/>
                </a:lnTo>
                <a:lnTo>
                  <a:pt x="0" y="1087374"/>
                </a:lnTo>
                <a:lnTo>
                  <a:pt x="0" y="217424"/>
                </a:lnTo>
                <a:close/>
              </a:path>
            </a:pathLst>
          </a:custGeom>
          <a:ln w="25400">
            <a:solidFill>
              <a:srgbClr val="0000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8979" y="1785048"/>
            <a:ext cx="2482850" cy="119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D6B34"/>
                </a:solidFill>
                <a:latin typeface="Roboto Bk"/>
                <a:cs typeface="Roboto Bk"/>
              </a:rPr>
              <a:t>10</a:t>
            </a:r>
            <a:r>
              <a:rPr sz="2400" b="1" spc="-60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2400" b="1" spc="-110" dirty="0">
                <a:solidFill>
                  <a:srgbClr val="FD6B34"/>
                </a:solidFill>
                <a:latin typeface="Roboto Bk"/>
                <a:cs typeface="Roboto Bk"/>
              </a:rPr>
              <a:t>fi</a:t>
            </a:r>
            <a:r>
              <a:rPr sz="2400" b="1" spc="-1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D6B34"/>
                </a:solidFill>
                <a:latin typeface="Roboto Bk"/>
                <a:cs typeface="Roboto Bk"/>
              </a:rPr>
              <a:t>12</a:t>
            </a:r>
            <a:r>
              <a:rPr sz="2400" b="1" spc="-60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D6B34"/>
                </a:solidFill>
                <a:latin typeface="Roboto Bk"/>
                <a:cs typeface="Roboto Bk"/>
              </a:rPr>
              <a:t>Mds€</a:t>
            </a:r>
            <a:r>
              <a:rPr sz="2400" b="1" spc="1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D6B34"/>
                </a:solidFill>
                <a:latin typeface="Roboto Bk"/>
                <a:cs typeface="Roboto Bk"/>
              </a:rPr>
              <a:t>/</a:t>
            </a:r>
            <a:r>
              <a:rPr sz="2400" b="1" spc="-3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FD6B34"/>
                </a:solidFill>
                <a:latin typeface="Roboto Bk"/>
                <a:cs typeface="Roboto Bk"/>
              </a:rPr>
              <a:t>an</a:t>
            </a:r>
            <a:endParaRPr sz="2400">
              <a:latin typeface="Roboto Bk"/>
              <a:cs typeface="Roboto Bk"/>
            </a:endParaRPr>
          </a:p>
          <a:p>
            <a:pPr marL="7620" algn="ctr">
              <a:lnSpc>
                <a:spcPts val="1664"/>
              </a:lnSpc>
              <a:spcBef>
                <a:spcPts val="75"/>
              </a:spcBef>
            </a:pP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d’investissements</a:t>
            </a:r>
            <a:r>
              <a:rPr sz="1400" b="1" spc="-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0058"/>
                </a:solidFill>
                <a:latin typeface="Roboto"/>
                <a:cs typeface="Roboto"/>
              </a:rPr>
              <a:t>publics</a:t>
            </a:r>
            <a:endParaRPr sz="1400">
              <a:latin typeface="Roboto"/>
              <a:cs typeface="Roboto"/>
            </a:endParaRPr>
          </a:p>
          <a:p>
            <a:pPr marL="3175" algn="ctr">
              <a:lnSpc>
                <a:spcPts val="1664"/>
              </a:lnSpc>
            </a:pPr>
            <a:r>
              <a:rPr sz="1400" b="1" spc="-10" dirty="0">
                <a:solidFill>
                  <a:srgbClr val="000058"/>
                </a:solidFill>
                <a:latin typeface="Roboto"/>
                <a:cs typeface="Roboto"/>
              </a:rPr>
              <a:t>additionnels</a:t>
            </a:r>
            <a:endParaRPr sz="1400">
              <a:latin typeface="Roboto"/>
              <a:cs typeface="Roboto"/>
            </a:endParaRPr>
          </a:p>
          <a:p>
            <a:pPr marL="209550" marR="202565" algn="ctr">
              <a:lnSpc>
                <a:spcPts val="1430"/>
              </a:lnSpc>
              <a:spcBef>
                <a:spcPts val="75"/>
              </a:spcBef>
            </a:pPr>
            <a:r>
              <a:rPr sz="1200" dirty="0">
                <a:solidFill>
                  <a:srgbClr val="000058"/>
                </a:solidFill>
                <a:latin typeface="Roboto"/>
                <a:cs typeface="Roboto"/>
              </a:rPr>
              <a:t>selon</a:t>
            </a:r>
            <a:r>
              <a:rPr sz="12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000058"/>
                </a:solidFill>
                <a:latin typeface="Roboto"/>
                <a:cs typeface="Roboto"/>
              </a:rPr>
              <a:t>le</a:t>
            </a:r>
            <a:r>
              <a:rPr sz="12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200" u="sng" spc="-10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rapport</a:t>
            </a:r>
            <a:r>
              <a:rPr sz="1200" u="sng" spc="-45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sz="1200" u="sng" spc="-50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Pisani-</a:t>
            </a:r>
            <a:r>
              <a:rPr sz="1200" u="sng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Ferry</a:t>
            </a:r>
            <a:r>
              <a:rPr sz="1200" u="sng" spc="-5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sz="1200" u="sng" spc="-25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et</a:t>
            </a:r>
            <a:r>
              <a:rPr sz="1200" spc="-25" dirty="0">
                <a:solidFill>
                  <a:srgbClr val="002FB4"/>
                </a:solidFill>
                <a:latin typeface="Roboto"/>
                <a:cs typeface="Roboto"/>
              </a:rPr>
              <a:t> </a:t>
            </a:r>
            <a:r>
              <a:rPr sz="1200" u="sng" spc="-10" dirty="0">
                <a:solidFill>
                  <a:srgbClr val="002FB4"/>
                </a:solidFill>
                <a:uFill>
                  <a:solidFill>
                    <a:srgbClr val="002FB4"/>
                  </a:solidFill>
                </a:uFill>
                <a:latin typeface="Roboto"/>
                <a:cs typeface="Roboto"/>
                <a:hlinkClick r:id="rId3"/>
              </a:rPr>
              <a:t>Mahfouz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00625" y="1514475"/>
            <a:ext cx="4225290" cy="1762125"/>
            <a:chOff x="5000625" y="1514475"/>
            <a:chExt cx="4225290" cy="1762125"/>
          </a:xfrm>
        </p:grpSpPr>
        <p:sp>
          <p:nvSpPr>
            <p:cNvPr id="6" name="object 6"/>
            <p:cNvSpPr/>
            <p:nvPr/>
          </p:nvSpPr>
          <p:spPr>
            <a:xfrm>
              <a:off x="5000625" y="1514475"/>
              <a:ext cx="447675" cy="1762125"/>
            </a:xfrm>
            <a:custGeom>
              <a:avLst/>
              <a:gdLst/>
              <a:ahLst/>
              <a:cxnLst/>
              <a:rect l="l" t="t" r="r" b="b"/>
              <a:pathLst>
                <a:path w="447675" h="1762125">
                  <a:moveTo>
                    <a:pt x="0" y="0"/>
                  </a:moveTo>
                  <a:lnTo>
                    <a:pt x="0" y="1762125"/>
                  </a:lnTo>
                  <a:lnTo>
                    <a:pt x="447675" y="891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1821" y="2244090"/>
              <a:ext cx="743585" cy="304800"/>
            </a:xfrm>
            <a:custGeom>
              <a:avLst/>
              <a:gdLst/>
              <a:ahLst/>
              <a:cxnLst/>
              <a:rect l="l" t="t" r="r" b="b"/>
              <a:pathLst>
                <a:path w="743584" h="304800">
                  <a:moveTo>
                    <a:pt x="591184" y="0"/>
                  </a:moveTo>
                  <a:lnTo>
                    <a:pt x="591184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591184" y="228600"/>
                  </a:lnTo>
                  <a:lnTo>
                    <a:pt x="591184" y="304800"/>
                  </a:lnTo>
                  <a:lnTo>
                    <a:pt x="743584" y="152400"/>
                  </a:lnTo>
                  <a:lnTo>
                    <a:pt x="591184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96400" y="1818957"/>
            <a:ext cx="1431290" cy="136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00005A"/>
                </a:solidFill>
                <a:latin typeface="Roboto Bk"/>
                <a:cs typeface="Roboto Bk"/>
              </a:rPr>
              <a:t>-</a:t>
            </a:r>
            <a:r>
              <a:rPr sz="1550" b="1" dirty="0">
                <a:solidFill>
                  <a:srgbClr val="00005A"/>
                </a:solidFill>
                <a:latin typeface="Roboto Bk"/>
                <a:cs typeface="Roboto Bk"/>
              </a:rPr>
              <a:t>14%</a:t>
            </a:r>
            <a:r>
              <a:rPr sz="1550" b="1" spc="85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spc="-10" dirty="0">
                <a:solidFill>
                  <a:srgbClr val="00005A"/>
                </a:solidFill>
                <a:latin typeface="Roboto Bk"/>
                <a:cs typeface="Roboto Bk"/>
              </a:rPr>
              <a:t>entre</a:t>
            </a:r>
            <a:endParaRPr sz="1550">
              <a:latin typeface="Roboto Bk"/>
              <a:cs typeface="Roboto Bk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00005A"/>
                </a:solidFill>
                <a:latin typeface="Roboto Bk"/>
                <a:cs typeface="Roboto Bk"/>
              </a:rPr>
              <a:t>2024</a:t>
            </a:r>
            <a:r>
              <a:rPr sz="1550" b="1" spc="70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dirty="0">
                <a:solidFill>
                  <a:srgbClr val="00005A"/>
                </a:solidFill>
                <a:latin typeface="Roboto Bk"/>
                <a:cs typeface="Roboto Bk"/>
              </a:rPr>
              <a:t>et</a:t>
            </a:r>
            <a:r>
              <a:rPr sz="1550" b="1" spc="75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spc="-20" dirty="0">
                <a:solidFill>
                  <a:srgbClr val="00005A"/>
                </a:solidFill>
                <a:latin typeface="Roboto Bk"/>
                <a:cs typeface="Roboto Bk"/>
              </a:rPr>
              <a:t>2025</a:t>
            </a:r>
            <a:endParaRPr sz="1550">
              <a:latin typeface="Roboto Bk"/>
              <a:cs typeface="Roboto Bk"/>
            </a:endParaRPr>
          </a:p>
          <a:p>
            <a:pPr marL="12700" marR="5080" indent="-635" algn="ctr">
              <a:lnSpc>
                <a:spcPct val="99800"/>
              </a:lnSpc>
              <a:spcBef>
                <a:spcPts val="20"/>
              </a:spcBef>
            </a:pPr>
            <a:r>
              <a:rPr sz="1400" b="1" dirty="0">
                <a:solidFill>
                  <a:srgbClr val="FF6B35"/>
                </a:solidFill>
                <a:latin typeface="Roboto"/>
                <a:cs typeface="Roboto"/>
              </a:rPr>
              <a:t>pour</a:t>
            </a:r>
            <a:r>
              <a:rPr sz="1400" b="1" spc="-2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6B35"/>
                </a:solidFill>
                <a:latin typeface="Roboto"/>
                <a:cs typeface="Roboto"/>
              </a:rPr>
              <a:t>le</a:t>
            </a:r>
            <a:r>
              <a:rPr sz="1400" b="1" spc="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6B35"/>
                </a:solidFill>
                <a:latin typeface="Roboto"/>
                <a:cs typeface="Roboto"/>
              </a:rPr>
              <a:t>budget </a:t>
            </a:r>
            <a:r>
              <a:rPr sz="1400" b="1" dirty="0">
                <a:solidFill>
                  <a:srgbClr val="FF6B35"/>
                </a:solidFill>
                <a:latin typeface="Roboto"/>
                <a:cs typeface="Roboto"/>
              </a:rPr>
              <a:t>public</a:t>
            </a:r>
            <a:r>
              <a:rPr sz="1400" b="1" spc="-1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6B35"/>
                </a:solidFill>
                <a:latin typeface="Roboto"/>
                <a:cs typeface="Roboto"/>
              </a:rPr>
              <a:t>consacré</a:t>
            </a:r>
            <a:r>
              <a:rPr sz="1400" b="1" spc="-4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400" b="1" spc="-25" dirty="0">
                <a:solidFill>
                  <a:srgbClr val="FF6B35"/>
                </a:solidFill>
                <a:latin typeface="Roboto"/>
                <a:cs typeface="Roboto"/>
              </a:rPr>
              <a:t>fi </a:t>
            </a:r>
            <a:r>
              <a:rPr sz="1400" b="1" dirty="0">
                <a:solidFill>
                  <a:srgbClr val="FF6B35"/>
                </a:solidFill>
                <a:latin typeface="Roboto"/>
                <a:cs typeface="Roboto"/>
              </a:rPr>
              <a:t>la</a:t>
            </a:r>
            <a:r>
              <a:rPr sz="1400" b="1" spc="2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6B35"/>
                </a:solidFill>
                <a:latin typeface="Roboto"/>
                <a:cs typeface="Roboto"/>
              </a:rPr>
              <a:t>mission Ecologie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4</a:t>
            </a:fld>
            <a:endParaRPr spc="-5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6089" y="2053272"/>
            <a:ext cx="4616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20" dirty="0">
                <a:solidFill>
                  <a:srgbClr val="000058"/>
                </a:solidFill>
                <a:latin typeface="Roboto"/>
                <a:cs typeface="Roboto"/>
              </a:rPr>
              <a:t>MAIS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6B35"/>
                </a:solidFill>
              </a:rPr>
              <a:t>Financer</a:t>
            </a:r>
            <a:r>
              <a:rPr spc="-3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la</a:t>
            </a:r>
            <a:r>
              <a:rPr spc="-1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transition</a:t>
            </a:r>
            <a:r>
              <a:rPr spc="5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énergétique</a:t>
            </a:r>
            <a:r>
              <a:rPr spc="2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&gt;</a:t>
            </a:r>
            <a:r>
              <a:rPr spc="6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Des</a:t>
            </a:r>
            <a:r>
              <a:rPr spc="-1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besoins</a:t>
            </a:r>
            <a:r>
              <a:rPr spc="6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très</a:t>
            </a:r>
            <a:r>
              <a:rPr spc="60" dirty="0">
                <a:solidFill>
                  <a:srgbClr val="00005A"/>
                </a:solidFill>
              </a:rPr>
              <a:t> </a:t>
            </a:r>
            <a:r>
              <a:rPr spc="-10" dirty="0">
                <a:solidFill>
                  <a:srgbClr val="00005A"/>
                </a:solidFill>
              </a:rPr>
              <a:t>importants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6B35"/>
                </a:solidFill>
              </a:rPr>
              <a:t>3</a:t>
            </a:r>
            <a:r>
              <a:rPr spc="2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mécanismes</a:t>
            </a:r>
            <a:r>
              <a:rPr spc="6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de</a:t>
            </a:r>
            <a:r>
              <a:rPr spc="2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financement</a:t>
            </a:r>
            <a:r>
              <a:rPr spc="7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pour</a:t>
            </a:r>
            <a:r>
              <a:rPr spc="-3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y</a:t>
            </a:r>
            <a:r>
              <a:rPr spc="2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répondre</a:t>
            </a:r>
            <a:r>
              <a:rPr spc="2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&gt;</a:t>
            </a:r>
            <a:r>
              <a:rPr spc="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Mais</a:t>
            </a:r>
            <a:r>
              <a:rPr spc="-1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qui</a:t>
            </a:r>
            <a:r>
              <a:rPr spc="6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vont</a:t>
            </a:r>
            <a:r>
              <a:rPr spc="7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avoir</a:t>
            </a:r>
            <a:r>
              <a:rPr spc="4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un</a:t>
            </a:r>
            <a:r>
              <a:rPr spc="45" dirty="0">
                <a:solidFill>
                  <a:srgbClr val="00005A"/>
                </a:solidFill>
              </a:rPr>
              <a:t> </a:t>
            </a:r>
            <a:r>
              <a:rPr spc="-10" dirty="0">
                <a:solidFill>
                  <a:srgbClr val="00005A"/>
                </a:solidFill>
              </a:rPr>
              <a:t>impact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>
                <a:solidFill>
                  <a:srgbClr val="00005A"/>
                </a:solidFill>
              </a:rPr>
              <a:t>sur</a:t>
            </a:r>
            <a:r>
              <a:rPr spc="-2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la</a:t>
            </a:r>
            <a:r>
              <a:rPr spc="8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facture</a:t>
            </a:r>
            <a:r>
              <a:rPr spc="4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des</a:t>
            </a:r>
            <a:r>
              <a:rPr spc="75" dirty="0">
                <a:solidFill>
                  <a:srgbClr val="00005A"/>
                </a:solidFill>
              </a:rPr>
              <a:t> </a:t>
            </a:r>
            <a:r>
              <a:rPr spc="-10" dirty="0">
                <a:solidFill>
                  <a:srgbClr val="00005A"/>
                </a:solidFill>
              </a:rPr>
              <a:t>ménages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4325" y="1219200"/>
            <a:ext cx="11563350" cy="5076825"/>
            <a:chOff x="314325" y="1219200"/>
            <a:chExt cx="11563350" cy="5076825"/>
          </a:xfrm>
        </p:grpSpPr>
        <p:sp>
          <p:nvSpPr>
            <p:cNvPr id="5" name="object 5"/>
            <p:cNvSpPr/>
            <p:nvPr/>
          </p:nvSpPr>
          <p:spPr>
            <a:xfrm>
              <a:off x="6362700" y="1219200"/>
              <a:ext cx="5514975" cy="5076825"/>
            </a:xfrm>
            <a:custGeom>
              <a:avLst/>
              <a:gdLst/>
              <a:ahLst/>
              <a:cxnLst/>
              <a:rect l="l" t="t" r="r" b="b"/>
              <a:pathLst>
                <a:path w="5514975" h="5076825">
                  <a:moveTo>
                    <a:pt x="5514975" y="0"/>
                  </a:moveTo>
                  <a:lnTo>
                    <a:pt x="0" y="0"/>
                  </a:lnTo>
                  <a:lnTo>
                    <a:pt x="0" y="5076825"/>
                  </a:lnTo>
                  <a:lnTo>
                    <a:pt x="5514975" y="5076825"/>
                  </a:lnTo>
                  <a:lnTo>
                    <a:pt x="5514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" y="1219200"/>
              <a:ext cx="6048375" cy="50768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41490" y="3690873"/>
              <a:ext cx="515620" cy="1571625"/>
            </a:xfrm>
            <a:custGeom>
              <a:avLst/>
              <a:gdLst/>
              <a:ahLst/>
              <a:cxnLst/>
              <a:rect l="l" t="t" r="r" b="b"/>
              <a:pathLst>
                <a:path w="515620" h="1571625">
                  <a:moveTo>
                    <a:pt x="391540" y="0"/>
                  </a:moveTo>
                  <a:lnTo>
                    <a:pt x="265049" y="129031"/>
                  </a:lnTo>
                  <a:lnTo>
                    <a:pt x="327787" y="129031"/>
                  </a:lnTo>
                  <a:lnTo>
                    <a:pt x="325862" y="205629"/>
                  </a:lnTo>
                  <a:lnTo>
                    <a:pt x="323100" y="280852"/>
                  </a:lnTo>
                  <a:lnTo>
                    <a:pt x="319525" y="354603"/>
                  </a:lnTo>
                  <a:lnTo>
                    <a:pt x="315161" y="426790"/>
                  </a:lnTo>
                  <a:lnTo>
                    <a:pt x="310029" y="497318"/>
                  </a:lnTo>
                  <a:lnTo>
                    <a:pt x="304155" y="566091"/>
                  </a:lnTo>
                  <a:lnTo>
                    <a:pt x="297562" y="633016"/>
                  </a:lnTo>
                  <a:lnTo>
                    <a:pt x="290272" y="697997"/>
                  </a:lnTo>
                  <a:lnTo>
                    <a:pt x="282310" y="760940"/>
                  </a:lnTo>
                  <a:lnTo>
                    <a:pt x="273699" y="821751"/>
                  </a:lnTo>
                  <a:lnTo>
                    <a:pt x="264462" y="880334"/>
                  </a:lnTo>
                  <a:lnTo>
                    <a:pt x="254622" y="936595"/>
                  </a:lnTo>
                  <a:lnTo>
                    <a:pt x="244204" y="990440"/>
                  </a:lnTo>
                  <a:lnTo>
                    <a:pt x="233231" y="1041773"/>
                  </a:lnTo>
                  <a:lnTo>
                    <a:pt x="221726" y="1090501"/>
                  </a:lnTo>
                  <a:lnTo>
                    <a:pt x="209712" y="1136528"/>
                  </a:lnTo>
                  <a:lnTo>
                    <a:pt x="197213" y="1179760"/>
                  </a:lnTo>
                  <a:lnTo>
                    <a:pt x="184253" y="1220103"/>
                  </a:lnTo>
                  <a:lnTo>
                    <a:pt x="170855" y="1257461"/>
                  </a:lnTo>
                  <a:lnTo>
                    <a:pt x="142838" y="1322846"/>
                  </a:lnTo>
                  <a:lnTo>
                    <a:pt x="113350" y="1375157"/>
                  </a:lnTo>
                  <a:lnTo>
                    <a:pt x="82579" y="1413639"/>
                  </a:lnTo>
                  <a:lnTo>
                    <a:pt x="50713" y="1437534"/>
                  </a:lnTo>
                  <a:lnTo>
                    <a:pt x="17939" y="1446086"/>
                  </a:lnTo>
                  <a:lnTo>
                    <a:pt x="1270" y="1444370"/>
                  </a:lnTo>
                  <a:lnTo>
                    <a:pt x="0" y="1569973"/>
                  </a:lnTo>
                  <a:lnTo>
                    <a:pt x="40894" y="1568729"/>
                  </a:lnTo>
                  <a:lnTo>
                    <a:pt x="80893" y="1554210"/>
                  </a:lnTo>
                  <a:lnTo>
                    <a:pt x="119819" y="1526986"/>
                  </a:lnTo>
                  <a:lnTo>
                    <a:pt x="157494" y="1487621"/>
                  </a:lnTo>
                  <a:lnTo>
                    <a:pt x="193741" y="1436684"/>
                  </a:lnTo>
                  <a:lnTo>
                    <a:pt x="228381" y="1374740"/>
                  </a:lnTo>
                  <a:lnTo>
                    <a:pt x="245043" y="1339818"/>
                  </a:lnTo>
                  <a:lnTo>
                    <a:pt x="261236" y="1302357"/>
                  </a:lnTo>
                  <a:lnTo>
                    <a:pt x="276939" y="1262428"/>
                  </a:lnTo>
                  <a:lnTo>
                    <a:pt x="292129" y="1220101"/>
                  </a:lnTo>
                  <a:lnTo>
                    <a:pt x="306784" y="1175448"/>
                  </a:lnTo>
                  <a:lnTo>
                    <a:pt x="320881" y="1128539"/>
                  </a:lnTo>
                  <a:lnTo>
                    <a:pt x="334399" y="1079445"/>
                  </a:lnTo>
                  <a:lnTo>
                    <a:pt x="347316" y="1028238"/>
                  </a:lnTo>
                  <a:lnTo>
                    <a:pt x="359608" y="974987"/>
                  </a:lnTo>
                  <a:lnTo>
                    <a:pt x="371254" y="919764"/>
                  </a:lnTo>
                  <a:lnTo>
                    <a:pt x="382231" y="862639"/>
                  </a:lnTo>
                  <a:lnTo>
                    <a:pt x="392518" y="803684"/>
                  </a:lnTo>
                  <a:lnTo>
                    <a:pt x="402091" y="742969"/>
                  </a:lnTo>
                  <a:lnTo>
                    <a:pt x="410930" y="680565"/>
                  </a:lnTo>
                  <a:lnTo>
                    <a:pt x="419011" y="616543"/>
                  </a:lnTo>
                  <a:lnTo>
                    <a:pt x="426312" y="550973"/>
                  </a:lnTo>
                  <a:lnTo>
                    <a:pt x="432811" y="483927"/>
                  </a:lnTo>
                  <a:lnTo>
                    <a:pt x="438486" y="415476"/>
                  </a:lnTo>
                  <a:lnTo>
                    <a:pt x="443315" y="345690"/>
                  </a:lnTo>
                  <a:lnTo>
                    <a:pt x="447275" y="274640"/>
                  </a:lnTo>
                  <a:lnTo>
                    <a:pt x="450344" y="202397"/>
                  </a:lnTo>
                  <a:lnTo>
                    <a:pt x="452501" y="129031"/>
                  </a:lnTo>
                  <a:lnTo>
                    <a:pt x="515112" y="129031"/>
                  </a:lnTo>
                  <a:lnTo>
                    <a:pt x="391540" y="0"/>
                  </a:lnTo>
                  <a:close/>
                </a:path>
              </a:pathLst>
            </a:custGeom>
            <a:solidFill>
              <a:srgbClr val="EC6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6625" y="4114800"/>
              <a:ext cx="4591050" cy="21812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62700" y="1219200"/>
            <a:ext cx="5514975" cy="239142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588770" marR="71755" algn="just">
              <a:lnSpc>
                <a:spcPct val="105400"/>
              </a:lnSpc>
              <a:spcBef>
                <a:spcPts val="375"/>
              </a:spcBef>
            </a:pP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A</a:t>
            </a:r>
            <a:r>
              <a:rPr sz="950" spc="8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ajouter</a:t>
            </a:r>
            <a:r>
              <a:rPr sz="950" spc="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r>
              <a:rPr sz="950" spc="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évolution</a:t>
            </a:r>
            <a:r>
              <a:rPr sz="950" spc="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95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950" spc="1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fiscalité</a:t>
            </a:r>
            <a:r>
              <a:rPr sz="950" spc="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énergétique</a:t>
            </a:r>
            <a:r>
              <a:rPr sz="950" spc="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950" spc="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950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prix</a:t>
            </a:r>
            <a:r>
              <a:rPr sz="950" spc="10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95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spc="-10" dirty="0">
                <a:solidFill>
                  <a:srgbClr val="000058"/>
                </a:solidFill>
                <a:latin typeface="Roboto"/>
                <a:cs typeface="Roboto"/>
              </a:rPr>
              <a:t>marché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du</a:t>
            </a:r>
            <a:r>
              <a:rPr sz="950" spc="2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gaz</a:t>
            </a:r>
            <a:r>
              <a:rPr sz="950" spc="3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950" spc="30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950" spc="2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l’électricité,</a:t>
            </a:r>
            <a:r>
              <a:rPr sz="950" spc="2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coûts</a:t>
            </a:r>
            <a:r>
              <a:rPr sz="950" spc="3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d’entretien</a:t>
            </a:r>
            <a:r>
              <a:rPr sz="950" spc="2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950" spc="3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développement</a:t>
            </a:r>
            <a:r>
              <a:rPr sz="950" spc="30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spc="-25" dirty="0">
                <a:solidFill>
                  <a:srgbClr val="000058"/>
                </a:solidFill>
                <a:latin typeface="Roboto"/>
                <a:cs typeface="Roboto"/>
              </a:rPr>
              <a:t>des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réseaux,</a:t>
            </a:r>
            <a:r>
              <a:rPr sz="950" spc="9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impact</a:t>
            </a:r>
            <a:r>
              <a:rPr sz="950" spc="9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du</a:t>
            </a:r>
            <a:r>
              <a:rPr sz="950" spc="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dispositif</a:t>
            </a:r>
            <a:r>
              <a:rPr sz="950" spc="1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spc="-30" dirty="0">
                <a:solidFill>
                  <a:srgbClr val="000058"/>
                </a:solidFill>
                <a:latin typeface="Roboto"/>
                <a:cs typeface="Roboto"/>
              </a:rPr>
              <a:t>post-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ARENH</a:t>
            </a:r>
            <a:r>
              <a:rPr sz="950" spc="114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en</a:t>
            </a:r>
            <a:r>
              <a:rPr sz="950" spc="1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spc="-20" dirty="0">
                <a:solidFill>
                  <a:srgbClr val="000058"/>
                </a:solidFill>
                <a:latin typeface="Roboto"/>
                <a:cs typeface="Roboto"/>
              </a:rPr>
              <a:t>2026…</a:t>
            </a: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95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950" dirty="0">
              <a:latin typeface="Roboto"/>
              <a:cs typeface="Roboto"/>
            </a:endParaRPr>
          </a:p>
          <a:p>
            <a:pPr marL="177800" marR="3023235">
              <a:lnSpc>
                <a:spcPct val="103600"/>
              </a:lnSpc>
            </a:pP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Des</a:t>
            </a:r>
            <a:r>
              <a:rPr sz="1550" b="1" spc="135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hausses</a:t>
            </a:r>
            <a:r>
              <a:rPr sz="1550" b="1" spc="70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i="1" spc="85" dirty="0">
                <a:solidFill>
                  <a:srgbClr val="FC6B34"/>
                </a:solidFill>
                <a:latin typeface="Roboto Cn"/>
                <a:cs typeface="Roboto Cn"/>
              </a:rPr>
              <a:t>a </a:t>
            </a:r>
            <a:r>
              <a:rPr sz="1550" b="1" i="1" spc="95" dirty="0">
                <a:solidFill>
                  <a:srgbClr val="FC6B34"/>
                </a:solidFill>
                <a:latin typeface="Roboto Cn"/>
                <a:cs typeface="Roboto Cn"/>
              </a:rPr>
              <a:t>minima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équivalentes</a:t>
            </a:r>
            <a:r>
              <a:rPr sz="1550" b="1" spc="114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fi</a:t>
            </a:r>
            <a:r>
              <a:rPr sz="1550" b="1" spc="80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spc="-10" dirty="0">
                <a:solidFill>
                  <a:srgbClr val="FC6B34"/>
                </a:solidFill>
                <a:latin typeface="Roboto"/>
                <a:cs typeface="Roboto"/>
              </a:rPr>
              <a:t>celles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observées</a:t>
            </a:r>
            <a:r>
              <a:rPr sz="1550" b="1" spc="190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durant</a:t>
            </a:r>
            <a:r>
              <a:rPr sz="1550" b="1" spc="75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la</a:t>
            </a:r>
            <a:r>
              <a:rPr sz="1550" b="1" spc="155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spc="-20" dirty="0">
                <a:solidFill>
                  <a:srgbClr val="FC6B34"/>
                </a:solidFill>
                <a:latin typeface="Roboto"/>
                <a:cs typeface="Roboto"/>
              </a:rPr>
              <a:t>crise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énergétique</a:t>
            </a:r>
            <a:r>
              <a:rPr sz="1550" b="1" spc="180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dirty="0">
                <a:solidFill>
                  <a:srgbClr val="FC6B34"/>
                </a:solidFill>
                <a:latin typeface="Roboto"/>
                <a:cs typeface="Roboto"/>
              </a:rPr>
              <a:t>de</a:t>
            </a:r>
            <a:r>
              <a:rPr sz="1550" b="1" spc="180" dirty="0">
                <a:solidFill>
                  <a:srgbClr val="FC6B34"/>
                </a:solidFill>
                <a:latin typeface="Roboto"/>
                <a:cs typeface="Roboto"/>
              </a:rPr>
              <a:t> </a:t>
            </a:r>
            <a:r>
              <a:rPr sz="1550" b="1" spc="-20" dirty="0">
                <a:solidFill>
                  <a:srgbClr val="FC6B34"/>
                </a:solidFill>
                <a:latin typeface="Roboto"/>
                <a:cs typeface="Roboto"/>
              </a:rPr>
              <a:t>2022</a:t>
            </a:r>
            <a:endParaRPr sz="1550" dirty="0">
              <a:latin typeface="Roboto"/>
              <a:cs typeface="Robo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6050" y="6581773"/>
            <a:ext cx="5619750" cy="22860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017776" y="1255775"/>
            <a:ext cx="565150" cy="774700"/>
            <a:chOff x="2017776" y="1255775"/>
            <a:chExt cx="565150" cy="774700"/>
          </a:xfrm>
        </p:grpSpPr>
        <p:sp>
          <p:nvSpPr>
            <p:cNvPr id="12" name="object 12"/>
            <p:cNvSpPr/>
            <p:nvPr/>
          </p:nvSpPr>
          <p:spPr>
            <a:xfrm>
              <a:off x="2024126" y="1262125"/>
              <a:ext cx="552450" cy="762000"/>
            </a:xfrm>
            <a:custGeom>
              <a:avLst/>
              <a:gdLst/>
              <a:ahLst/>
              <a:cxnLst/>
              <a:rect l="l" t="t" r="r" b="b"/>
              <a:pathLst>
                <a:path w="552450" h="762000">
                  <a:moveTo>
                    <a:pt x="55245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52450" y="762000"/>
                  </a:lnTo>
                  <a:lnTo>
                    <a:pt x="552450" y="588137"/>
                  </a:lnTo>
                  <a:lnTo>
                    <a:pt x="276225" y="588137"/>
                  </a:lnTo>
                  <a:lnTo>
                    <a:pt x="258885" y="584638"/>
                  </a:lnTo>
                  <a:lnTo>
                    <a:pt x="244760" y="575103"/>
                  </a:lnTo>
                  <a:lnTo>
                    <a:pt x="235255" y="560972"/>
                  </a:lnTo>
                  <a:lnTo>
                    <a:pt x="231775" y="543687"/>
                  </a:lnTo>
                  <a:lnTo>
                    <a:pt x="235255" y="526420"/>
                  </a:lnTo>
                  <a:lnTo>
                    <a:pt x="244760" y="512333"/>
                  </a:lnTo>
                  <a:lnTo>
                    <a:pt x="258885" y="502842"/>
                  </a:lnTo>
                  <a:lnTo>
                    <a:pt x="276225" y="499363"/>
                  </a:lnTo>
                  <a:lnTo>
                    <a:pt x="552450" y="499363"/>
                  </a:lnTo>
                  <a:lnTo>
                    <a:pt x="552450" y="484504"/>
                  </a:lnTo>
                  <a:lnTo>
                    <a:pt x="246506" y="484504"/>
                  </a:lnTo>
                  <a:lnTo>
                    <a:pt x="246506" y="425323"/>
                  </a:lnTo>
                  <a:lnTo>
                    <a:pt x="251166" y="390771"/>
                  </a:lnTo>
                  <a:lnTo>
                    <a:pt x="263874" y="362553"/>
                  </a:lnTo>
                  <a:lnTo>
                    <a:pt x="282725" y="343527"/>
                  </a:lnTo>
                  <a:lnTo>
                    <a:pt x="317297" y="333051"/>
                  </a:lnTo>
                  <a:lnTo>
                    <a:pt x="326707" y="323516"/>
                  </a:lnTo>
                  <a:lnTo>
                    <a:pt x="333069" y="309385"/>
                  </a:lnTo>
                  <a:lnTo>
                    <a:pt x="335406" y="292100"/>
                  </a:lnTo>
                  <a:lnTo>
                    <a:pt x="157734" y="292100"/>
                  </a:lnTo>
                  <a:lnTo>
                    <a:pt x="167050" y="246066"/>
                  </a:lnTo>
                  <a:lnTo>
                    <a:pt x="192452" y="208438"/>
                  </a:lnTo>
                  <a:lnTo>
                    <a:pt x="230118" y="183050"/>
                  </a:lnTo>
                  <a:lnTo>
                    <a:pt x="276225" y="173736"/>
                  </a:lnTo>
                  <a:lnTo>
                    <a:pt x="552450" y="173736"/>
                  </a:lnTo>
                  <a:lnTo>
                    <a:pt x="552450" y="0"/>
                  </a:lnTo>
                  <a:close/>
                </a:path>
                <a:path w="552450" h="762000">
                  <a:moveTo>
                    <a:pt x="552450" y="499363"/>
                  </a:moveTo>
                  <a:lnTo>
                    <a:pt x="276225" y="499363"/>
                  </a:lnTo>
                  <a:lnTo>
                    <a:pt x="293491" y="502842"/>
                  </a:lnTo>
                  <a:lnTo>
                    <a:pt x="307578" y="512333"/>
                  </a:lnTo>
                  <a:lnTo>
                    <a:pt x="317069" y="526420"/>
                  </a:lnTo>
                  <a:lnTo>
                    <a:pt x="320548" y="543687"/>
                  </a:lnTo>
                  <a:lnTo>
                    <a:pt x="317069" y="560972"/>
                  </a:lnTo>
                  <a:lnTo>
                    <a:pt x="307578" y="575103"/>
                  </a:lnTo>
                  <a:lnTo>
                    <a:pt x="293491" y="584638"/>
                  </a:lnTo>
                  <a:lnTo>
                    <a:pt x="276225" y="588137"/>
                  </a:lnTo>
                  <a:lnTo>
                    <a:pt x="552450" y="588137"/>
                  </a:lnTo>
                  <a:lnTo>
                    <a:pt x="552450" y="499363"/>
                  </a:lnTo>
                  <a:close/>
                </a:path>
                <a:path w="552450" h="762000">
                  <a:moveTo>
                    <a:pt x="552450" y="173736"/>
                  </a:moveTo>
                  <a:lnTo>
                    <a:pt x="276225" y="173736"/>
                  </a:lnTo>
                  <a:lnTo>
                    <a:pt x="322258" y="183050"/>
                  </a:lnTo>
                  <a:lnTo>
                    <a:pt x="359886" y="208438"/>
                  </a:lnTo>
                  <a:lnTo>
                    <a:pt x="385274" y="246066"/>
                  </a:lnTo>
                  <a:lnTo>
                    <a:pt x="394588" y="292100"/>
                  </a:lnTo>
                  <a:lnTo>
                    <a:pt x="389931" y="326725"/>
                  </a:lnTo>
                  <a:lnTo>
                    <a:pt x="377237" y="354980"/>
                  </a:lnTo>
                  <a:lnTo>
                    <a:pt x="358423" y="374020"/>
                  </a:lnTo>
                  <a:lnTo>
                    <a:pt x="323871" y="384478"/>
                  </a:lnTo>
                  <a:lnTo>
                    <a:pt x="314467" y="393969"/>
                  </a:lnTo>
                  <a:lnTo>
                    <a:pt x="308135" y="408056"/>
                  </a:lnTo>
                  <a:lnTo>
                    <a:pt x="305816" y="425323"/>
                  </a:lnTo>
                  <a:lnTo>
                    <a:pt x="305816" y="484504"/>
                  </a:lnTo>
                  <a:lnTo>
                    <a:pt x="552450" y="484504"/>
                  </a:lnTo>
                  <a:lnTo>
                    <a:pt x="552450" y="173736"/>
                  </a:lnTo>
                  <a:close/>
                </a:path>
                <a:path w="552450" h="762000">
                  <a:moveTo>
                    <a:pt x="276225" y="232918"/>
                  </a:moveTo>
                  <a:lnTo>
                    <a:pt x="253134" y="237575"/>
                  </a:lnTo>
                  <a:lnTo>
                    <a:pt x="234283" y="250269"/>
                  </a:lnTo>
                  <a:lnTo>
                    <a:pt x="221575" y="269083"/>
                  </a:lnTo>
                  <a:lnTo>
                    <a:pt x="216916" y="292100"/>
                  </a:lnTo>
                  <a:lnTo>
                    <a:pt x="335406" y="292100"/>
                  </a:lnTo>
                  <a:lnTo>
                    <a:pt x="330749" y="269083"/>
                  </a:lnTo>
                  <a:lnTo>
                    <a:pt x="318055" y="250269"/>
                  </a:lnTo>
                  <a:lnTo>
                    <a:pt x="299241" y="237575"/>
                  </a:lnTo>
                  <a:lnTo>
                    <a:pt x="276225" y="232918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1860" y="1435861"/>
              <a:ext cx="236854" cy="414655"/>
            </a:xfrm>
            <a:custGeom>
              <a:avLst/>
              <a:gdLst/>
              <a:ahLst/>
              <a:cxnLst/>
              <a:rect l="l" t="t" r="r" b="b"/>
              <a:pathLst>
                <a:path w="236855" h="414655">
                  <a:moveTo>
                    <a:pt x="218668" y="59182"/>
                  </a:moveTo>
                  <a:lnTo>
                    <a:pt x="118490" y="59182"/>
                  </a:lnTo>
                  <a:lnTo>
                    <a:pt x="141507" y="63839"/>
                  </a:lnTo>
                  <a:lnTo>
                    <a:pt x="160321" y="76533"/>
                  </a:lnTo>
                  <a:lnTo>
                    <a:pt x="173015" y="95347"/>
                  </a:lnTo>
                  <a:lnTo>
                    <a:pt x="177672" y="118363"/>
                  </a:lnTo>
                  <a:lnTo>
                    <a:pt x="175335" y="135649"/>
                  </a:lnTo>
                  <a:lnTo>
                    <a:pt x="168973" y="149780"/>
                  </a:lnTo>
                  <a:lnTo>
                    <a:pt x="159563" y="159315"/>
                  </a:lnTo>
                  <a:lnTo>
                    <a:pt x="124991" y="169791"/>
                  </a:lnTo>
                  <a:lnTo>
                    <a:pt x="106140" y="188817"/>
                  </a:lnTo>
                  <a:lnTo>
                    <a:pt x="93432" y="217035"/>
                  </a:lnTo>
                  <a:lnTo>
                    <a:pt x="88772" y="251587"/>
                  </a:lnTo>
                  <a:lnTo>
                    <a:pt x="88772" y="310768"/>
                  </a:lnTo>
                  <a:lnTo>
                    <a:pt x="148081" y="310768"/>
                  </a:lnTo>
                  <a:lnTo>
                    <a:pt x="148081" y="251587"/>
                  </a:lnTo>
                  <a:lnTo>
                    <a:pt x="150401" y="234320"/>
                  </a:lnTo>
                  <a:lnTo>
                    <a:pt x="156733" y="220233"/>
                  </a:lnTo>
                  <a:lnTo>
                    <a:pt x="166137" y="210742"/>
                  </a:lnTo>
                  <a:lnTo>
                    <a:pt x="200689" y="200284"/>
                  </a:lnTo>
                  <a:lnTo>
                    <a:pt x="219503" y="181244"/>
                  </a:lnTo>
                  <a:lnTo>
                    <a:pt x="232197" y="152989"/>
                  </a:lnTo>
                  <a:lnTo>
                    <a:pt x="236854" y="118363"/>
                  </a:lnTo>
                  <a:lnTo>
                    <a:pt x="227540" y="72330"/>
                  </a:lnTo>
                  <a:lnTo>
                    <a:pt x="218668" y="59182"/>
                  </a:lnTo>
                  <a:close/>
                </a:path>
                <a:path w="236855" h="414655">
                  <a:moveTo>
                    <a:pt x="118490" y="0"/>
                  </a:moveTo>
                  <a:lnTo>
                    <a:pt x="72384" y="9314"/>
                  </a:lnTo>
                  <a:lnTo>
                    <a:pt x="34718" y="34702"/>
                  </a:lnTo>
                  <a:lnTo>
                    <a:pt x="9316" y="72330"/>
                  </a:lnTo>
                  <a:lnTo>
                    <a:pt x="0" y="118363"/>
                  </a:lnTo>
                  <a:lnTo>
                    <a:pt x="59181" y="118363"/>
                  </a:lnTo>
                  <a:lnTo>
                    <a:pt x="63841" y="95347"/>
                  </a:lnTo>
                  <a:lnTo>
                    <a:pt x="76549" y="76533"/>
                  </a:lnTo>
                  <a:lnTo>
                    <a:pt x="95400" y="63839"/>
                  </a:lnTo>
                  <a:lnTo>
                    <a:pt x="118490" y="59182"/>
                  </a:lnTo>
                  <a:lnTo>
                    <a:pt x="218668" y="59182"/>
                  </a:lnTo>
                  <a:lnTo>
                    <a:pt x="202152" y="34702"/>
                  </a:lnTo>
                  <a:lnTo>
                    <a:pt x="164524" y="9314"/>
                  </a:lnTo>
                  <a:lnTo>
                    <a:pt x="118490" y="0"/>
                  </a:lnTo>
                  <a:close/>
                </a:path>
                <a:path w="236855" h="414655">
                  <a:moveTo>
                    <a:pt x="118490" y="325627"/>
                  </a:moveTo>
                  <a:lnTo>
                    <a:pt x="101151" y="329106"/>
                  </a:lnTo>
                  <a:lnTo>
                    <a:pt x="87026" y="338597"/>
                  </a:lnTo>
                  <a:lnTo>
                    <a:pt x="77521" y="352684"/>
                  </a:lnTo>
                  <a:lnTo>
                    <a:pt x="74040" y="369950"/>
                  </a:lnTo>
                  <a:lnTo>
                    <a:pt x="77521" y="387236"/>
                  </a:lnTo>
                  <a:lnTo>
                    <a:pt x="87026" y="401367"/>
                  </a:lnTo>
                  <a:lnTo>
                    <a:pt x="101151" y="410902"/>
                  </a:lnTo>
                  <a:lnTo>
                    <a:pt x="118490" y="414400"/>
                  </a:lnTo>
                  <a:lnTo>
                    <a:pt x="135757" y="410902"/>
                  </a:lnTo>
                  <a:lnTo>
                    <a:pt x="149844" y="401367"/>
                  </a:lnTo>
                  <a:lnTo>
                    <a:pt x="159335" y="387236"/>
                  </a:lnTo>
                  <a:lnTo>
                    <a:pt x="162813" y="369950"/>
                  </a:lnTo>
                  <a:lnTo>
                    <a:pt x="159335" y="352684"/>
                  </a:lnTo>
                  <a:lnTo>
                    <a:pt x="149844" y="338597"/>
                  </a:lnTo>
                  <a:lnTo>
                    <a:pt x="135757" y="329106"/>
                  </a:lnTo>
                  <a:lnTo>
                    <a:pt x="118490" y="325627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1860" y="1435861"/>
              <a:ext cx="236854" cy="311150"/>
            </a:xfrm>
            <a:custGeom>
              <a:avLst/>
              <a:gdLst/>
              <a:ahLst/>
              <a:cxnLst/>
              <a:rect l="l" t="t" r="r" b="b"/>
              <a:pathLst>
                <a:path w="236855" h="311150">
                  <a:moveTo>
                    <a:pt x="0" y="118363"/>
                  </a:moveTo>
                  <a:lnTo>
                    <a:pt x="9316" y="72330"/>
                  </a:lnTo>
                  <a:lnTo>
                    <a:pt x="34718" y="34702"/>
                  </a:lnTo>
                  <a:lnTo>
                    <a:pt x="72384" y="9314"/>
                  </a:lnTo>
                  <a:lnTo>
                    <a:pt x="118490" y="0"/>
                  </a:lnTo>
                  <a:lnTo>
                    <a:pt x="164524" y="9314"/>
                  </a:lnTo>
                  <a:lnTo>
                    <a:pt x="202152" y="34702"/>
                  </a:lnTo>
                  <a:lnTo>
                    <a:pt x="227540" y="72330"/>
                  </a:lnTo>
                  <a:lnTo>
                    <a:pt x="236854" y="118363"/>
                  </a:lnTo>
                  <a:lnTo>
                    <a:pt x="232197" y="152989"/>
                  </a:lnTo>
                  <a:lnTo>
                    <a:pt x="219503" y="181244"/>
                  </a:lnTo>
                  <a:lnTo>
                    <a:pt x="200689" y="200284"/>
                  </a:lnTo>
                  <a:lnTo>
                    <a:pt x="177672" y="207263"/>
                  </a:lnTo>
                  <a:lnTo>
                    <a:pt x="166137" y="210742"/>
                  </a:lnTo>
                  <a:lnTo>
                    <a:pt x="156733" y="220233"/>
                  </a:lnTo>
                  <a:lnTo>
                    <a:pt x="150401" y="234320"/>
                  </a:lnTo>
                  <a:lnTo>
                    <a:pt x="148081" y="251587"/>
                  </a:lnTo>
                  <a:lnTo>
                    <a:pt x="148081" y="310768"/>
                  </a:lnTo>
                  <a:lnTo>
                    <a:pt x="88772" y="310768"/>
                  </a:lnTo>
                  <a:lnTo>
                    <a:pt x="88772" y="251587"/>
                  </a:lnTo>
                  <a:lnTo>
                    <a:pt x="93432" y="217035"/>
                  </a:lnTo>
                  <a:lnTo>
                    <a:pt x="106140" y="188817"/>
                  </a:lnTo>
                  <a:lnTo>
                    <a:pt x="124991" y="169791"/>
                  </a:lnTo>
                  <a:lnTo>
                    <a:pt x="148081" y="162813"/>
                  </a:lnTo>
                  <a:lnTo>
                    <a:pt x="159563" y="159315"/>
                  </a:lnTo>
                  <a:lnTo>
                    <a:pt x="168973" y="149780"/>
                  </a:lnTo>
                  <a:lnTo>
                    <a:pt x="175335" y="135649"/>
                  </a:lnTo>
                  <a:lnTo>
                    <a:pt x="177672" y="118363"/>
                  </a:lnTo>
                  <a:lnTo>
                    <a:pt x="173015" y="95347"/>
                  </a:lnTo>
                  <a:lnTo>
                    <a:pt x="160321" y="76533"/>
                  </a:lnTo>
                  <a:lnTo>
                    <a:pt x="141507" y="63839"/>
                  </a:lnTo>
                  <a:lnTo>
                    <a:pt x="118490" y="59182"/>
                  </a:lnTo>
                  <a:lnTo>
                    <a:pt x="95400" y="63839"/>
                  </a:lnTo>
                  <a:lnTo>
                    <a:pt x="76549" y="76533"/>
                  </a:lnTo>
                  <a:lnTo>
                    <a:pt x="63841" y="95347"/>
                  </a:lnTo>
                  <a:lnTo>
                    <a:pt x="59181" y="118363"/>
                  </a:lnTo>
                  <a:lnTo>
                    <a:pt x="0" y="118363"/>
                  </a:lnTo>
                  <a:close/>
                </a:path>
              </a:pathLst>
            </a:custGeom>
            <a:ln w="12700">
              <a:solidFill>
                <a:srgbClr val="FDF1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9551" y="1755139"/>
              <a:ext cx="101473" cy="1014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24126" y="1262125"/>
              <a:ext cx="552450" cy="762000"/>
            </a:xfrm>
            <a:custGeom>
              <a:avLst/>
              <a:gdLst/>
              <a:ahLst/>
              <a:cxnLst/>
              <a:rect l="l" t="t" r="r" b="b"/>
              <a:pathLst>
                <a:path w="552450" h="762000">
                  <a:moveTo>
                    <a:pt x="0" y="762000"/>
                  </a:moveTo>
                  <a:lnTo>
                    <a:pt x="552450" y="76200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DF1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8725" y="3057525"/>
            <a:ext cx="1143000" cy="152400"/>
          </a:xfrm>
          <a:prstGeom prst="rect">
            <a:avLst/>
          </a:prstGeom>
          <a:solidFill>
            <a:srgbClr val="FFF4E6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ts val="1125"/>
              </a:lnSpc>
              <a:spcBef>
                <a:spcPts val="75"/>
              </a:spcBef>
            </a:pPr>
            <a:r>
              <a:rPr sz="950" b="1" dirty="0">
                <a:solidFill>
                  <a:srgbClr val="FD6B34"/>
                </a:solidFill>
                <a:latin typeface="Roboto"/>
                <a:cs typeface="Roboto"/>
              </a:rPr>
              <a:t>1,2</a:t>
            </a:r>
            <a:r>
              <a:rPr sz="950" b="1" spc="13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950" b="1" dirty="0">
                <a:solidFill>
                  <a:srgbClr val="FD6B34"/>
                </a:solidFill>
                <a:latin typeface="Roboto"/>
                <a:cs typeface="Roboto"/>
              </a:rPr>
              <a:t>milliard</a:t>
            </a:r>
            <a:r>
              <a:rPr sz="950" b="1" spc="4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950" b="1" spc="-10" dirty="0">
                <a:solidFill>
                  <a:srgbClr val="FD6B34"/>
                </a:solidFill>
                <a:latin typeface="Roboto"/>
                <a:cs typeface="Roboto"/>
              </a:rPr>
              <a:t>d’euros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5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34475" y="-1"/>
            <a:ext cx="3057525" cy="6858000"/>
            <a:chOff x="9134475" y="-1"/>
            <a:chExt cx="3057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9250" y="342899"/>
              <a:ext cx="2952750" cy="65150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475" y="-1"/>
              <a:ext cx="3057525" cy="685799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6B35"/>
                </a:solidFill>
              </a:rPr>
              <a:t>Une</a:t>
            </a:r>
            <a:r>
              <a:rPr spc="3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nécessité</a:t>
            </a:r>
            <a:r>
              <a:rPr spc="5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d’accompagner</a:t>
            </a:r>
            <a:r>
              <a:rPr spc="70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les</a:t>
            </a:r>
            <a:r>
              <a:rPr spc="85" dirty="0">
                <a:solidFill>
                  <a:srgbClr val="FF6B35"/>
                </a:solidFill>
              </a:rPr>
              <a:t> </a:t>
            </a:r>
            <a:r>
              <a:rPr dirty="0">
                <a:solidFill>
                  <a:srgbClr val="FF6B35"/>
                </a:solidFill>
              </a:rPr>
              <a:t>ménages</a:t>
            </a:r>
            <a:r>
              <a:rPr spc="5" dirty="0">
                <a:solidFill>
                  <a:srgbClr val="FF6B35"/>
                </a:solidFill>
              </a:rPr>
              <a:t> </a:t>
            </a:r>
            <a:r>
              <a:rPr spc="-25" dirty="0">
                <a:solidFill>
                  <a:srgbClr val="FF6B35"/>
                </a:solidFill>
              </a:rPr>
              <a:t>en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>
                <a:solidFill>
                  <a:srgbClr val="FF6B35"/>
                </a:solidFill>
              </a:rPr>
              <a:t>conséquence </a:t>
            </a:r>
            <a:r>
              <a:rPr dirty="0"/>
              <a:t>&gt;</a:t>
            </a:r>
            <a:r>
              <a:rPr spc="55" dirty="0"/>
              <a:t> </a:t>
            </a:r>
            <a:r>
              <a:rPr dirty="0">
                <a:solidFill>
                  <a:srgbClr val="00005A"/>
                </a:solidFill>
              </a:rPr>
              <a:t>En</a:t>
            </a:r>
            <a:r>
              <a:rPr spc="6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particulier</a:t>
            </a:r>
            <a:r>
              <a:rPr spc="-5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les</a:t>
            </a:r>
            <a:r>
              <a:rPr spc="80" dirty="0">
                <a:solidFill>
                  <a:srgbClr val="00005A"/>
                </a:solidFill>
              </a:rPr>
              <a:t> </a:t>
            </a:r>
            <a:r>
              <a:rPr dirty="0">
                <a:solidFill>
                  <a:srgbClr val="00005A"/>
                </a:solidFill>
              </a:rPr>
              <a:t>plus</a:t>
            </a:r>
            <a:r>
              <a:rPr spc="5" dirty="0">
                <a:solidFill>
                  <a:srgbClr val="00005A"/>
                </a:solidFill>
              </a:rPr>
              <a:t> </a:t>
            </a:r>
            <a:r>
              <a:rPr spc="-10" dirty="0">
                <a:solidFill>
                  <a:srgbClr val="00005A"/>
                </a:solidFill>
              </a:rPr>
              <a:t>vulnérables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825" y="1323975"/>
            <a:ext cx="7934325" cy="34575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8644" y="4866640"/>
            <a:ext cx="8068309" cy="15024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97815" algn="l"/>
              </a:tabLst>
            </a:pP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2000" b="1" spc="-4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enjeux</a:t>
            </a:r>
            <a:r>
              <a:rPr sz="2000" b="1" spc="-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cruciaux</a:t>
            </a:r>
            <a:r>
              <a:rPr sz="2000" b="1" spc="-3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pour</a:t>
            </a:r>
            <a:r>
              <a:rPr sz="2000" b="1" spc="-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la</a:t>
            </a:r>
            <a:r>
              <a:rPr sz="2000" b="1" spc="-1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réussite</a:t>
            </a:r>
            <a:r>
              <a:rPr sz="2000" b="1" spc="-4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de</a:t>
            </a:r>
            <a:r>
              <a:rPr sz="2000" b="1" spc="-2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la</a:t>
            </a:r>
            <a:r>
              <a:rPr sz="2000" b="1" spc="-1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transition</a:t>
            </a:r>
            <a:r>
              <a:rPr sz="2000" b="1" spc="-1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spc="-50" dirty="0">
                <a:solidFill>
                  <a:srgbClr val="FD6B34"/>
                </a:solidFill>
                <a:latin typeface="Roboto"/>
                <a:cs typeface="Roboto"/>
              </a:rPr>
              <a:t>:</a:t>
            </a:r>
            <a:endParaRPr sz="2000">
              <a:latin typeface="Roboto"/>
              <a:cs typeface="Roboto"/>
            </a:endParaRPr>
          </a:p>
          <a:p>
            <a:pPr marL="755650" lvl="1" indent="-285750">
              <a:lnSpc>
                <a:spcPts val="1664"/>
              </a:lnSpc>
              <a:spcBef>
                <a:spcPts val="80"/>
              </a:spcBef>
              <a:buFont typeface="Arial MT"/>
              <a:buChar char="•"/>
              <a:tabLst>
                <a:tab pos="755650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en</a:t>
            </a:r>
            <a:r>
              <a:rPr sz="14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termes</a:t>
            </a:r>
            <a:r>
              <a:rPr sz="1400" spc="-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sociaux</a:t>
            </a:r>
            <a:r>
              <a:rPr sz="1400" spc="-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1400" spc="-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économiques</a:t>
            </a:r>
            <a:endParaRPr sz="1400">
              <a:latin typeface="Roboto"/>
              <a:cs typeface="Roboto"/>
            </a:endParaRPr>
          </a:p>
          <a:p>
            <a:pPr marL="755650" marR="5080" lvl="1" indent="-285750">
              <a:lnSpc>
                <a:spcPts val="1730"/>
              </a:lnSpc>
              <a:buFont typeface="Arial MT"/>
              <a:buChar char="•"/>
              <a:tabLst>
                <a:tab pos="755650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au</a:t>
            </a:r>
            <a:r>
              <a:rPr sz="1400" spc="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niveau</a:t>
            </a:r>
            <a:r>
              <a:rPr sz="1400" spc="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l’adhésion</a:t>
            </a:r>
            <a:r>
              <a:rPr sz="1400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aux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politiques </a:t>
            </a:r>
            <a:r>
              <a:rPr sz="1400" spc="-50" dirty="0">
                <a:solidFill>
                  <a:srgbClr val="000058"/>
                </a:solidFill>
                <a:latin typeface="Roboto"/>
                <a:cs typeface="Roboto"/>
              </a:rPr>
              <a:t>énergie-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climat,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risques</a:t>
            </a:r>
            <a:r>
              <a:rPr sz="1400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récupération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politique,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400" spc="-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-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hausse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 inégalités...</a:t>
            </a:r>
            <a:endParaRPr sz="1400">
              <a:latin typeface="Roboto"/>
              <a:cs typeface="Roboto"/>
            </a:endParaRPr>
          </a:p>
          <a:p>
            <a:pPr marL="297815" indent="-285115">
              <a:lnSpc>
                <a:spcPts val="2305"/>
              </a:lnSpc>
              <a:buFont typeface="Arial MT"/>
              <a:buChar char="•"/>
              <a:tabLst>
                <a:tab pos="297815" algn="l"/>
              </a:tabLst>
            </a:pP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L’importance</a:t>
            </a:r>
            <a:r>
              <a:rPr sz="2000" b="1" spc="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d’accompagner</a:t>
            </a:r>
            <a:r>
              <a:rPr sz="2000" b="1" spc="5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les</a:t>
            </a:r>
            <a:r>
              <a:rPr sz="2000" b="1" spc="6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ménages</a:t>
            </a:r>
            <a:r>
              <a:rPr sz="2000" b="1" spc="6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D6B34"/>
                </a:solidFill>
                <a:latin typeface="Roboto"/>
                <a:cs typeface="Roboto"/>
              </a:rPr>
              <a:t>vulnérables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,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catégories</a:t>
            </a:r>
            <a:r>
              <a:rPr sz="1400" spc="-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endParaRPr sz="1400">
              <a:latin typeface="Roboto"/>
              <a:cs typeface="Roboto"/>
            </a:endParaRPr>
          </a:p>
          <a:p>
            <a:pPr marL="297815">
              <a:lnSpc>
                <a:spcPct val="100000"/>
              </a:lnSpc>
            </a:pP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revenus</a:t>
            </a:r>
            <a:r>
              <a:rPr sz="1400" spc="-8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les</a:t>
            </a:r>
            <a:r>
              <a:rPr sz="1400" spc="-6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plus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modestes</a:t>
            </a:r>
            <a:r>
              <a:rPr sz="1400" spc="-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à</a:t>
            </a:r>
            <a:r>
              <a:rPr sz="1400" spc="-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celles</a:t>
            </a:r>
            <a:r>
              <a:rPr sz="1400" spc="-9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intermédiaires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en</a:t>
            </a:r>
            <a:r>
              <a:rPr sz="1400" spc="-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déployant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4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mesures</a:t>
            </a:r>
            <a:r>
              <a:rPr sz="14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compensatoires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6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9699" cy="21240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6100" y="1995170"/>
            <a:ext cx="6027420" cy="277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10"/>
              </a:spcBef>
            </a:pPr>
            <a:r>
              <a:rPr sz="6000" dirty="0">
                <a:solidFill>
                  <a:srgbClr val="FFF3E4"/>
                </a:solidFill>
                <a:latin typeface="Roboto Lt"/>
                <a:cs typeface="Roboto Lt"/>
              </a:rPr>
              <a:t>Les</a:t>
            </a:r>
            <a:r>
              <a:rPr sz="6000" spc="-15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6000" spc="-10" dirty="0">
                <a:solidFill>
                  <a:srgbClr val="FFF3E4"/>
                </a:solidFill>
                <a:latin typeface="Roboto Lt"/>
                <a:cs typeface="Roboto Lt"/>
              </a:rPr>
              <a:t>mesures </a:t>
            </a:r>
            <a:r>
              <a:rPr sz="6000" dirty="0">
                <a:solidFill>
                  <a:srgbClr val="FFF3E4"/>
                </a:solidFill>
                <a:latin typeface="Roboto Lt"/>
                <a:cs typeface="Roboto Lt"/>
              </a:rPr>
              <a:t>compensatoires</a:t>
            </a:r>
            <a:r>
              <a:rPr sz="6000" spc="-200" dirty="0">
                <a:solidFill>
                  <a:srgbClr val="FFF3E4"/>
                </a:solidFill>
                <a:latin typeface="Roboto Lt"/>
                <a:cs typeface="Roboto Lt"/>
              </a:rPr>
              <a:t> </a:t>
            </a:r>
            <a:r>
              <a:rPr sz="6000" spc="-50" dirty="0">
                <a:solidFill>
                  <a:srgbClr val="FFF3E4"/>
                </a:solidFill>
                <a:latin typeface="Roboto Lt"/>
                <a:cs typeface="Roboto Lt"/>
              </a:rPr>
              <a:t>à </a:t>
            </a:r>
            <a:r>
              <a:rPr sz="6000" spc="-10" dirty="0">
                <a:solidFill>
                  <a:srgbClr val="FFF3E4"/>
                </a:solidFill>
                <a:latin typeface="Roboto Lt"/>
                <a:cs typeface="Roboto Lt"/>
              </a:rPr>
              <a:t>déployer</a:t>
            </a:r>
            <a:endParaRPr sz="6000">
              <a:latin typeface="Roboto Lt"/>
              <a:cs typeface="Roboto 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7</a:t>
            </a:fld>
            <a:endParaRPr spc="-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002" y="229235"/>
            <a:ext cx="11102340" cy="785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Des</a:t>
            </a:r>
            <a:r>
              <a:rPr sz="2450" spc="-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mesures</a:t>
            </a:r>
            <a:r>
              <a:rPr sz="2450" spc="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compensatoires</a:t>
            </a:r>
            <a:r>
              <a:rPr sz="2450" spc="-1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prévues</a:t>
            </a:r>
            <a:r>
              <a:rPr sz="2450" spc="-1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par</a:t>
            </a:r>
            <a:r>
              <a:rPr sz="2450" spc="5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le</a:t>
            </a:r>
            <a:r>
              <a:rPr sz="2450" spc="2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Gouvernement</a:t>
            </a:r>
            <a:r>
              <a:rPr sz="2450" spc="8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mais</a:t>
            </a:r>
            <a:r>
              <a:rPr sz="2450" spc="6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qui</a:t>
            </a:r>
            <a:r>
              <a:rPr sz="2450" spc="-1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spc="-10" dirty="0">
                <a:solidFill>
                  <a:srgbClr val="FF6B35"/>
                </a:solidFill>
                <a:latin typeface="Roboto"/>
                <a:cs typeface="Roboto"/>
              </a:rPr>
              <a:t>devraient</a:t>
            </a:r>
            <a:endParaRPr sz="2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être</a:t>
            </a:r>
            <a:r>
              <a:rPr sz="2450" spc="3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insuffisantes</a:t>
            </a:r>
            <a:r>
              <a:rPr sz="2450" spc="1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FF6B35"/>
                </a:solidFill>
                <a:latin typeface="Roboto"/>
                <a:cs typeface="Roboto"/>
              </a:rPr>
              <a:t>&gt;</a:t>
            </a:r>
            <a:r>
              <a:rPr sz="2450" spc="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Le</a:t>
            </a:r>
            <a:r>
              <a:rPr sz="2450" spc="4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cas</a:t>
            </a:r>
            <a:r>
              <a:rPr sz="2450" spc="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du</a:t>
            </a:r>
            <a:r>
              <a:rPr sz="2450" spc="6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Fonds</a:t>
            </a:r>
            <a:r>
              <a:rPr sz="2450" spc="7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Social pour</a:t>
            </a:r>
            <a:r>
              <a:rPr sz="2450" spc="6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dirty="0">
                <a:solidFill>
                  <a:srgbClr val="00005A"/>
                </a:solidFill>
                <a:latin typeface="Roboto"/>
                <a:cs typeface="Roboto"/>
              </a:rPr>
              <a:t>le</a:t>
            </a:r>
            <a:r>
              <a:rPr sz="2450" spc="3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450" spc="-10" dirty="0">
                <a:solidFill>
                  <a:srgbClr val="00005A"/>
                </a:solidFill>
                <a:latin typeface="Roboto"/>
                <a:cs typeface="Roboto"/>
              </a:rPr>
              <a:t>Climat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0714" y="3912298"/>
            <a:ext cx="1223645" cy="595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00005A"/>
                </a:solidFill>
                <a:latin typeface="Roboto Bk"/>
                <a:cs typeface="Roboto Bk"/>
              </a:rPr>
              <a:t>1,2</a:t>
            </a:r>
            <a:r>
              <a:rPr sz="1550" b="1" spc="55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dirty="0">
                <a:solidFill>
                  <a:srgbClr val="00005A"/>
                </a:solidFill>
                <a:latin typeface="Roboto Bk"/>
                <a:cs typeface="Roboto Bk"/>
              </a:rPr>
              <a:t>Md</a:t>
            </a:r>
            <a:r>
              <a:rPr sz="1550" b="1" spc="20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spc="55" dirty="0">
                <a:solidFill>
                  <a:srgbClr val="00005A"/>
                </a:solidFill>
                <a:latin typeface="Roboto Bk"/>
                <a:cs typeface="Roboto Bk"/>
              </a:rPr>
              <a:t>€</a:t>
            </a:r>
            <a:r>
              <a:rPr sz="1550" b="1" spc="70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spc="-70" dirty="0">
                <a:solidFill>
                  <a:srgbClr val="00005A"/>
                </a:solidFill>
                <a:latin typeface="Roboto Bk"/>
                <a:cs typeface="Roboto Bk"/>
              </a:rPr>
              <a:t>/</a:t>
            </a:r>
            <a:r>
              <a:rPr sz="1550" b="1" spc="-20" dirty="0">
                <a:solidFill>
                  <a:srgbClr val="00005A"/>
                </a:solidFill>
                <a:latin typeface="Roboto Bk"/>
                <a:cs typeface="Roboto Bk"/>
              </a:rPr>
              <a:t> </a:t>
            </a:r>
            <a:r>
              <a:rPr sz="1550" b="1" spc="-25" dirty="0">
                <a:solidFill>
                  <a:srgbClr val="00005A"/>
                </a:solidFill>
                <a:latin typeface="Roboto Bk"/>
                <a:cs typeface="Roboto Bk"/>
              </a:rPr>
              <a:t>an</a:t>
            </a:r>
            <a:endParaRPr sz="1550">
              <a:latin typeface="Roboto Bk"/>
              <a:cs typeface="Roboto Bk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50" spc="-10" dirty="0">
                <a:solidFill>
                  <a:srgbClr val="FF6B35"/>
                </a:solidFill>
                <a:latin typeface="Roboto"/>
                <a:cs typeface="Roboto"/>
              </a:rPr>
              <a:t>entre</a:t>
            </a:r>
            <a:r>
              <a:rPr sz="1050" spc="1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FF6B35"/>
                </a:solidFill>
                <a:latin typeface="Roboto"/>
                <a:cs typeface="Roboto"/>
              </a:rPr>
              <a:t>2026</a:t>
            </a:r>
            <a:r>
              <a:rPr sz="1050" spc="-2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FF6B35"/>
                </a:solidFill>
                <a:latin typeface="Roboto"/>
                <a:cs typeface="Roboto"/>
              </a:rPr>
              <a:t>et</a:t>
            </a:r>
            <a:r>
              <a:rPr sz="1050" spc="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050" spc="-20" dirty="0">
                <a:solidFill>
                  <a:srgbClr val="FF6B35"/>
                </a:solidFill>
                <a:latin typeface="Roboto"/>
                <a:cs typeface="Roboto"/>
              </a:rPr>
              <a:t>2032</a:t>
            </a:r>
            <a:endParaRPr sz="10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FF6B35"/>
                </a:solidFill>
                <a:latin typeface="Roboto"/>
                <a:cs typeface="Roboto"/>
              </a:rPr>
              <a:t>pour</a:t>
            </a:r>
            <a:r>
              <a:rPr sz="1050" spc="-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FF6B35"/>
                </a:solidFill>
                <a:latin typeface="Roboto"/>
                <a:cs typeface="Roboto"/>
              </a:rPr>
              <a:t>la</a:t>
            </a:r>
            <a:r>
              <a:rPr sz="1050" spc="-5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FF6B35"/>
                </a:solidFill>
                <a:latin typeface="Roboto"/>
                <a:cs typeface="Roboto"/>
              </a:rPr>
              <a:t>France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4509" y="4055427"/>
            <a:ext cx="359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2FB4"/>
                </a:solidFill>
                <a:latin typeface="Roboto"/>
                <a:cs typeface="Roboto"/>
              </a:rPr>
              <a:t>Vs.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610" y="2722816"/>
            <a:ext cx="1870710" cy="5676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80059" marR="5080" indent="-467995">
              <a:lnSpc>
                <a:spcPts val="2100"/>
              </a:lnSpc>
              <a:spcBef>
                <a:spcPts val="220"/>
              </a:spcBef>
            </a:pPr>
            <a:r>
              <a:rPr sz="1800" b="1" dirty="0">
                <a:solidFill>
                  <a:srgbClr val="FF6B35"/>
                </a:solidFill>
                <a:latin typeface="Roboto"/>
                <a:cs typeface="Roboto"/>
              </a:rPr>
              <a:t>Fonds</a:t>
            </a:r>
            <a:r>
              <a:rPr sz="1800" b="1" spc="-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6B35"/>
                </a:solidFill>
                <a:latin typeface="Roboto"/>
                <a:cs typeface="Roboto"/>
              </a:rPr>
              <a:t>Social</a:t>
            </a:r>
            <a:r>
              <a:rPr sz="1800" b="1" spc="-60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800" b="1" spc="-20" dirty="0">
                <a:solidFill>
                  <a:srgbClr val="FF6B35"/>
                </a:solidFill>
                <a:latin typeface="Roboto"/>
                <a:cs typeface="Roboto"/>
              </a:rPr>
              <a:t>pour </a:t>
            </a:r>
            <a:r>
              <a:rPr sz="1800" b="1" dirty="0">
                <a:solidFill>
                  <a:srgbClr val="FF6B35"/>
                </a:solidFill>
                <a:latin typeface="Roboto"/>
                <a:cs typeface="Roboto"/>
              </a:rPr>
              <a:t>le</a:t>
            </a:r>
            <a:r>
              <a:rPr sz="1800" b="1" spc="5" dirty="0">
                <a:solidFill>
                  <a:srgbClr val="FF6B35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6B35"/>
                </a:solidFill>
                <a:latin typeface="Roboto"/>
                <a:cs typeface="Roboto"/>
              </a:rPr>
              <a:t>Climat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9734" y="2722816"/>
            <a:ext cx="3424554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Mesures</a:t>
            </a:r>
            <a:r>
              <a:rPr sz="1800" b="1" spc="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d’urgence</a:t>
            </a:r>
            <a:r>
              <a:rPr sz="1800" b="1" spc="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prises</a:t>
            </a:r>
            <a:r>
              <a:rPr sz="1800" b="1" spc="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000058"/>
                </a:solidFill>
                <a:latin typeface="Roboto"/>
                <a:cs typeface="Roboto"/>
              </a:rPr>
              <a:t>durant</a:t>
            </a:r>
            <a:endParaRPr sz="1800">
              <a:latin typeface="Roboto"/>
              <a:cs typeface="Roboto"/>
            </a:endParaRPr>
          </a:p>
          <a:p>
            <a:pPr marR="5080" algn="ctr">
              <a:lnSpc>
                <a:spcPts val="2130"/>
              </a:lnSpc>
            </a:pP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800" b="1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crise</a:t>
            </a:r>
            <a:r>
              <a:rPr sz="1800" b="1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énergétique</a:t>
            </a:r>
            <a:r>
              <a:rPr sz="1800" b="1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000058"/>
                </a:solidFill>
                <a:latin typeface="Roboto"/>
                <a:cs typeface="Roboto"/>
              </a:rPr>
              <a:t>en </a:t>
            </a:r>
            <a:r>
              <a:rPr sz="1800" b="1" spc="-10" dirty="0">
                <a:solidFill>
                  <a:srgbClr val="000058"/>
                </a:solidFill>
                <a:latin typeface="Roboto"/>
                <a:cs typeface="Roboto"/>
              </a:rPr>
              <a:t>France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6175" y="3381375"/>
            <a:ext cx="209550" cy="381000"/>
          </a:xfrm>
          <a:custGeom>
            <a:avLst/>
            <a:gdLst/>
            <a:ahLst/>
            <a:cxnLst/>
            <a:rect l="l" t="t" r="r" b="b"/>
            <a:pathLst>
              <a:path w="209550" h="381000">
                <a:moveTo>
                  <a:pt x="157225" y="0"/>
                </a:moveTo>
                <a:lnTo>
                  <a:pt x="52450" y="0"/>
                </a:lnTo>
                <a:lnTo>
                  <a:pt x="52450" y="276225"/>
                </a:lnTo>
                <a:lnTo>
                  <a:pt x="0" y="276225"/>
                </a:lnTo>
                <a:lnTo>
                  <a:pt x="104775" y="381000"/>
                </a:lnTo>
                <a:lnTo>
                  <a:pt x="209550" y="276225"/>
                </a:lnTo>
                <a:lnTo>
                  <a:pt x="157225" y="276225"/>
                </a:lnTo>
                <a:lnTo>
                  <a:pt x="157225" y="0"/>
                </a:lnTo>
                <a:close/>
              </a:path>
            </a:pathLst>
          </a:custGeom>
          <a:solidFill>
            <a:srgbClr val="EC6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6125" y="3381375"/>
            <a:ext cx="209550" cy="381000"/>
          </a:xfrm>
          <a:custGeom>
            <a:avLst/>
            <a:gdLst/>
            <a:ahLst/>
            <a:cxnLst/>
            <a:rect l="l" t="t" r="r" b="b"/>
            <a:pathLst>
              <a:path w="209550" h="381000">
                <a:moveTo>
                  <a:pt x="157225" y="0"/>
                </a:moveTo>
                <a:lnTo>
                  <a:pt x="52450" y="0"/>
                </a:lnTo>
                <a:lnTo>
                  <a:pt x="52450" y="276225"/>
                </a:lnTo>
                <a:lnTo>
                  <a:pt x="0" y="276225"/>
                </a:lnTo>
                <a:lnTo>
                  <a:pt x="104775" y="381000"/>
                </a:lnTo>
                <a:lnTo>
                  <a:pt x="209550" y="276225"/>
                </a:lnTo>
                <a:lnTo>
                  <a:pt x="157225" y="276225"/>
                </a:lnTo>
                <a:lnTo>
                  <a:pt x="157225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2825" y="4905375"/>
            <a:ext cx="3429000" cy="476250"/>
          </a:xfrm>
          <a:custGeom>
            <a:avLst/>
            <a:gdLst/>
            <a:ahLst/>
            <a:cxnLst/>
            <a:rect l="l" t="t" r="r" b="b"/>
            <a:pathLst>
              <a:path w="3429000" h="476250">
                <a:moveTo>
                  <a:pt x="3429000" y="0"/>
                </a:moveTo>
                <a:lnTo>
                  <a:pt x="3310001" y="0"/>
                </a:lnTo>
                <a:lnTo>
                  <a:pt x="3310001" y="267843"/>
                </a:lnTo>
                <a:lnTo>
                  <a:pt x="3302978" y="302654"/>
                </a:lnTo>
                <a:lnTo>
                  <a:pt x="3283823" y="331073"/>
                </a:lnTo>
                <a:lnTo>
                  <a:pt x="3255404" y="350228"/>
                </a:lnTo>
                <a:lnTo>
                  <a:pt x="3220593" y="357250"/>
                </a:lnTo>
                <a:lnTo>
                  <a:pt x="267842" y="357250"/>
                </a:lnTo>
                <a:lnTo>
                  <a:pt x="233104" y="350228"/>
                </a:lnTo>
                <a:lnTo>
                  <a:pt x="204724" y="331073"/>
                </a:lnTo>
                <a:lnTo>
                  <a:pt x="185582" y="302654"/>
                </a:lnTo>
                <a:lnTo>
                  <a:pt x="178562" y="267843"/>
                </a:lnTo>
                <a:lnTo>
                  <a:pt x="178562" y="238125"/>
                </a:lnTo>
                <a:lnTo>
                  <a:pt x="238125" y="238125"/>
                </a:lnTo>
                <a:lnTo>
                  <a:pt x="119125" y="118999"/>
                </a:lnTo>
                <a:lnTo>
                  <a:pt x="0" y="238125"/>
                </a:lnTo>
                <a:lnTo>
                  <a:pt x="59562" y="238125"/>
                </a:lnTo>
                <a:lnTo>
                  <a:pt x="59562" y="267843"/>
                </a:lnTo>
                <a:lnTo>
                  <a:pt x="65062" y="315616"/>
                </a:lnTo>
                <a:lnTo>
                  <a:pt x="80727" y="359478"/>
                </a:lnTo>
                <a:lnTo>
                  <a:pt x="105309" y="398174"/>
                </a:lnTo>
                <a:lnTo>
                  <a:pt x="137560" y="430453"/>
                </a:lnTo>
                <a:lnTo>
                  <a:pt x="176232" y="455060"/>
                </a:lnTo>
                <a:lnTo>
                  <a:pt x="220076" y="470743"/>
                </a:lnTo>
                <a:lnTo>
                  <a:pt x="267842" y="476250"/>
                </a:lnTo>
                <a:lnTo>
                  <a:pt x="3220593" y="476250"/>
                </a:lnTo>
                <a:lnTo>
                  <a:pt x="3268366" y="470743"/>
                </a:lnTo>
                <a:lnTo>
                  <a:pt x="3312228" y="455060"/>
                </a:lnTo>
                <a:lnTo>
                  <a:pt x="3350924" y="430453"/>
                </a:lnTo>
                <a:lnTo>
                  <a:pt x="3383203" y="398174"/>
                </a:lnTo>
                <a:lnTo>
                  <a:pt x="3407810" y="359478"/>
                </a:lnTo>
                <a:lnTo>
                  <a:pt x="3423493" y="315616"/>
                </a:lnTo>
                <a:lnTo>
                  <a:pt x="3429000" y="267843"/>
                </a:lnTo>
                <a:lnTo>
                  <a:pt x="3429000" y="0"/>
                </a:lnTo>
                <a:close/>
              </a:path>
            </a:pathLst>
          </a:custGeom>
          <a:solidFill>
            <a:srgbClr val="002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525" y="4968938"/>
            <a:ext cx="1091184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7322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2FB4"/>
                </a:solidFill>
                <a:latin typeface="Roboto"/>
                <a:cs typeface="Roboto"/>
              </a:rPr>
              <a:t>÷20</a:t>
            </a:r>
            <a:endParaRPr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Roboto"/>
              <a:cs typeface="Roboto"/>
            </a:endParaRPr>
          </a:p>
          <a:p>
            <a:pPr marL="12700" marR="5080">
              <a:lnSpc>
                <a:spcPct val="102299"/>
              </a:lnSpc>
            </a:pP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Une</a:t>
            </a:r>
            <a:r>
              <a:rPr sz="2000" b="1" spc="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enveloppe</a:t>
            </a:r>
            <a:r>
              <a:rPr sz="2000" b="1" spc="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prévue</a:t>
            </a:r>
            <a:r>
              <a:rPr sz="2000" b="1" spc="6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750" b="1" dirty="0">
                <a:solidFill>
                  <a:srgbClr val="002FB4"/>
                </a:solidFill>
                <a:latin typeface="Roboto"/>
                <a:cs typeface="Roboto"/>
              </a:rPr>
              <a:t>20</a:t>
            </a:r>
            <a:r>
              <a:rPr sz="2750" b="1" spc="25" dirty="0">
                <a:solidFill>
                  <a:srgbClr val="002FB4"/>
                </a:solidFill>
                <a:latin typeface="Roboto"/>
                <a:cs typeface="Roboto"/>
              </a:rPr>
              <a:t> </a:t>
            </a:r>
            <a:r>
              <a:rPr sz="2750" b="1" dirty="0">
                <a:solidFill>
                  <a:srgbClr val="002FB4"/>
                </a:solidFill>
                <a:latin typeface="Roboto"/>
                <a:cs typeface="Roboto"/>
              </a:rPr>
              <a:t>fois</a:t>
            </a:r>
            <a:r>
              <a:rPr sz="2750" b="1" spc="40" dirty="0">
                <a:solidFill>
                  <a:srgbClr val="002FB4"/>
                </a:solidFill>
                <a:latin typeface="Roboto"/>
                <a:cs typeface="Roboto"/>
              </a:rPr>
              <a:t> </a:t>
            </a:r>
            <a:r>
              <a:rPr sz="2750" b="1" dirty="0">
                <a:solidFill>
                  <a:srgbClr val="002FB4"/>
                </a:solidFill>
                <a:latin typeface="Roboto"/>
                <a:cs typeface="Roboto"/>
              </a:rPr>
              <a:t>inférieure</a:t>
            </a:r>
            <a:r>
              <a:rPr sz="2750" b="1" dirty="0">
                <a:solidFill>
                  <a:srgbClr val="000058"/>
                </a:solidFill>
                <a:latin typeface="Roboto"/>
                <a:cs typeface="Roboto"/>
              </a:rPr>
              <a:t>,</a:t>
            </a:r>
            <a:r>
              <a:rPr sz="2750" b="1" spc="-1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pour</a:t>
            </a:r>
            <a:r>
              <a:rPr sz="2000" b="1" spc="6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impacts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sur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les</a:t>
            </a:r>
            <a:r>
              <a:rPr sz="2000" b="1" spc="7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factures</a:t>
            </a:r>
            <a:r>
              <a:rPr sz="2000" b="1" spc="-15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005A"/>
                </a:solidFill>
                <a:latin typeface="Roboto"/>
                <a:cs typeface="Roboto"/>
              </a:rPr>
              <a:t>des</a:t>
            </a:r>
            <a:r>
              <a:rPr sz="2000" b="1" spc="70" dirty="0">
                <a:solidFill>
                  <a:srgbClr val="00005A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00005A"/>
                </a:solidFill>
                <a:latin typeface="Roboto"/>
                <a:cs typeface="Roboto"/>
              </a:rPr>
              <a:t>ménages similaires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>
                <a:latin typeface="Roboto"/>
                <a:cs typeface="Roboto"/>
              </a:rPr>
              <a:t>8</a:t>
            </a:fld>
            <a:endParaRPr spc="-5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6001" y="3769360"/>
            <a:ext cx="3489325" cy="1106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2890"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FD6B34"/>
                </a:solidFill>
                <a:latin typeface="Roboto Bk"/>
                <a:cs typeface="Roboto Bk"/>
              </a:rPr>
              <a:t>24,6</a:t>
            </a:r>
            <a:r>
              <a:rPr sz="3600" b="1" spc="-5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D6B34"/>
                </a:solidFill>
                <a:latin typeface="Roboto Bk"/>
                <a:cs typeface="Roboto Bk"/>
              </a:rPr>
              <a:t>Mds</a:t>
            </a:r>
            <a:r>
              <a:rPr sz="3600" b="1" spc="-110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3600" b="1" spc="95" dirty="0">
                <a:solidFill>
                  <a:srgbClr val="FD6B34"/>
                </a:solidFill>
                <a:latin typeface="Roboto Bk"/>
                <a:cs typeface="Roboto Bk"/>
              </a:rPr>
              <a:t>€</a:t>
            </a:r>
            <a:r>
              <a:rPr sz="3600" b="1" spc="-5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D6B34"/>
                </a:solidFill>
                <a:latin typeface="Roboto Bk"/>
                <a:cs typeface="Roboto Bk"/>
              </a:rPr>
              <a:t>/</a:t>
            </a:r>
            <a:r>
              <a:rPr sz="3600" b="1" spc="-55" dirty="0">
                <a:solidFill>
                  <a:srgbClr val="FD6B34"/>
                </a:solidFill>
                <a:latin typeface="Roboto Bk"/>
                <a:cs typeface="Roboto Bk"/>
              </a:rPr>
              <a:t> </a:t>
            </a:r>
            <a:r>
              <a:rPr sz="3600" b="1" spc="-25" dirty="0">
                <a:solidFill>
                  <a:srgbClr val="FD6B34"/>
                </a:solidFill>
                <a:latin typeface="Roboto Bk"/>
                <a:cs typeface="Roboto Bk"/>
              </a:rPr>
              <a:t>an</a:t>
            </a:r>
            <a:endParaRPr sz="3600">
              <a:latin typeface="Roboto Bk"/>
              <a:cs typeface="Roboto Bk"/>
            </a:endParaRPr>
          </a:p>
          <a:p>
            <a:pPr marR="252729" algn="ct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000058"/>
                </a:solidFill>
                <a:latin typeface="Roboto"/>
                <a:cs typeface="Roboto"/>
              </a:rPr>
              <a:t>entre</a:t>
            </a:r>
            <a:r>
              <a:rPr sz="2000" spc="-9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000058"/>
                </a:solidFill>
                <a:latin typeface="Roboto"/>
                <a:cs typeface="Roboto"/>
              </a:rPr>
              <a:t>2021</a:t>
            </a:r>
            <a:r>
              <a:rPr sz="2000" spc="-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2000" spc="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000058"/>
                </a:solidFill>
                <a:latin typeface="Roboto"/>
                <a:cs typeface="Roboto"/>
              </a:rPr>
              <a:t>2024</a:t>
            </a:r>
            <a:endParaRPr sz="2000">
              <a:latin typeface="Roboto"/>
              <a:cs typeface="Roboto"/>
            </a:endParaRPr>
          </a:p>
          <a:p>
            <a:pPr marL="1969770">
              <a:lnSpc>
                <a:spcPct val="100000"/>
              </a:lnSpc>
              <a:spcBef>
                <a:spcPts val="590"/>
              </a:spcBef>
            </a:pP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Source</a:t>
            </a:r>
            <a:r>
              <a:rPr sz="950" spc="6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r>
              <a:rPr sz="95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950" u="sng" spc="-1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</a:rPr>
              <a:t> </a:t>
            </a:r>
            <a:r>
              <a:rPr sz="950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  <a:hlinkClick r:id="rId2"/>
              </a:rPr>
              <a:t>Banque</a:t>
            </a:r>
            <a:r>
              <a:rPr sz="950" u="sng" spc="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  <a:hlinkClick r:id="rId2"/>
              </a:rPr>
              <a:t> </a:t>
            </a:r>
            <a:r>
              <a:rPr sz="950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  <a:hlinkClick r:id="rId2"/>
              </a:rPr>
              <a:t>de</a:t>
            </a:r>
            <a:r>
              <a:rPr sz="950" u="sng" spc="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  <a:hlinkClick r:id="rId2"/>
              </a:rPr>
              <a:t> </a:t>
            </a:r>
            <a:r>
              <a:rPr sz="95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Roboto"/>
                <a:cs typeface="Roboto"/>
                <a:hlinkClick r:id="rId2"/>
              </a:rPr>
              <a:t>France</a:t>
            </a:r>
            <a:endParaRPr sz="95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365" y="1292161"/>
            <a:ext cx="10974705" cy="10922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204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Un</a:t>
            </a:r>
            <a:r>
              <a:rPr sz="1400" spc="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Plan</a:t>
            </a:r>
            <a:r>
              <a:rPr sz="1400" spc="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Social</a:t>
            </a:r>
            <a:r>
              <a:rPr sz="1400" spc="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400" spc="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le</a:t>
            </a:r>
            <a:r>
              <a:rPr sz="1400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Climat</a:t>
            </a:r>
            <a:r>
              <a:rPr sz="1400" spc="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à</a:t>
            </a:r>
            <a:r>
              <a:rPr sz="1400" spc="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remettre</a:t>
            </a:r>
            <a:r>
              <a:rPr sz="140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à</a:t>
            </a:r>
            <a:r>
              <a:rPr sz="1400" spc="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Commission</a:t>
            </a:r>
            <a:r>
              <a:rPr sz="1400" spc="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européenne</a:t>
            </a:r>
            <a:r>
              <a:rPr sz="1400" spc="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en</a:t>
            </a:r>
            <a:r>
              <a:rPr sz="1400" spc="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juin</a:t>
            </a:r>
            <a:r>
              <a:rPr sz="1400" spc="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2025</a:t>
            </a:r>
            <a:r>
              <a:rPr sz="1400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400" spc="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préciser 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l’utilisation</a:t>
            </a:r>
            <a:r>
              <a:rPr sz="1400" spc="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du</a:t>
            </a:r>
            <a:r>
              <a:rPr sz="1400" spc="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Fonds</a:t>
            </a:r>
            <a:r>
              <a:rPr sz="140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Social</a:t>
            </a:r>
            <a:r>
              <a:rPr sz="1400" spc="7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pour</a:t>
            </a:r>
            <a:r>
              <a:rPr sz="1400" spc="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le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Climat</a:t>
            </a:r>
            <a:r>
              <a:rPr sz="1400" spc="-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(FSC)</a:t>
            </a:r>
            <a:endParaRPr sz="1400">
              <a:latin typeface="Roboto"/>
              <a:cs typeface="Roboto"/>
            </a:endParaRPr>
          </a:p>
          <a:p>
            <a:pPr marL="297815" indent="-285115">
              <a:lnSpc>
                <a:spcPts val="1605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2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 manières</a:t>
            </a:r>
            <a:r>
              <a:rPr sz="1400" spc="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d’utiliser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le</a:t>
            </a:r>
            <a:r>
              <a:rPr sz="1400" spc="-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FSC</a:t>
            </a:r>
            <a:r>
              <a:rPr sz="140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5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endParaRPr sz="1400">
              <a:latin typeface="Roboto"/>
              <a:cs typeface="Roboto"/>
            </a:endParaRPr>
          </a:p>
          <a:p>
            <a:pPr marL="755650" lvl="1" indent="-285750">
              <a:lnSpc>
                <a:spcPts val="1664"/>
              </a:lnSpc>
              <a:spcBef>
                <a:spcPts val="50"/>
              </a:spcBef>
              <a:buFont typeface="Arial MT"/>
              <a:buChar char="•"/>
              <a:tabLst>
                <a:tab pos="755650" algn="l"/>
              </a:tabLst>
            </a:pP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Aides</a:t>
            </a:r>
            <a:r>
              <a:rPr sz="1400" b="1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spc="-35" dirty="0">
                <a:solidFill>
                  <a:srgbClr val="000058"/>
                </a:solidFill>
                <a:latin typeface="Roboto"/>
                <a:cs typeface="Roboto"/>
              </a:rPr>
              <a:t>fi</a:t>
            </a:r>
            <a:r>
              <a:rPr sz="1400" b="1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0058"/>
                </a:solidFill>
                <a:latin typeface="Roboto"/>
                <a:cs typeface="Roboto"/>
              </a:rPr>
              <a:t>l’investissement</a:t>
            </a:r>
            <a:r>
              <a:rPr sz="1400" b="1" spc="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(ex :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soutien</a:t>
            </a:r>
            <a:r>
              <a:rPr sz="1400" spc="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à</a:t>
            </a:r>
            <a:r>
              <a:rPr sz="140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la</a:t>
            </a:r>
            <a:r>
              <a:rPr sz="1400" spc="-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rénovation</a:t>
            </a:r>
            <a:r>
              <a:rPr sz="1400" spc="-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performante)</a:t>
            </a:r>
            <a:endParaRPr sz="1400">
              <a:latin typeface="Roboto"/>
              <a:cs typeface="Roboto"/>
            </a:endParaRPr>
          </a:p>
          <a:p>
            <a:pPr marL="755650" lvl="1" indent="-285750">
              <a:lnSpc>
                <a:spcPts val="1664"/>
              </a:lnSpc>
              <a:buFont typeface="Arial MT"/>
              <a:buChar char="•"/>
              <a:tabLst>
                <a:tab pos="755650" algn="l"/>
              </a:tabLst>
            </a:pP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Aide</a:t>
            </a:r>
            <a:r>
              <a:rPr sz="1400" b="1" spc="-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directe</a:t>
            </a:r>
            <a:r>
              <a:rPr sz="1400" b="1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r>
              <a:rPr sz="1400" b="1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0058"/>
                </a:solidFill>
                <a:latin typeface="Roboto"/>
                <a:cs typeface="Roboto"/>
              </a:rPr>
              <a:t>temporaire</a:t>
            </a:r>
            <a:r>
              <a:rPr sz="1400" b="1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au</a:t>
            </a:r>
            <a:r>
              <a:rPr sz="1400" spc="-1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revenu</a:t>
            </a:r>
            <a:r>
              <a:rPr sz="1400" spc="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des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ménages</a:t>
            </a:r>
            <a:r>
              <a:rPr sz="1400" spc="-4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(ex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r>
              <a:rPr sz="140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0058"/>
                </a:solidFill>
                <a:latin typeface="Roboto"/>
                <a:cs typeface="Roboto"/>
              </a:rPr>
              <a:t>chèque</a:t>
            </a:r>
            <a:r>
              <a:rPr sz="140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0058"/>
                </a:solidFill>
                <a:latin typeface="Roboto"/>
                <a:cs typeface="Roboto"/>
              </a:rPr>
              <a:t>énergie)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6467475"/>
            <a:ext cx="457200" cy="390525"/>
          </a:xfrm>
          <a:custGeom>
            <a:avLst/>
            <a:gdLst/>
            <a:ahLst/>
            <a:cxnLst/>
            <a:rect l="l" t="t" r="r" b="b"/>
            <a:pathLst>
              <a:path w="457200" h="390525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90525"/>
                </a:lnTo>
                <a:lnTo>
                  <a:pt x="457200" y="390525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6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51550" y="6565582"/>
            <a:ext cx="9715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50" dirty="0">
                <a:solidFill>
                  <a:srgbClr val="00005A"/>
                </a:solidFill>
                <a:latin typeface="Roboto"/>
                <a:cs typeface="Roboto"/>
              </a:rPr>
              <a:t>9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Les</a:t>
            </a:r>
            <a:r>
              <a:rPr spc="15" dirty="0"/>
              <a:t> </a:t>
            </a:r>
            <a:r>
              <a:rPr dirty="0"/>
              <a:t>mesures</a:t>
            </a:r>
            <a:r>
              <a:rPr spc="25" dirty="0"/>
              <a:t> </a:t>
            </a:r>
            <a:r>
              <a:rPr dirty="0"/>
              <a:t>compensatoires</a:t>
            </a:r>
            <a:r>
              <a:rPr spc="25" dirty="0"/>
              <a:t> </a:t>
            </a:r>
            <a:r>
              <a:rPr dirty="0"/>
              <a:t>à</a:t>
            </a:r>
            <a:r>
              <a:rPr spc="110" dirty="0"/>
              <a:t> </a:t>
            </a:r>
            <a:r>
              <a:rPr dirty="0"/>
              <a:t>déployer</a:t>
            </a:r>
            <a:r>
              <a:rPr spc="15" dirty="0"/>
              <a:t> </a:t>
            </a:r>
            <a:r>
              <a:rPr dirty="0"/>
              <a:t>dans</a:t>
            </a:r>
            <a:r>
              <a:rPr spc="25" dirty="0"/>
              <a:t> </a:t>
            </a:r>
            <a:r>
              <a:rPr dirty="0"/>
              <a:t>le</a:t>
            </a:r>
            <a:r>
              <a:rPr spc="60" dirty="0"/>
              <a:t> </a:t>
            </a:r>
            <a:r>
              <a:rPr dirty="0"/>
              <a:t>Plan</a:t>
            </a:r>
            <a:r>
              <a:rPr spc="10" dirty="0"/>
              <a:t> </a:t>
            </a:r>
            <a:r>
              <a:rPr dirty="0"/>
              <a:t>Social</a:t>
            </a:r>
            <a:r>
              <a:rPr spc="25" dirty="0"/>
              <a:t> </a:t>
            </a:r>
            <a:r>
              <a:rPr dirty="0"/>
              <a:t>pour</a:t>
            </a:r>
            <a:r>
              <a:rPr spc="95" dirty="0"/>
              <a:t> </a:t>
            </a:r>
            <a:r>
              <a:rPr dirty="0"/>
              <a:t>le</a:t>
            </a:r>
            <a:r>
              <a:rPr spc="60" dirty="0"/>
              <a:t> </a:t>
            </a:r>
            <a:r>
              <a:rPr dirty="0"/>
              <a:t>Climat</a:t>
            </a:r>
            <a:r>
              <a:rPr spc="40" dirty="0"/>
              <a:t> </a:t>
            </a:r>
            <a:r>
              <a:rPr dirty="0"/>
              <a:t>&gt;</a:t>
            </a:r>
            <a:r>
              <a:rPr spc="70" dirty="0"/>
              <a:t> </a:t>
            </a:r>
            <a:r>
              <a:rPr spc="-25" dirty="0">
                <a:solidFill>
                  <a:srgbClr val="000058"/>
                </a:solidFill>
              </a:rPr>
              <a:t>Les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>
                <a:solidFill>
                  <a:srgbClr val="000058"/>
                </a:solidFill>
              </a:rPr>
              <a:t>recommandations</a:t>
            </a:r>
            <a:r>
              <a:rPr spc="45" dirty="0">
                <a:solidFill>
                  <a:srgbClr val="000058"/>
                </a:solidFill>
              </a:rPr>
              <a:t> </a:t>
            </a:r>
            <a:r>
              <a:rPr dirty="0">
                <a:solidFill>
                  <a:srgbClr val="000058"/>
                </a:solidFill>
              </a:rPr>
              <a:t>du</a:t>
            </a:r>
            <a:r>
              <a:rPr spc="105" dirty="0">
                <a:solidFill>
                  <a:srgbClr val="000058"/>
                </a:solidFill>
              </a:rPr>
              <a:t> </a:t>
            </a:r>
            <a:r>
              <a:rPr dirty="0">
                <a:solidFill>
                  <a:srgbClr val="000058"/>
                </a:solidFill>
              </a:rPr>
              <a:t>réseau</a:t>
            </a:r>
            <a:r>
              <a:rPr spc="70" dirty="0">
                <a:solidFill>
                  <a:srgbClr val="000058"/>
                </a:solidFill>
              </a:rPr>
              <a:t> </a:t>
            </a:r>
            <a:r>
              <a:rPr spc="-20" dirty="0">
                <a:solidFill>
                  <a:srgbClr val="000058"/>
                </a:solidFill>
              </a:rPr>
              <a:t>Cler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6658" y="1366265"/>
            <a:ext cx="328358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Max. 37,5%</a:t>
            </a:r>
            <a:r>
              <a:rPr sz="1400" b="1" spc="-4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du</a:t>
            </a:r>
            <a:r>
              <a:rPr sz="1400" b="1" spc="-1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Plan</a:t>
            </a:r>
            <a:r>
              <a:rPr sz="1400" b="1" spc="-1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Social</a:t>
            </a:r>
            <a:r>
              <a:rPr sz="1400" b="1" spc="-40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pour</a:t>
            </a:r>
            <a:r>
              <a:rPr sz="1400" b="1" spc="-3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D6B34"/>
                </a:solidFill>
                <a:latin typeface="Roboto"/>
                <a:cs typeface="Roboto"/>
              </a:rPr>
              <a:t>le</a:t>
            </a:r>
            <a:r>
              <a:rPr sz="1400" b="1" spc="15" dirty="0">
                <a:solidFill>
                  <a:srgbClr val="FD6B34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D6B34"/>
                </a:solidFill>
                <a:latin typeface="Roboto"/>
                <a:cs typeface="Roboto"/>
              </a:rPr>
              <a:t>Climat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05975" y="1647825"/>
            <a:ext cx="257175" cy="304800"/>
          </a:xfrm>
          <a:custGeom>
            <a:avLst/>
            <a:gdLst/>
            <a:ahLst/>
            <a:cxnLst/>
            <a:rect l="l" t="t" r="r" b="b"/>
            <a:pathLst>
              <a:path w="257175" h="304800">
                <a:moveTo>
                  <a:pt x="128650" y="0"/>
                </a:moveTo>
                <a:lnTo>
                  <a:pt x="0" y="128524"/>
                </a:lnTo>
                <a:lnTo>
                  <a:pt x="64261" y="128524"/>
                </a:lnTo>
                <a:lnTo>
                  <a:pt x="64261" y="304800"/>
                </a:lnTo>
                <a:lnTo>
                  <a:pt x="192913" y="304800"/>
                </a:lnTo>
                <a:lnTo>
                  <a:pt x="192913" y="128524"/>
                </a:lnTo>
                <a:lnTo>
                  <a:pt x="257175" y="128524"/>
                </a:lnTo>
                <a:lnTo>
                  <a:pt x="128650" y="0"/>
                </a:lnTo>
                <a:close/>
              </a:path>
            </a:pathLst>
          </a:custGeom>
          <a:solidFill>
            <a:srgbClr val="EC6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1495425"/>
            <a:ext cx="7305675" cy="4191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5700" y="2057400"/>
            <a:ext cx="4552950" cy="4191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93051" y="6474777"/>
            <a:ext cx="4693285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Cible</a:t>
            </a:r>
            <a:r>
              <a:rPr sz="105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des</a:t>
            </a:r>
            <a:r>
              <a:rPr sz="1050" spc="-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20" dirty="0">
                <a:solidFill>
                  <a:srgbClr val="000058"/>
                </a:solidFill>
                <a:latin typeface="Roboto"/>
                <a:cs typeface="Roboto"/>
              </a:rPr>
              <a:t>propositions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 du</a:t>
            </a:r>
            <a:r>
              <a:rPr sz="1050" spc="-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réseau</a:t>
            </a:r>
            <a:r>
              <a:rPr sz="1050" spc="-3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Cler</a:t>
            </a:r>
            <a:r>
              <a:rPr sz="1050" spc="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:</a:t>
            </a:r>
            <a:r>
              <a:rPr sz="105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b="1" dirty="0">
                <a:solidFill>
                  <a:srgbClr val="000058"/>
                </a:solidFill>
                <a:latin typeface="Roboto"/>
                <a:cs typeface="Roboto"/>
              </a:rPr>
              <a:t>les</a:t>
            </a:r>
            <a:r>
              <a:rPr sz="1050" b="1" spc="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b="1" dirty="0">
                <a:solidFill>
                  <a:srgbClr val="000058"/>
                </a:solidFill>
                <a:latin typeface="Roboto"/>
                <a:cs typeface="Roboto"/>
              </a:rPr>
              <a:t>ménages</a:t>
            </a:r>
            <a:r>
              <a:rPr sz="1050" b="1" spc="1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;</a:t>
            </a:r>
            <a:r>
              <a:rPr sz="1050" spc="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les</a:t>
            </a:r>
            <a:r>
              <a:rPr sz="1050" spc="-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collectivités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locales</a:t>
            </a:r>
            <a:r>
              <a:rPr sz="1050" spc="-5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25" dirty="0">
                <a:solidFill>
                  <a:srgbClr val="000058"/>
                </a:solidFill>
                <a:latin typeface="Roboto"/>
                <a:cs typeface="Roboto"/>
              </a:rPr>
              <a:t>et</a:t>
            </a:r>
            <a:endParaRPr sz="10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les</a:t>
            </a:r>
            <a:r>
              <a:rPr sz="1050" spc="-2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PME,</a:t>
            </a:r>
            <a:r>
              <a:rPr sz="105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qui</a:t>
            </a:r>
            <a:r>
              <a:rPr sz="1050" spc="-7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seront</a:t>
            </a:r>
            <a:r>
              <a:rPr sz="105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aussi</a:t>
            </a:r>
            <a:r>
              <a:rPr sz="105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impactées,</a:t>
            </a:r>
            <a:r>
              <a:rPr sz="1050" spc="-4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devront</a:t>
            </a:r>
            <a:r>
              <a:rPr sz="105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faire</a:t>
            </a:r>
            <a:r>
              <a:rPr sz="105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l’objet</a:t>
            </a:r>
            <a:r>
              <a:rPr sz="1050" spc="-3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de</a:t>
            </a:r>
            <a:r>
              <a:rPr sz="1050" spc="-20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dirty="0">
                <a:solidFill>
                  <a:srgbClr val="000058"/>
                </a:solidFill>
                <a:latin typeface="Roboto"/>
                <a:cs typeface="Roboto"/>
              </a:rPr>
              <a:t>mesures</a:t>
            </a:r>
            <a:r>
              <a:rPr sz="1050" spc="-5" dirty="0">
                <a:solidFill>
                  <a:srgbClr val="000058"/>
                </a:solidFill>
                <a:latin typeface="Roboto"/>
                <a:cs typeface="Roboto"/>
              </a:rPr>
              <a:t> </a:t>
            </a:r>
            <a:r>
              <a:rPr sz="1050" spc="-10" dirty="0">
                <a:solidFill>
                  <a:srgbClr val="000058"/>
                </a:solidFill>
                <a:latin typeface="Roboto"/>
                <a:cs typeface="Roboto"/>
              </a:rPr>
              <a:t>dédiées</a:t>
            </a:r>
            <a:endParaRPr sz="10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86799973-35E4-4BC0-9DA3-45D144CCA4EB}"/>
</file>

<file path=customXml/itemProps2.xml><?xml version="1.0" encoding="utf-8"?>
<ds:datastoreItem xmlns:ds="http://schemas.openxmlformats.org/officeDocument/2006/customXml" ds:itemID="{B9D3FC3B-B210-42CD-82D7-AEBC14C5DE7E}"/>
</file>

<file path=customXml/itemProps3.xml><?xml version="1.0" encoding="utf-8"?>
<ds:datastoreItem xmlns:ds="http://schemas.openxmlformats.org/officeDocument/2006/customXml" ds:itemID="{5B55D327-66E4-4D97-8123-08EC77EAD0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702</Words>
  <Application>Microsoft Macintosh PowerPoint</Application>
  <PresentationFormat>Grand écran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Roboto</vt:lpstr>
      <vt:lpstr>Roboto Bk</vt:lpstr>
      <vt:lpstr>Roboto Cn</vt:lpstr>
      <vt:lpstr>Roboto Lt</vt:lpstr>
      <vt:lpstr>Office Theme</vt:lpstr>
      <vt:lpstr>Présentation PowerPoint</vt:lpstr>
      <vt:lpstr>SOMMAIRE</vt:lpstr>
      <vt:lpstr>Nouveaux mécanismes de financement : quels impacts sur les factures des ménages ?</vt:lpstr>
      <vt:lpstr>Financer la transition énergétique &gt; Des besoins très importants</vt:lpstr>
      <vt:lpstr>3 mécanismes de financement pour y répondre &gt; Mais qui vont avoir un impact sur la facture des ménages</vt:lpstr>
      <vt:lpstr>Une nécessité d’accompagner les ménages en conséquence &gt; En particulier les plus vulnérables</vt:lpstr>
      <vt:lpstr>Les mesures compensatoires à déployer</vt:lpstr>
      <vt:lpstr>Présentation PowerPoint</vt:lpstr>
      <vt:lpstr>Les mesures compensatoires à déployer dans le Plan Social pour le Climat &gt; Les recommandations du réseau Cler</vt:lpstr>
      <vt:lpstr>Les mesures compensatoires à déployer &gt; La mesure phare du réseau Cler (1)</vt:lpstr>
      <vt:lpstr>Les mesures compensatoires à déployer &gt; La mesure phare du réseau Cler (2)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Damien BARBOSA</cp:lastModifiedBy>
  <cp:revision>1</cp:revision>
  <dcterms:created xsi:type="dcterms:W3CDTF">2025-11-17T15:45:10Z</dcterms:created>
  <dcterms:modified xsi:type="dcterms:W3CDTF">2025-11-17T16:05:38Z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LastSaved">
    <vt:filetime>2025-11-17T00:00:00Z</vt:filetime>
  </property>
  <property fmtid="{D5CDD505-2E9C-101B-9397-08002B2CF9AE}" pid="4" name="ContentTypeId">
    <vt:lpwstr>0x01010063BA515A7BAE2A43BBCEEFC8DB246324</vt:lpwstr>
  </property>
</Properties>
</file>