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4"/>
    <p:sldMasterId id="2147483679" r:id="rId5"/>
  </p:sldMasterIdLst>
  <p:notesMasterIdLst>
    <p:notesMasterId r:id="rId10"/>
  </p:notesMasterIdLst>
  <p:sldIdLst>
    <p:sldId id="256" r:id="rId6"/>
    <p:sldId id="257" r:id="rId7"/>
    <p:sldId id="258" r:id="rId8"/>
    <p:sldId id="259" r:id="rId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hpa.org/heat-pump-stories/pasta-company-reduces-costs-by-68-with-heat-pumps-2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8380333c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38380333c3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38380333c3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903d2198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903d2198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68% de coût énergétique pour l’industrie Saint Jean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https://ehpa.org/heat-pump-stories/pasta-company-reduces-costs-by-68-with-heat-pumps-2/</a:t>
            </a:r>
            <a:r>
              <a:rPr lang="en-GB"/>
              <a:t>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 sz="13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 four 100 % électrique de taille industrielle à Châteaubernard (Charente) </a:t>
            </a:r>
            <a:endParaRPr sz="135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350"/>
              <a:buFont typeface="Times New Roman"/>
              <a:buChar char="-"/>
            </a:pPr>
            <a:r>
              <a:rPr lang="en-GB" sz="13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Acier : gain d’un tiers d’EE et baisse du coût du CO2 de </a:t>
            </a:r>
            <a:endParaRPr sz="135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3ème exportateur de PAC d’Europe après IT et DE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903d2198f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903d2198f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GB" sz="900">
                <a:solidFill>
                  <a:schemeClr val="dk1"/>
                </a:solidFill>
              </a:rPr>
              <a:t>Exemple espagnol : réindustrialisation</a:t>
            </a:r>
            <a:endParaRPr sz="9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900">
                <a:solidFill>
                  <a:schemeClr val="dk1"/>
                </a:solidFill>
              </a:rPr>
              <a:t>32% prix plus bas. décorréler des prix du gaz.</a:t>
            </a:r>
            <a:endParaRPr sz="9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500">
                <a:solidFill>
                  <a:srgbClr val="004D8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32 GW</a:t>
            </a:r>
            <a:r>
              <a:rPr lang="en-GB" sz="900">
                <a:solidFill>
                  <a:schemeClr val="dk1"/>
                </a:solidFill>
              </a:rPr>
              <a:t>  de PPAs - industrie verte / data centre</a:t>
            </a:r>
            <a:endParaRPr sz="900">
              <a:solidFill>
                <a:schemeClr val="dk1"/>
              </a:solidFill>
            </a:endParaRPr>
          </a:p>
          <a:p>
            <a:pPr marL="914400" lvl="1" indent="-28575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-GB" sz="900">
                <a:solidFill>
                  <a:schemeClr val="dk1"/>
                </a:solidFill>
              </a:rPr>
              <a:t>PPA </a:t>
            </a:r>
            <a:endParaRPr sz="900">
              <a:solidFill>
                <a:schemeClr val="dk1"/>
              </a:solidFill>
            </a:endParaRPr>
          </a:p>
          <a:p>
            <a:pPr marL="914400" lvl="1" indent="-28575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-GB" sz="900">
                <a:solidFill>
                  <a:schemeClr val="dk1"/>
                </a:solidFill>
              </a:rPr>
              <a:t>Attractivité 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380333c31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8380333c31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A picture containing fish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499500" y="1741500"/>
            <a:ext cx="486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00063" y="24975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 sz="1400"/>
            </a:lvl3pPr>
            <a:lvl4pPr lvl="3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54" name="Google Shape;54;p13" descr="A picture containing text, tableware, plate, dishw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2500" y="4299525"/>
            <a:ext cx="1396749" cy="32004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500062" y="2862000"/>
            <a:ext cx="27000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marL="1828800" lvl="3" indent="-2730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Char char="•"/>
              <a:defRPr sz="700">
                <a:solidFill>
                  <a:schemeClr val="lt1"/>
                </a:solidFill>
              </a:defRPr>
            </a:lvl4pPr>
            <a:lvl5pPr marL="2286000" lvl="4" indent="-2730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Char char="-"/>
              <a:defRPr sz="7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3"/>
          </p:nvPr>
        </p:nvSpPr>
        <p:spPr>
          <a:xfrm>
            <a:off x="499500" y="4509000"/>
            <a:ext cx="13500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marL="1828800" lvl="3" indent="-2730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Char char="•"/>
              <a:defRPr sz="700">
                <a:solidFill>
                  <a:schemeClr val="lt1"/>
                </a:solidFill>
              </a:defRPr>
            </a:lvl4pPr>
            <a:lvl5pPr marL="2286000" lvl="4" indent="-2730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Char char="-"/>
              <a:defRPr sz="7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499500" y="931500"/>
            <a:ext cx="53730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499500" y="1633500"/>
            <a:ext cx="5373000" cy="29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marL="1828800" lvl="3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499500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>
  <p:cSld name="Closing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99500" y="1080000"/>
            <a:ext cx="53730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99500" y="2565000"/>
            <a:ext cx="22410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8575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>
                <a:solidFill>
                  <a:schemeClr val="lt1"/>
                </a:solidFill>
              </a:defRPr>
            </a:lvl1pPr>
            <a:lvl2pPr marL="914400" lvl="1" indent="-28575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0">
                <a:solidFill>
                  <a:schemeClr val="lt1"/>
                </a:solidFill>
              </a:defRPr>
            </a:lvl2pPr>
            <a:lvl3pPr marL="1371600" lvl="2" indent="-28575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marL="2286000" lvl="4" indent="-28575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8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3078000" y="2565000"/>
            <a:ext cx="22410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8575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>
                <a:solidFill>
                  <a:schemeClr val="lt1"/>
                </a:solidFill>
              </a:defRPr>
            </a:lvl1pPr>
            <a:lvl2pPr marL="914400" lvl="1" indent="-28575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0">
                <a:solidFill>
                  <a:schemeClr val="lt1"/>
                </a:solidFill>
              </a:defRPr>
            </a:lvl2pPr>
            <a:lvl3pPr marL="1371600" lvl="2" indent="-28575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marL="2286000" lvl="4" indent="-28575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8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3"/>
          </p:nvPr>
        </p:nvSpPr>
        <p:spPr>
          <a:xfrm>
            <a:off x="4012884" y="4491038"/>
            <a:ext cx="25995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7940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rgbClr val="005C99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8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>
            <a:spLocks noGrp="1"/>
          </p:cNvSpPr>
          <p:nvPr>
            <p:ph type="pic" idx="4"/>
          </p:nvPr>
        </p:nvSpPr>
        <p:spPr>
          <a:xfrm>
            <a:off x="524439" y="4266000"/>
            <a:ext cx="1395900" cy="4050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5"/>
          <p:cNvSpPr txBox="1">
            <a:spLocks noGrp="1"/>
          </p:cNvSpPr>
          <p:nvPr>
            <p:ph type="body" idx="5"/>
          </p:nvPr>
        </p:nvSpPr>
        <p:spPr>
          <a:xfrm>
            <a:off x="2818800" y="2627100"/>
            <a:ext cx="2700" cy="24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rgbClr val="005C99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8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99500" y="931500"/>
            <a:ext cx="53730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499500" y="1633500"/>
            <a:ext cx="5373000" cy="29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marL="1828800" lvl="3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499500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lvl="0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1pPr>
            <a:lvl2pPr marL="0" lvl="1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2pPr>
            <a:lvl3pPr marL="0" lvl="2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3pPr>
            <a:lvl4pPr marL="0" lvl="3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4pPr>
            <a:lvl5pPr marL="0" lvl="4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5pPr>
            <a:lvl6pPr marL="0" lvl="5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6pPr>
            <a:lvl7pPr marL="0" lvl="6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7pPr>
            <a:lvl8pPr marL="0" lvl="7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8pPr>
            <a:lvl9pPr marL="0" lvl="8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 descr="A picture containing fish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>
            <a:spLocks noGrp="1"/>
          </p:cNvSpPr>
          <p:nvPr>
            <p:ph type="ctrTitle"/>
          </p:nvPr>
        </p:nvSpPr>
        <p:spPr>
          <a:xfrm>
            <a:off x="499500" y="1741500"/>
            <a:ext cx="486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1"/>
          </p:nvPr>
        </p:nvSpPr>
        <p:spPr>
          <a:xfrm>
            <a:off x="500063" y="24975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 sz="1400"/>
            </a:lvl3pPr>
            <a:lvl4pPr lvl="3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89" name="Google Shape;89;p18" descr="A picture containing text, tableware, plate, dishw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2500" y="4299525"/>
            <a:ext cx="1396749" cy="32004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500062" y="2862000"/>
            <a:ext cx="27000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marL="1828800" lvl="3" indent="-2730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Char char="•"/>
              <a:defRPr sz="700">
                <a:solidFill>
                  <a:schemeClr val="lt1"/>
                </a:solidFill>
              </a:defRPr>
            </a:lvl4pPr>
            <a:lvl5pPr marL="2286000" lvl="4" indent="-2730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Char char="-"/>
              <a:defRPr sz="7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3"/>
          </p:nvPr>
        </p:nvSpPr>
        <p:spPr>
          <a:xfrm>
            <a:off x="499500" y="4509000"/>
            <a:ext cx="13500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marL="1828800" lvl="3" indent="-2730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Char char="•"/>
              <a:defRPr sz="700">
                <a:solidFill>
                  <a:schemeClr val="lt1"/>
                </a:solidFill>
              </a:defRPr>
            </a:lvl4pPr>
            <a:lvl5pPr marL="2286000" lvl="4" indent="-2730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Char char="-"/>
              <a:defRPr sz="7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- Table">
  <p:cSld name="Agenda - Tab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99500" y="1012500"/>
            <a:ext cx="5373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499500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lvl="0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1pPr>
            <a:lvl2pPr marL="0" lvl="1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2pPr>
            <a:lvl3pPr marL="0" lvl="2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3pPr>
            <a:lvl4pPr marL="0" lvl="3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4pPr>
            <a:lvl5pPr marL="0" lvl="4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5pPr>
            <a:lvl6pPr marL="0" lvl="5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6pPr>
            <a:lvl7pPr marL="0" lvl="6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7pPr>
            <a:lvl8pPr marL="0" lvl="7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8pPr>
            <a:lvl9pPr marL="0" lvl="8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9507" y="0"/>
            <a:ext cx="1634492" cy="163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 descr="A picture containing building, arc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00" y="523800"/>
            <a:ext cx="194311" cy="19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- Typed">
  <p:cSld name="Agenda - Typed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499500" y="1012500"/>
            <a:ext cx="5373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ftr" idx="11"/>
          </p:nvPr>
        </p:nvSpPr>
        <p:spPr>
          <a:xfrm>
            <a:off x="499500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lvl="0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1pPr>
            <a:lvl2pPr marL="0" lvl="1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2pPr>
            <a:lvl3pPr marL="0" lvl="2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3pPr>
            <a:lvl4pPr marL="0" lvl="3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4pPr>
            <a:lvl5pPr marL="0" lvl="4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5pPr>
            <a:lvl6pPr marL="0" lvl="5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6pPr>
            <a:lvl7pPr marL="0" lvl="6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7pPr>
            <a:lvl8pPr marL="0" lvl="7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8pPr>
            <a:lvl9pPr marL="0" lvl="8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9507" y="0"/>
            <a:ext cx="1634492" cy="163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 descr="A picture containing building, arc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00" y="523800"/>
            <a:ext cx="194311" cy="19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526256" y="1498500"/>
            <a:ext cx="3915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marL="1828800" lvl="3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>
            <a:spLocks noGrp="1"/>
          </p:cNvSpPr>
          <p:nvPr>
            <p:ph type="ctrTitle"/>
          </p:nvPr>
        </p:nvSpPr>
        <p:spPr>
          <a:xfrm>
            <a:off x="5238000" y="1836000"/>
            <a:ext cx="34302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1"/>
          </p:nvPr>
        </p:nvSpPr>
        <p:spPr>
          <a:xfrm>
            <a:off x="5238000" y="2592000"/>
            <a:ext cx="34302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 sz="1400"/>
            </a:lvl3pPr>
            <a:lvl4pPr lvl="3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ftr" idx="11"/>
          </p:nvPr>
        </p:nvSpPr>
        <p:spPr>
          <a:xfrm>
            <a:off x="499500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lvl="0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 descr="A picture containing fish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" y="644"/>
            <a:ext cx="9142856" cy="51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5238000" y="1836000"/>
            <a:ext cx="34302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5238000" y="2592000"/>
            <a:ext cx="34302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 sz="1400"/>
            </a:lvl3pPr>
            <a:lvl4pPr lvl="3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5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ftr" idx="11"/>
          </p:nvPr>
        </p:nvSpPr>
        <p:spPr>
          <a:xfrm>
            <a:off x="499500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lvl="0" indent="0" algn="r">
              <a:lnSpc>
                <a:spcPct val="118000"/>
              </a:lnSpc>
              <a:spcBef>
                <a:spcPts val="0"/>
              </a:spcBef>
              <a:buClr>
                <a:schemeClr val="accent2"/>
              </a:buClr>
              <a:buSzPts val="500"/>
              <a:buNone/>
              <a:defRPr sz="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18000"/>
              </a:lnSpc>
              <a:spcBef>
                <a:spcPts val="0"/>
              </a:spcBef>
              <a:buClr>
                <a:schemeClr val="accent2"/>
              </a:buClr>
              <a:buSzPts val="500"/>
              <a:buNone/>
              <a:defRPr sz="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18000"/>
              </a:lnSpc>
              <a:spcBef>
                <a:spcPts val="0"/>
              </a:spcBef>
              <a:buClr>
                <a:schemeClr val="accent2"/>
              </a:buClr>
              <a:buSzPts val="500"/>
              <a:buNone/>
              <a:defRPr sz="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18000"/>
              </a:lnSpc>
              <a:spcBef>
                <a:spcPts val="0"/>
              </a:spcBef>
              <a:buClr>
                <a:schemeClr val="accent2"/>
              </a:buClr>
              <a:buSzPts val="500"/>
              <a:buNone/>
              <a:defRPr sz="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18000"/>
              </a:lnSpc>
              <a:spcBef>
                <a:spcPts val="0"/>
              </a:spcBef>
              <a:buClr>
                <a:schemeClr val="accent2"/>
              </a:buClr>
              <a:buSzPts val="500"/>
              <a:buNone/>
              <a:defRPr sz="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18000"/>
              </a:lnSpc>
              <a:spcBef>
                <a:spcPts val="0"/>
              </a:spcBef>
              <a:buClr>
                <a:schemeClr val="accent2"/>
              </a:buClr>
              <a:buSzPts val="500"/>
              <a:buNone/>
              <a:defRPr sz="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18000"/>
              </a:lnSpc>
              <a:spcBef>
                <a:spcPts val="0"/>
              </a:spcBef>
              <a:buClr>
                <a:schemeClr val="accent2"/>
              </a:buClr>
              <a:buSzPts val="500"/>
              <a:buNone/>
              <a:defRPr sz="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18000"/>
              </a:lnSpc>
              <a:spcBef>
                <a:spcPts val="0"/>
              </a:spcBef>
              <a:buClr>
                <a:schemeClr val="accent2"/>
              </a:buClr>
              <a:buSzPts val="500"/>
              <a:buNone/>
              <a:defRPr sz="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18000"/>
              </a:lnSpc>
              <a:spcBef>
                <a:spcPts val="0"/>
              </a:spcBef>
              <a:buClr>
                <a:schemeClr val="accent2"/>
              </a:buClr>
              <a:buSzPts val="500"/>
              <a:buNone/>
              <a:defRPr sz="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version 2">
  <p:cSld name="Title and content version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499500" y="1444500"/>
            <a:ext cx="5373000" cy="29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marL="1828800" lvl="3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499500" y="742500"/>
            <a:ext cx="53730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ftr" idx="11"/>
          </p:nvPr>
        </p:nvSpPr>
        <p:spPr>
          <a:xfrm>
            <a:off x="835931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lvl="0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1pPr>
            <a:lvl2pPr marL="0" lvl="1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2pPr>
            <a:lvl3pPr marL="0" lvl="2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3pPr>
            <a:lvl4pPr marL="0" lvl="3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4pPr>
            <a:lvl5pPr marL="0" lvl="4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5pPr>
            <a:lvl6pPr marL="0" lvl="5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6pPr>
            <a:lvl7pPr marL="0" lvl="6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7pPr>
            <a:lvl8pPr marL="0" lvl="7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8pPr>
            <a:lvl9pPr marL="0" lvl="8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4600" y="4746600"/>
            <a:ext cx="194311" cy="194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">
  <p:cSld name="Text with imag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499499" y="931500"/>
            <a:ext cx="40500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>
            <a:spLocks noGrp="1"/>
          </p:cNvSpPr>
          <p:nvPr>
            <p:ph type="pic" idx="2"/>
          </p:nvPr>
        </p:nvSpPr>
        <p:spPr>
          <a:xfrm>
            <a:off x="5011200" y="523800"/>
            <a:ext cx="3609900" cy="4095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2" name="Google Shape;132;p24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499500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lvl="0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1pPr>
            <a:lvl2pPr marL="0" lvl="1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2pPr>
            <a:lvl3pPr marL="0" lvl="2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3pPr>
            <a:lvl4pPr marL="0" lvl="3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4pPr>
            <a:lvl5pPr marL="0" lvl="4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5pPr>
            <a:lvl6pPr marL="0" lvl="5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6pPr>
            <a:lvl7pPr marL="0" lvl="6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7pPr>
            <a:lvl8pPr marL="0" lvl="7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8pPr>
            <a:lvl9pPr marL="0" lvl="8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499499" y="1628775"/>
            <a:ext cx="4072500" cy="27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marL="1828800" lvl="3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ntro and content">
  <p:cSld name="Title, intro and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99500" y="1809000"/>
            <a:ext cx="8100000" cy="25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marL="1828800" lvl="3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2857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  <a:defRPr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ftr" idx="11"/>
          </p:nvPr>
        </p:nvSpPr>
        <p:spPr>
          <a:xfrm>
            <a:off x="499500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lvl="0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1pPr>
            <a:lvl2pPr marL="0" lvl="1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2pPr>
            <a:lvl3pPr marL="0" lvl="2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3pPr>
            <a:lvl4pPr marL="0" lvl="3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4pPr>
            <a:lvl5pPr marL="0" lvl="4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5pPr>
            <a:lvl6pPr marL="0" lvl="5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6pPr>
            <a:lvl7pPr marL="0" lvl="6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7pPr>
            <a:lvl8pPr marL="0" lvl="7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8pPr>
            <a:lvl9pPr marL="0" lvl="8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2"/>
          </p:nvPr>
        </p:nvSpPr>
        <p:spPr>
          <a:xfrm>
            <a:off x="500063" y="1296000"/>
            <a:ext cx="81000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marL="1828800" lvl="3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3"/>
          </p:nvPr>
        </p:nvSpPr>
        <p:spPr>
          <a:xfrm>
            <a:off x="499499" y="4387500"/>
            <a:ext cx="3429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600"/>
              <a:buNone/>
              <a:defRPr sz="600"/>
            </a:lvl3pPr>
            <a:lvl4pPr marL="1828800" lvl="3" indent="-2667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4pPr>
            <a:lvl5pPr marL="2286000" lvl="4" indent="-2667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-"/>
              <a:defRPr sz="600"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499499" y="931500"/>
            <a:ext cx="810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content">
  <p:cSld name="Text with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ftr" idx="11"/>
          </p:nvPr>
        </p:nvSpPr>
        <p:spPr>
          <a:xfrm>
            <a:off x="499500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lvl="0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1pPr>
            <a:lvl2pPr marL="0" lvl="1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2pPr>
            <a:lvl3pPr marL="0" lvl="2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3pPr>
            <a:lvl4pPr marL="0" lvl="3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4pPr>
            <a:lvl5pPr marL="0" lvl="4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5pPr>
            <a:lvl6pPr marL="0" lvl="5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6pPr>
            <a:lvl7pPr marL="0" lvl="6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7pPr>
            <a:lvl8pPr marL="0" lvl="7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8pPr>
            <a:lvl9pPr marL="0" lvl="8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499500" y="931500"/>
            <a:ext cx="27000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537000" y="945000"/>
            <a:ext cx="5130000" cy="3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marL="1828800" lvl="3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2"/>
          </p:nvPr>
        </p:nvSpPr>
        <p:spPr>
          <a:xfrm>
            <a:off x="499211" y="1628775"/>
            <a:ext cx="2700000" cy="27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marL="1828800" lvl="3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 descr="A picture containing sky, dar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ftr" idx="11"/>
          </p:nvPr>
        </p:nvSpPr>
        <p:spPr>
          <a:xfrm>
            <a:off x="499500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lvl="0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18000"/>
              </a:lnSpc>
              <a:spcBef>
                <a:spcPts val="0"/>
              </a:spcBef>
              <a:buClr>
                <a:schemeClr val="lt1"/>
              </a:buClr>
              <a:buSzPts val="500"/>
              <a:buNone/>
              <a:def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56" name="Google Shape;156;p2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4200" y="523800"/>
            <a:ext cx="532639" cy="49377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4684500" y="1282500"/>
            <a:ext cx="4050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4pPr>
            <a:lvl5pPr marL="2286000" lvl="4" indent="-2857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-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58" name="Google Shape;158;p2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714200" y="4125267"/>
            <a:ext cx="531900" cy="494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>
  <p:cSld name="Closing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499500" y="1080000"/>
            <a:ext cx="53730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499500" y="2565000"/>
            <a:ext cx="22410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4pPr>
            <a:lvl5pPr marL="2286000" lvl="4" indent="-2857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-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2"/>
          </p:nvPr>
        </p:nvSpPr>
        <p:spPr>
          <a:xfrm>
            <a:off x="3078000" y="2565000"/>
            <a:ext cx="22410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4pPr>
            <a:lvl5pPr marL="2286000" lvl="4" indent="-2857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-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3"/>
          </p:nvPr>
        </p:nvSpPr>
        <p:spPr>
          <a:xfrm>
            <a:off x="4012884" y="4491038"/>
            <a:ext cx="25995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marL="1828800" lvl="3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8"/>
          <p:cNvSpPr>
            <a:spLocks noGrp="1"/>
          </p:cNvSpPr>
          <p:nvPr>
            <p:ph type="pic" idx="4"/>
          </p:nvPr>
        </p:nvSpPr>
        <p:spPr>
          <a:xfrm>
            <a:off x="524439" y="4266000"/>
            <a:ext cx="1395900" cy="4050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28"/>
          <p:cNvSpPr txBox="1">
            <a:spLocks noGrp="1"/>
          </p:cNvSpPr>
          <p:nvPr>
            <p:ph type="body" idx="5"/>
          </p:nvPr>
        </p:nvSpPr>
        <p:spPr>
          <a:xfrm>
            <a:off x="2818800" y="2627100"/>
            <a:ext cx="2700" cy="24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marL="1828800" lvl="3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499500" y="1633500"/>
            <a:ext cx="3915000" cy="29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marL="1828800" lvl="3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2"/>
          </p:nvPr>
        </p:nvSpPr>
        <p:spPr>
          <a:xfrm>
            <a:off x="4743900" y="1633500"/>
            <a:ext cx="3915000" cy="29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marL="1828800" lvl="3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ftr" idx="11"/>
          </p:nvPr>
        </p:nvSpPr>
        <p:spPr>
          <a:xfrm>
            <a:off x="499500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lvl="0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1pPr>
            <a:lvl2pPr marL="0" lvl="1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2pPr>
            <a:lvl3pPr marL="0" lvl="2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3pPr>
            <a:lvl4pPr marL="0" lvl="3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4pPr>
            <a:lvl5pPr marL="0" lvl="4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5pPr>
            <a:lvl6pPr marL="0" lvl="5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6pPr>
            <a:lvl7pPr marL="0" lvl="6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7pPr>
            <a:lvl8pPr marL="0" lvl="7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8pPr>
            <a:lvl9pPr marL="0" lvl="8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499500" y="931500"/>
            <a:ext cx="81594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499500" y="1633500"/>
            <a:ext cx="39150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2"/>
          </p:nvPr>
        </p:nvSpPr>
        <p:spPr>
          <a:xfrm>
            <a:off x="499500" y="2038500"/>
            <a:ext cx="3915000" cy="25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marL="1828800" lvl="3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3"/>
          </p:nvPr>
        </p:nvSpPr>
        <p:spPr>
          <a:xfrm>
            <a:off x="4744333" y="1633500"/>
            <a:ext cx="39150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4"/>
          </p:nvPr>
        </p:nvSpPr>
        <p:spPr>
          <a:xfrm>
            <a:off x="4744333" y="2038500"/>
            <a:ext cx="3915000" cy="25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marL="1828800" lvl="3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marL="3200400" lvl="6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ftr" idx="11"/>
          </p:nvPr>
        </p:nvSpPr>
        <p:spPr>
          <a:xfrm>
            <a:off x="499500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lvl="0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1pPr>
            <a:lvl2pPr marL="0" lvl="1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2pPr>
            <a:lvl3pPr marL="0" lvl="2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3pPr>
            <a:lvl4pPr marL="0" lvl="3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4pPr>
            <a:lvl5pPr marL="0" lvl="4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5pPr>
            <a:lvl6pPr marL="0" lvl="5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6pPr>
            <a:lvl7pPr marL="0" lvl="6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7pPr>
            <a:lvl8pPr marL="0" lvl="7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8pPr>
            <a:lvl9pPr marL="0" lvl="8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499500" y="931500"/>
            <a:ext cx="81600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499500" y="931500"/>
            <a:ext cx="53730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ftr" idx="11"/>
          </p:nvPr>
        </p:nvSpPr>
        <p:spPr>
          <a:xfrm>
            <a:off x="499500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lvl="0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1pPr>
            <a:lvl2pPr marL="0" lvl="1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2pPr>
            <a:lvl3pPr marL="0" lvl="2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3pPr>
            <a:lvl4pPr marL="0" lvl="3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4pPr>
            <a:lvl5pPr marL="0" lvl="4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5pPr>
            <a:lvl6pPr marL="0" lvl="5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6pPr>
            <a:lvl7pPr marL="0" lvl="6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7pPr>
            <a:lvl8pPr marL="0" lvl="7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8pPr>
            <a:lvl9pPr marL="0" lvl="8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ftr" idx="11"/>
          </p:nvPr>
        </p:nvSpPr>
        <p:spPr>
          <a:xfrm>
            <a:off x="499500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1400"/>
              <a:buNone/>
              <a:defRPr/>
            </a:lvl3pPr>
            <a:lvl4pPr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&gt;"/>
              <a:defRPr/>
            </a:lvl6pPr>
            <a:lvl7pPr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lvl="0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1pPr>
            <a:lvl2pPr marL="0" lvl="1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2pPr>
            <a:lvl3pPr marL="0" lvl="2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3pPr>
            <a:lvl4pPr marL="0" lvl="3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4pPr>
            <a:lvl5pPr marL="0" lvl="4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5pPr>
            <a:lvl6pPr marL="0" lvl="5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6pPr>
            <a:lvl7pPr marL="0" lvl="6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7pPr>
            <a:lvl8pPr marL="0" lvl="7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8pPr>
            <a:lvl9pPr marL="0" lvl="8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99500" y="931500"/>
            <a:ext cx="53730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99500" y="1633500"/>
            <a:ext cx="5373000" cy="29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marR="0" lvl="0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5C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&gt;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6330640" y="4765500"/>
            <a:ext cx="135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r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5C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&gt;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499500" y="4765500"/>
            <a:ext cx="297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1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rgbClr val="005C9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5C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&gt;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8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7957334" y="4765500"/>
            <a:ext cx="702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18000"/>
              </a:lnSpc>
              <a:spcBef>
                <a:spcPts val="0"/>
              </a:spcBef>
              <a:buClr>
                <a:schemeClr val="dk1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77" name="Google Shape;77;p16" descr="A picture containing building, arch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23800" y="523800"/>
            <a:ext cx="194311" cy="19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946100" y="4965300"/>
            <a:ext cx="713234" cy="1783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ctrTitle"/>
          </p:nvPr>
        </p:nvSpPr>
        <p:spPr>
          <a:xfrm>
            <a:off x="499500" y="1741500"/>
            <a:ext cx="486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b="1"/>
              <a:t>Électrification et compétitivité </a:t>
            </a:r>
            <a:endParaRPr b="1"/>
          </a:p>
        </p:txBody>
      </p:sp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499488" y="2809825"/>
            <a:ext cx="4860000" cy="2700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GB" b="1"/>
              <a:t>Neil Makaroff</a:t>
            </a:r>
            <a:endParaRPr b="1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100"/>
              <a:t>Directeur Strategic Perspectives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920351" y="487300"/>
            <a:ext cx="7893600" cy="5670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Atouts de l’électrification pour la compétitivité industrielle </a:t>
            </a:r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281425" y="1205075"/>
            <a:ext cx="4618200" cy="38736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2"/>
                </a:solidFill>
              </a:rPr>
              <a:t>L’électrification directe peut atteindre plus de 50 % en 2040</a:t>
            </a:r>
            <a:r>
              <a:rPr lang="en-GB"/>
              <a:t> et 70 % en 2050 (contre 37 % aujourd’hui). </a:t>
            </a: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2"/>
                </a:solidFill>
              </a:rPr>
              <a:t>Protéger et relancer l’industrie :</a:t>
            </a:r>
            <a:endParaRPr b="1"/>
          </a:p>
          <a:p>
            <a:pPr marL="457200" lvl="0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●"/>
            </a:pPr>
            <a:r>
              <a:rPr lang="en-GB"/>
              <a:t>Tirer les bénéfices de la décarbonation du secteur électrique français et  européen:   </a:t>
            </a:r>
            <a:endParaRPr b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-GB">
                <a:solidFill>
                  <a:schemeClr val="accent2"/>
                </a:solidFill>
              </a:rPr>
              <a:t>Réduction des coûts/risques</a:t>
            </a:r>
            <a:r>
              <a:rPr lang="en-GB" b="0"/>
              <a:t> liés à l’exposition au gaz.</a:t>
            </a:r>
            <a:endParaRPr b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-GB">
                <a:solidFill>
                  <a:schemeClr val="accent2"/>
                </a:solidFill>
              </a:rPr>
              <a:t>Gains en efficacité</a:t>
            </a:r>
            <a:r>
              <a:rPr lang="en-GB" b="0"/>
              <a:t>: un four à arc électrique est 30% plus efficace dans la production d’acier. </a:t>
            </a:r>
            <a:endParaRPr b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-GB">
                <a:solidFill>
                  <a:schemeClr val="accent2"/>
                </a:solidFill>
              </a:rPr>
              <a:t>Réduction de l’impact du prix du CO2</a:t>
            </a:r>
            <a:r>
              <a:rPr lang="en-GB" b="0"/>
              <a:t> sur l’ETS. </a:t>
            </a:r>
            <a:endParaRPr b="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-GB"/>
              <a:t>Technologies matures pour</a:t>
            </a:r>
            <a:r>
              <a:rPr lang="en-GB" b="1">
                <a:solidFill>
                  <a:schemeClr val="accent2"/>
                </a:solidFill>
              </a:rPr>
              <a:t> électrifier ⅔ de l’industrie française</a:t>
            </a:r>
            <a:r>
              <a:rPr lang="en-GB"/>
              <a:t> (fours électriques, pompes à chaleur, fours à arc électrique, etc). </a:t>
            </a:r>
            <a:endParaRPr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-GB"/>
              <a:t>Opportunités industrielles : accès aux marchés pilotes. </a:t>
            </a: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2"/>
                </a:solidFill>
              </a:rPr>
              <a:t>Accélérer la réindustrialisation par l’industrie verte :</a:t>
            </a:r>
            <a:endParaRPr/>
          </a:p>
          <a:p>
            <a:pPr marL="457200" lvl="0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●"/>
            </a:pPr>
            <a:r>
              <a:rPr lang="en-GB"/>
              <a:t>L’industrie verte est le</a:t>
            </a:r>
            <a:r>
              <a:rPr lang="en-GB" b="1">
                <a:solidFill>
                  <a:schemeClr val="accent2"/>
                </a:solidFill>
              </a:rPr>
              <a:t> premier moteur de la réindustrialisation </a:t>
            </a:r>
            <a:r>
              <a:rPr lang="en-GB"/>
              <a:t>française (Baromètre de l’industrie).</a:t>
            </a:r>
            <a:endParaRPr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-GB"/>
              <a:t>Assurer une demande solide aux </a:t>
            </a:r>
            <a:r>
              <a:rPr lang="en-GB" b="1">
                <a:solidFill>
                  <a:schemeClr val="accent2"/>
                </a:solidFill>
              </a:rPr>
              <a:t>11 sites industriels de pompes à chaleur industrielles de France</a:t>
            </a:r>
            <a:r>
              <a:rPr lang="en-GB"/>
              <a:t> et accueillir de nouveaux investissements. </a:t>
            </a:r>
            <a:endParaRPr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-GB"/>
              <a:t>Consolider les filières électriques. </a:t>
            </a: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424" y="991950"/>
            <a:ext cx="3483078" cy="37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4"/>
          <p:cNvSpPr txBox="1"/>
          <p:nvPr/>
        </p:nvSpPr>
        <p:spPr>
          <a:xfrm>
            <a:off x="8081325" y="1821538"/>
            <a:ext cx="7716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</a:rPr>
              <a:t>Chine</a:t>
            </a:r>
            <a:endParaRPr sz="900" b="1">
              <a:solidFill>
                <a:schemeClr val="dk1"/>
              </a:solidFill>
            </a:endParaRPr>
          </a:p>
        </p:txBody>
      </p:sp>
      <p:sp>
        <p:nvSpPr>
          <p:cNvPr id="207" name="Google Shape;207;p34"/>
          <p:cNvSpPr txBox="1"/>
          <p:nvPr/>
        </p:nvSpPr>
        <p:spPr>
          <a:xfrm>
            <a:off x="8081325" y="2016250"/>
            <a:ext cx="7716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</a:rPr>
              <a:t>UE</a:t>
            </a:r>
            <a:endParaRPr sz="900" b="1">
              <a:solidFill>
                <a:schemeClr val="dk1"/>
              </a:solidFill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8081325" y="2380550"/>
            <a:ext cx="7716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</a:rPr>
              <a:t>US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5000425" y="4776350"/>
            <a:ext cx="24315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Source : Financial Times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210" name="Google Shape;210;p34"/>
          <p:cNvSpPr txBox="1"/>
          <p:nvPr/>
        </p:nvSpPr>
        <p:spPr>
          <a:xfrm>
            <a:off x="5000350" y="991950"/>
            <a:ext cx="3483000" cy="46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2"/>
                </a:solidFill>
              </a:rPr>
              <a:t>Taux d'électrification de l’industrie en Chine, dans l’Union européenne et aux États-Unis </a:t>
            </a:r>
            <a:endParaRPr sz="11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826825" y="492625"/>
            <a:ext cx="7192500" cy="3645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Conditions énergétiques et politiques </a:t>
            </a:r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body" idx="1"/>
          </p:nvPr>
        </p:nvSpPr>
        <p:spPr>
          <a:xfrm>
            <a:off x="245350" y="1024650"/>
            <a:ext cx="4524300" cy="33900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457200" lvl="0" indent="-285750" algn="l" rtl="0">
              <a:spcBef>
                <a:spcPts val="200"/>
              </a:spcBef>
              <a:spcAft>
                <a:spcPts val="0"/>
              </a:spcAft>
              <a:buSzPts val="900"/>
              <a:buAutoNum type="arabicPeriod"/>
            </a:pPr>
            <a:r>
              <a:rPr lang="en-GB" b="1"/>
              <a:t>Visibilité politique en faveur de l’électrification 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 b="0"/>
              <a:t>Objectif d’électrification national et européen. </a:t>
            </a:r>
            <a:endParaRPr b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 b="0"/>
              <a:t>Principe ‘Electrification first’ des fonds pour l’industrie pour soutenir le CAPEX de l’électrification (ex: Fonds Innovation européen/ aides d’État). </a:t>
            </a:r>
            <a:endParaRPr b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 b="0"/>
              <a:t>Rééquilibrage de la fiscalité du gaz/électricité : le gaz est deux fois moins taxé que l’électricité en France.</a:t>
            </a: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  <a:p>
            <a:pPr marL="457200" lvl="0" indent="-285750" algn="l" rtl="0">
              <a:spcBef>
                <a:spcPts val="200"/>
              </a:spcBef>
              <a:spcAft>
                <a:spcPts val="0"/>
              </a:spcAft>
              <a:buSzPts val="900"/>
              <a:buAutoNum type="arabicPeriod"/>
            </a:pPr>
            <a:r>
              <a:rPr lang="en-GB" b="1"/>
              <a:t>Accès à une électricité abondante et bon marché </a:t>
            </a:r>
            <a:endParaRPr b="1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 b="0"/>
              <a:t>Besoins en électricité vont plus que doubler pour l’industrie d’ici à 2050 en France et en Europe. </a:t>
            </a:r>
            <a:endParaRPr b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 b="0"/>
              <a:t>Le soutien aux nouvelles capacités de production d’électricité est indispensable pour satisfaire la demande et maintenir des prix bas. </a:t>
            </a:r>
            <a:endParaRPr b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 b="0"/>
              <a:t>Émergence des contrats à long terme - </a:t>
            </a:r>
            <a:r>
              <a:rPr lang="en-GB" b="0" i="1"/>
              <a:t>Power Purchase Agreement (PPA)</a:t>
            </a:r>
            <a:r>
              <a:rPr lang="en-GB" b="0"/>
              <a:t> comme relais de croissance et soutien à l’électrification. </a:t>
            </a:r>
            <a:endParaRPr b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  <a:p>
            <a:pPr marL="457200" lvl="0" indent="-285750" algn="l" rtl="0">
              <a:spcBef>
                <a:spcPts val="200"/>
              </a:spcBef>
              <a:spcAft>
                <a:spcPts val="0"/>
              </a:spcAft>
              <a:buSzPts val="900"/>
              <a:buAutoNum type="arabicPeriod"/>
            </a:pPr>
            <a:r>
              <a:rPr lang="en-GB" b="1"/>
              <a:t>Une politique industrielle européenne </a:t>
            </a:r>
            <a:endParaRPr b="1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 b="0"/>
              <a:t>Soutien aux marchés pilotes verts (ex : acier vert dans l’automobile).</a:t>
            </a:r>
            <a:endParaRPr b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 b="0"/>
              <a:t>Préférence européenne pour sécuriser les investissements dans la décarbonation de l’industrie et les chaînes de valeur. </a:t>
            </a:r>
            <a:endParaRPr b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 b="0"/>
              <a:t>Priorité à l’électrification de certains secteurs stratégiques? </a:t>
            </a:r>
            <a:endParaRPr b="0"/>
          </a:p>
          <a:p>
            <a:pPr marL="45720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5"/>
          <p:cNvSpPr txBox="1"/>
          <p:nvPr/>
        </p:nvSpPr>
        <p:spPr>
          <a:xfrm>
            <a:off x="4928200" y="1612525"/>
            <a:ext cx="3824700" cy="46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2"/>
                </a:solidFill>
              </a:rPr>
              <a:t>Projection de la consommation d’électricité de l’industrie française (TWh) selon les scénarios RTE </a:t>
            </a:r>
            <a:endParaRPr sz="1100" b="1">
              <a:solidFill>
                <a:schemeClr val="accent2"/>
              </a:solidFill>
            </a:endParaRPr>
          </a:p>
        </p:txBody>
      </p:sp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550" y="2077825"/>
            <a:ext cx="4073100" cy="17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499500" y="1080000"/>
            <a:ext cx="53730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/>
              <a:t>Merci</a:t>
            </a:r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body" idx="3"/>
          </p:nvPr>
        </p:nvSpPr>
        <p:spPr>
          <a:xfrm>
            <a:off x="4012884" y="4491038"/>
            <a:ext cx="25995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rPr lang="en-GB"/>
              <a:t>StrategicPerspectives.eu</a:t>
            </a:r>
            <a:endParaRPr/>
          </a:p>
        </p:txBody>
      </p:sp>
      <p:pic>
        <p:nvPicPr>
          <p:cNvPr id="225" name="Google Shape;225;p36" descr="A picture containing text, tableware, plate, dishware&#10;&#10;Description automatically generated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-19521" b="-19521"/>
          <a:stretch/>
        </p:blipFill>
        <p:spPr>
          <a:xfrm>
            <a:off x="524439" y="4266000"/>
            <a:ext cx="1395900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>
            <a:off x="499500" y="2970000"/>
            <a:ext cx="31860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</a:pPr>
            <a:r>
              <a:rPr lang="en-GB"/>
              <a:t>Neil Makaroff</a:t>
            </a:r>
            <a:endParaRPr/>
          </a:p>
          <a:p>
            <a:pPr marL="0" lvl="1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</a:pPr>
            <a:r>
              <a:rPr lang="en-GB"/>
              <a:t>neil.makaroff@strategicperspectives.eu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trategic Perspectives PPT">
      <a:dk1>
        <a:srgbClr val="000000"/>
      </a:dk1>
      <a:lt1>
        <a:srgbClr val="FFFFFF"/>
      </a:lt1>
      <a:dk2>
        <a:srgbClr val="000000"/>
      </a:dk2>
      <a:lt2>
        <a:srgbClr val="ECECEC"/>
      </a:lt2>
      <a:accent1>
        <a:srgbClr val="005C99"/>
      </a:accent1>
      <a:accent2>
        <a:srgbClr val="0D0A45"/>
      </a:accent2>
      <a:accent3>
        <a:srgbClr val="393636"/>
      </a:accent3>
      <a:accent4>
        <a:srgbClr val="474747"/>
      </a:accent4>
      <a:accent5>
        <a:srgbClr val="DBDBDB"/>
      </a:accent5>
      <a:accent6>
        <a:srgbClr val="CCD593"/>
      </a:accent6>
      <a:hlink>
        <a:srgbClr val="157297"/>
      </a:hlink>
      <a:folHlink>
        <a:srgbClr val="CA69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89fbe9ec6c1f9ec85c19d858011993f8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ecf784f5448bf7db776acdd9eba1a3f5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69FCD4-8FFF-4133-9173-7E56A5F1A8F2}">
  <ds:schemaRefs>
    <ds:schemaRef ds:uri="57fe772f-00cf-4dad-b0cb-913608da9119"/>
    <ds:schemaRef ds:uri="c5f555a3-b848-4bea-9c8d-34a4da0e43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5C937A-E1E8-4936-87C5-F625E5D20DC5}">
  <ds:schemaRefs>
    <ds:schemaRef ds:uri="57fe772f-00cf-4dad-b0cb-913608da9119"/>
    <ds:schemaRef ds:uri="c5f555a3-b848-4bea-9c8d-34a4da0e434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2DF4FA7-D9E3-41F1-BE44-19A2A9B85A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Affichage à l'écran (16:9)</PresentationFormat>
  <Paragraphs>56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Montserrat</vt:lpstr>
      <vt:lpstr>Simple Light</vt:lpstr>
      <vt:lpstr>Office Theme</vt:lpstr>
      <vt:lpstr>Électrification et compétitivité </vt:lpstr>
      <vt:lpstr>Atouts de l’électrification pour la compétitivité industrielle </vt:lpstr>
      <vt:lpstr>Conditions énergétiques et politiques 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Sylvia Guarente</cp:lastModifiedBy>
  <cp:revision>1</cp:revision>
  <dcterms:modified xsi:type="dcterms:W3CDTF">2025-11-19T14:37:26Z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MediaServiceImageTags">
    <vt:lpwstr/>
  </property>
</Properties>
</file>