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8"/>
  </p:notesMasterIdLst>
  <p:sldIdLst>
    <p:sldId id="2145707769" r:id="rId3"/>
    <p:sldId id="2145707390" r:id="rId4"/>
    <p:sldId id="2145707560" r:id="rId5"/>
    <p:sldId id="2145707716" r:id="rId6"/>
    <p:sldId id="2145707733" r:id="rId7"/>
    <p:sldId id="2145707091" r:id="rId8"/>
    <p:sldId id="2145707718" r:id="rId9"/>
    <p:sldId id="2145707624" r:id="rId10"/>
    <p:sldId id="2145707745" r:id="rId11"/>
    <p:sldId id="2145707734" r:id="rId12"/>
    <p:sldId id="2145707775" r:id="rId13"/>
    <p:sldId id="2145707404" r:id="rId14"/>
    <p:sldId id="2145707639" r:id="rId15"/>
    <p:sldId id="2145707730" r:id="rId16"/>
    <p:sldId id="214570777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logc\Documents\Pro\Drafts\Copper%20reserves%20and%20produ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64706701134347E-2"/>
          <c:y val="3.3970516073963522E-2"/>
          <c:w val="0.83305308554214685"/>
          <c:h val="0.71407966307060899"/>
        </c:manualLayout>
      </c:layout>
      <c:barChart>
        <c:barDir val="col"/>
        <c:grouping val="clustered"/>
        <c:varyColors val="0"/>
        <c:ser>
          <c:idx val="0"/>
          <c:order val="0"/>
          <c:tx>
            <c:v>Réserves de cuivre</c:v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(2)'!$H$19:$AK$19</c:f>
              <c:numCache>
                <c:formatCode>General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'Sheet1 (2)'!$H$20:$AK$20</c:f>
              <c:numCache>
                <c:formatCode>General</c:formatCode>
                <c:ptCount val="30"/>
                <c:pt idx="0">
                  <c:v>310</c:v>
                </c:pt>
                <c:pt idx="1">
                  <c:v>310</c:v>
                </c:pt>
                <c:pt idx="2">
                  <c:v>320</c:v>
                </c:pt>
                <c:pt idx="3">
                  <c:v>340</c:v>
                </c:pt>
                <c:pt idx="4">
                  <c:v>340</c:v>
                </c:pt>
                <c:pt idx="5">
                  <c:v>340</c:v>
                </c:pt>
                <c:pt idx="6">
                  <c:v>340</c:v>
                </c:pt>
                <c:pt idx="7">
                  <c:v>480</c:v>
                </c:pt>
                <c:pt idx="8">
                  <c:v>470</c:v>
                </c:pt>
                <c:pt idx="9">
                  <c:v>470</c:v>
                </c:pt>
                <c:pt idx="10">
                  <c:v>470</c:v>
                </c:pt>
                <c:pt idx="11">
                  <c:v>480</c:v>
                </c:pt>
                <c:pt idx="12">
                  <c:v>490</c:v>
                </c:pt>
                <c:pt idx="13">
                  <c:v>550</c:v>
                </c:pt>
                <c:pt idx="14">
                  <c:v>540</c:v>
                </c:pt>
                <c:pt idx="15">
                  <c:v>630</c:v>
                </c:pt>
                <c:pt idx="16">
                  <c:v>690</c:v>
                </c:pt>
                <c:pt idx="17">
                  <c:v>680</c:v>
                </c:pt>
                <c:pt idx="18">
                  <c:v>690</c:v>
                </c:pt>
                <c:pt idx="19">
                  <c:v>700</c:v>
                </c:pt>
                <c:pt idx="20">
                  <c:v>720</c:v>
                </c:pt>
                <c:pt idx="21">
                  <c:v>720</c:v>
                </c:pt>
                <c:pt idx="22">
                  <c:v>790</c:v>
                </c:pt>
                <c:pt idx="23">
                  <c:v>830</c:v>
                </c:pt>
                <c:pt idx="24">
                  <c:v>870</c:v>
                </c:pt>
                <c:pt idx="25">
                  <c:v>870</c:v>
                </c:pt>
                <c:pt idx="26">
                  <c:v>880</c:v>
                </c:pt>
                <c:pt idx="27">
                  <c:v>890</c:v>
                </c:pt>
                <c:pt idx="28">
                  <c:v>1000</c:v>
                </c:pt>
                <c:pt idx="29">
                  <c:v>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C-426B-B5CA-19B4ECD7C37F}"/>
            </c:ext>
          </c:extLst>
        </c:ser>
        <c:ser>
          <c:idx val="1"/>
          <c:order val="1"/>
          <c:tx>
            <c:v>Extractions minières</c:v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'Sheet1 (2)'!$H$19:$AK$19</c:f>
              <c:numCache>
                <c:formatCode>General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'Sheet1 (2)'!$H$21:$AK$21</c:f>
              <c:numCache>
                <c:formatCode>General</c:formatCode>
                <c:ptCount val="30"/>
                <c:pt idx="0">
                  <c:v>10</c:v>
                </c:pt>
                <c:pt idx="1">
                  <c:v>11</c:v>
                </c:pt>
                <c:pt idx="2">
                  <c:v>11.4</c:v>
                </c:pt>
                <c:pt idx="3">
                  <c:v>12.2</c:v>
                </c:pt>
                <c:pt idx="4">
                  <c:v>12.6</c:v>
                </c:pt>
                <c:pt idx="5">
                  <c:v>13.2</c:v>
                </c:pt>
                <c:pt idx="6">
                  <c:v>13.7</c:v>
                </c:pt>
                <c:pt idx="7">
                  <c:v>13.6</c:v>
                </c:pt>
                <c:pt idx="8">
                  <c:v>13.6</c:v>
                </c:pt>
                <c:pt idx="9">
                  <c:v>14.6</c:v>
                </c:pt>
                <c:pt idx="10">
                  <c:v>15</c:v>
                </c:pt>
                <c:pt idx="11">
                  <c:v>15.1</c:v>
                </c:pt>
                <c:pt idx="12">
                  <c:v>15.4</c:v>
                </c:pt>
                <c:pt idx="13">
                  <c:v>15.4</c:v>
                </c:pt>
                <c:pt idx="14">
                  <c:v>15.9</c:v>
                </c:pt>
                <c:pt idx="15">
                  <c:v>15.9</c:v>
                </c:pt>
                <c:pt idx="16">
                  <c:v>16.100000000000001</c:v>
                </c:pt>
                <c:pt idx="17">
                  <c:v>16.899999999999999</c:v>
                </c:pt>
                <c:pt idx="18">
                  <c:v>18.3</c:v>
                </c:pt>
                <c:pt idx="19">
                  <c:v>18.5</c:v>
                </c:pt>
                <c:pt idx="20">
                  <c:v>19.100000000000001</c:v>
                </c:pt>
                <c:pt idx="21">
                  <c:v>20.100000000000001</c:v>
                </c:pt>
                <c:pt idx="22">
                  <c:v>20</c:v>
                </c:pt>
                <c:pt idx="23">
                  <c:v>20.399999999999999</c:v>
                </c:pt>
                <c:pt idx="24">
                  <c:v>20.399999999999999</c:v>
                </c:pt>
                <c:pt idx="25">
                  <c:v>20.6</c:v>
                </c:pt>
                <c:pt idx="26">
                  <c:v>21.2</c:v>
                </c:pt>
                <c:pt idx="27">
                  <c:v>21.9</c:v>
                </c:pt>
                <c:pt idx="28">
                  <c:v>22.6</c:v>
                </c:pt>
                <c:pt idx="29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5C-426B-B5CA-19B4ECD7C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1043647983"/>
        <c:axId val="1043650383"/>
      </c:barChart>
      <c:lineChart>
        <c:grouping val="standard"/>
        <c:varyColors val="0"/>
        <c:ser>
          <c:idx val="2"/>
          <c:order val="2"/>
          <c:tx>
            <c:v>Ratio réserves sur extraction</c:v>
          </c:tx>
          <c:spPr>
            <a:ln w="28575" cap="rnd">
              <a:solidFill>
                <a:schemeClr val="accent3">
                  <a:alpha val="7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'Sheet1 (2)'!$H$19:$AK$19</c:f>
              <c:numCache>
                <c:formatCode>General</c:formatCode>
                <c:ptCount val="3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</c:numCache>
            </c:numRef>
          </c:cat>
          <c:val>
            <c:numRef>
              <c:f>'Sheet1 (2)'!$H$22:$AK$22</c:f>
              <c:numCache>
                <c:formatCode>0</c:formatCode>
                <c:ptCount val="30"/>
                <c:pt idx="0" formatCode="General">
                  <c:v>31</c:v>
                </c:pt>
                <c:pt idx="1">
                  <c:v>28.181818181818183</c:v>
                </c:pt>
                <c:pt idx="2">
                  <c:v>28.07017543859649</c:v>
                </c:pt>
                <c:pt idx="3">
                  <c:v>27.868852459016395</c:v>
                </c:pt>
                <c:pt idx="4">
                  <c:v>26.984126984126984</c:v>
                </c:pt>
                <c:pt idx="5">
                  <c:v>25.757575757575758</c:v>
                </c:pt>
                <c:pt idx="6">
                  <c:v>24.817518248175183</c:v>
                </c:pt>
                <c:pt idx="7">
                  <c:v>35.294117647058826</c:v>
                </c:pt>
                <c:pt idx="8">
                  <c:v>34.558823529411768</c:v>
                </c:pt>
                <c:pt idx="9">
                  <c:v>32.19178082191781</c:v>
                </c:pt>
                <c:pt idx="10">
                  <c:v>31.333333333333332</c:v>
                </c:pt>
                <c:pt idx="11">
                  <c:v>31.788079470198678</c:v>
                </c:pt>
                <c:pt idx="12">
                  <c:v>31.818181818181817</c:v>
                </c:pt>
                <c:pt idx="13">
                  <c:v>35.714285714285715</c:v>
                </c:pt>
                <c:pt idx="14">
                  <c:v>33.962264150943398</c:v>
                </c:pt>
                <c:pt idx="15">
                  <c:v>39.622641509433961</c:v>
                </c:pt>
                <c:pt idx="16">
                  <c:v>42.857142857142854</c:v>
                </c:pt>
                <c:pt idx="17">
                  <c:v>40.236686390532547</c:v>
                </c:pt>
                <c:pt idx="18">
                  <c:v>37.704918032786885</c:v>
                </c:pt>
                <c:pt idx="19">
                  <c:v>37.837837837837839</c:v>
                </c:pt>
                <c:pt idx="20">
                  <c:v>37.696335078534027</c:v>
                </c:pt>
                <c:pt idx="21">
                  <c:v>35.820895522388057</c:v>
                </c:pt>
                <c:pt idx="22">
                  <c:v>39.5</c:v>
                </c:pt>
                <c:pt idx="23">
                  <c:v>40.686274509803923</c:v>
                </c:pt>
                <c:pt idx="24">
                  <c:v>42.647058823529413</c:v>
                </c:pt>
                <c:pt idx="25">
                  <c:v>42.23300970873786</c:v>
                </c:pt>
                <c:pt idx="26">
                  <c:v>41.509433962264154</c:v>
                </c:pt>
                <c:pt idx="27">
                  <c:v>40.6392694063927</c:v>
                </c:pt>
                <c:pt idx="28">
                  <c:v>44.247787610619469</c:v>
                </c:pt>
                <c:pt idx="29">
                  <c:v>42.608695652173914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5C-426B-B5CA-19B4ECD7C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3648463"/>
        <c:axId val="1043642703"/>
      </c:lineChart>
      <c:catAx>
        <c:axId val="10436479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3650383"/>
        <c:crosses val="autoZero"/>
        <c:auto val="1"/>
        <c:lblAlgn val="ctr"/>
        <c:lblOffset val="100"/>
        <c:noMultiLvlLbl val="0"/>
      </c:catAx>
      <c:valAx>
        <c:axId val="104365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Million </a:t>
                </a:r>
                <a:r>
                  <a:rPr lang="en-US" sz="1200" b="1" dirty="0" err="1"/>
                  <a:t>tonnes</a:t>
                </a:r>
                <a:endParaRPr lang="en-US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3647983"/>
        <c:crosses val="autoZero"/>
        <c:crossBetween val="between"/>
      </c:valAx>
      <c:valAx>
        <c:axId val="104364270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Annees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3648463"/>
        <c:crosses val="max"/>
        <c:crossBetween val="between"/>
      </c:valAx>
      <c:catAx>
        <c:axId val="10436484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36427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327639462E-2"/>
          <c:y val="0.84471467626907915"/>
          <c:w val="0.89999995344721073"/>
          <c:h val="6.984196777112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AC2D3-9882-4B07-8AFC-98BA07C3F4FD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E9B3-4606-40CB-B163-EC0797D99A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1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F8-6BAD-A239-7EC6-C5FF30912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D7FD-1734-9DD1-98FF-BFBD49EAA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37F7-FFEC-8D0F-A16F-B854F243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924DC-394F-5CBF-73F8-ED4AB759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0F4B-3893-CD46-8DBD-4AB5B59B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3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26B0-4D3C-4D20-5B14-78CCA7FA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E3360-4703-460B-20AA-EAB50BA7C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EB81F-D9F7-F8E4-B79F-9F8B86EF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8F79E-2932-5E7B-7D98-9EBFA110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95003-7FEB-6EE3-7CF9-577B751A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74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2EA5C-B45A-815E-8B46-25CFE8E52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3651C4-36CF-334F-74DB-6EB08D03B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06CF-1A4B-49F7-ABC1-21012709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96C6A-6734-89F5-F734-F1A72355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6DEF-D40E-0F06-9EB1-31AF8910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12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309035"/>
            <a:ext cx="10496600" cy="5796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667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5683210"/>
            <a:ext cx="11089216" cy="57968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600" b="0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+mn-lt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1044616"/>
            <a:ext cx="11089217" cy="37916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lang="en-US" sz="1600" kern="12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09AFF7-D1B6-934B-8C0C-6CF0053708C9}"/>
              </a:ext>
            </a:extLst>
          </p:cNvPr>
          <p:cNvCxnSpPr>
            <a:cxnSpLocks/>
          </p:cNvCxnSpPr>
          <p:nvPr userDrawn="1"/>
        </p:nvCxnSpPr>
        <p:spPr>
          <a:xfrm>
            <a:off x="334433" y="900752"/>
            <a:ext cx="1049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1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146">
          <p15:clr>
            <a:srgbClr val="FBAE40"/>
          </p15:clr>
        </p15:guide>
        <p15:guide id="4" pos="53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1262" y="309034"/>
            <a:ext cx="10888100" cy="57968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667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262" y="1167057"/>
            <a:ext cx="2508375" cy="5623457"/>
          </a:xfrm>
          <a:prstGeom prst="rect">
            <a:avLst/>
          </a:prstGeom>
        </p:spPr>
        <p:txBody>
          <a:bodyPr lIns="0"/>
          <a:lstStyle>
            <a:lvl1pPr marL="191995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 sz="1867">
                <a:solidFill>
                  <a:schemeClr val="tx1"/>
                </a:solidFill>
              </a:defRPr>
            </a:lvl2pPr>
            <a:lvl3pPr marL="959976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99970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9964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450BA2-3CA5-A947-8BB1-EEE167E99331}"/>
              </a:ext>
            </a:extLst>
          </p:cNvPr>
          <p:cNvCxnSpPr>
            <a:cxnSpLocks/>
          </p:cNvCxnSpPr>
          <p:nvPr userDrawn="1"/>
        </p:nvCxnSpPr>
        <p:spPr>
          <a:xfrm>
            <a:off x="334434" y="888723"/>
            <a:ext cx="105249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0CC0A48-7D37-4564-1B09-83BB06AF0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3657" y="1025033"/>
            <a:ext cx="6365704" cy="443379"/>
          </a:xfrm>
          <a:prstGeom prst="rect">
            <a:avLst/>
          </a:prstGeom>
        </p:spPr>
        <p:txBody>
          <a:bodyPr lIns="0"/>
          <a:lstStyle>
            <a:lvl1pPr marL="191995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 sz="1867">
                <a:solidFill>
                  <a:schemeClr val="tx1"/>
                </a:solidFill>
              </a:defRPr>
            </a:lvl2pPr>
            <a:lvl3pPr marL="959976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99970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9964" indent="-191995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2800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5602">
          <p15:clr>
            <a:srgbClr val="FBAE40"/>
          </p15:clr>
        </p15:guide>
        <p15:guide id="5" pos="53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84077FFB-26FA-4221-A220-990B114A1347}"/>
              </a:ext>
            </a:extLst>
          </p:cNvPr>
          <p:cNvCxnSpPr/>
          <p:nvPr userDrawn="1"/>
        </p:nvCxnSpPr>
        <p:spPr>
          <a:xfrm>
            <a:off x="334435" y="901423"/>
            <a:ext cx="111019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34436" y="309037"/>
            <a:ext cx="11089217" cy="57968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667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34437" y="1255595"/>
            <a:ext cx="11089217" cy="4945180"/>
          </a:xfrm>
          <a:prstGeom prst="rect">
            <a:avLst/>
          </a:prstGeom>
        </p:spPr>
        <p:txBody>
          <a:bodyPr lIns="0"/>
          <a:lstStyle>
            <a:lvl1pPr marL="191927" indent="-191927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 sz="1867">
                <a:solidFill>
                  <a:schemeClr val="tx1"/>
                </a:solidFill>
              </a:defRPr>
            </a:lvl2pPr>
            <a:lvl3pPr marL="959640" indent="-191927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99551" indent="-191927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9460" indent="-191927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9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943" y="306775"/>
            <a:ext cx="10718747" cy="700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667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A7C0A-1BA5-C74C-BEC1-1A990858C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5" y="1255595"/>
            <a:ext cx="10722255" cy="4945180"/>
          </a:xfrm>
          <a:prstGeom prst="rect">
            <a:avLst/>
          </a:prstGeom>
        </p:spPr>
        <p:txBody>
          <a:bodyPr lIns="0"/>
          <a:lstStyle>
            <a:lvl1pPr marL="191990" indent="-191990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 sz="1867">
                <a:solidFill>
                  <a:schemeClr val="tx1"/>
                </a:solidFill>
              </a:defRPr>
            </a:lvl2pPr>
            <a:lvl3pPr marL="959952" indent="-191990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1199941" indent="-191990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39928" indent="-191990"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47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">
          <p15:clr>
            <a:srgbClr val="FBAE40"/>
          </p15:clr>
        </p15:guide>
        <p15:guide id="2" pos="158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pos="5602">
          <p15:clr>
            <a:srgbClr val="FBAE40"/>
          </p15:clr>
        </p15:guide>
        <p15:guide id="5" pos="53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36" y="309037"/>
            <a:ext cx="11089217" cy="57968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667" b="1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Century Gothic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5683213"/>
            <a:ext cx="11089216" cy="57968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600" b="0" kern="1200" baseline="0" dirty="0">
                <a:solidFill>
                  <a:schemeClr val="tx1"/>
                </a:solidFill>
                <a:uFill>
                  <a:solidFill>
                    <a:schemeClr val="tx2"/>
                  </a:solidFill>
                </a:uFill>
                <a:latin typeface="+mn-lt"/>
                <a:ea typeface="+mj-ea"/>
                <a:cs typeface="Century Gothic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37" y="1044616"/>
            <a:ext cx="11089217" cy="37916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lang="en-US" sz="1600" kern="1200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09AFF7-D1B6-934B-8C0C-6CF0053708C9}"/>
              </a:ext>
            </a:extLst>
          </p:cNvPr>
          <p:cNvCxnSpPr/>
          <p:nvPr userDrawn="1"/>
        </p:nvCxnSpPr>
        <p:spPr>
          <a:xfrm>
            <a:off x="334437" y="900752"/>
            <a:ext cx="111023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650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pos="5602">
          <p15:clr>
            <a:srgbClr val="FBAE40"/>
          </p15:clr>
        </p15:guide>
        <p15:guide id="3" orient="horz" pos="146">
          <p15:clr>
            <a:srgbClr val="FBAE40"/>
          </p15:clr>
        </p15:guide>
        <p15:guide id="4" pos="53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F4084-BCB1-E5B0-C2B3-9A57CB8E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A8667-B1A1-D39E-5684-9E1FFDF1B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5BAE-7B26-B407-DBC4-6FEAFEED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2CF33-1D66-6B60-056D-5BDCC709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A4492-28DE-5351-CCFF-05C428EF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693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8DF0-2480-34E5-46A9-3F79DD28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BEF92-9979-A168-5AFF-F76DC9E5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326F2-C965-FBA8-E844-EEF6C558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455D1-7AE7-F7C3-68A0-BBD47CC6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CE269-EC6F-2CA5-B2CE-C89CAC9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73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F72E-9AE9-9F3F-D983-94D7A838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627A1-1FBD-649B-3A56-27A4D72DC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67AA9-0F92-88AE-D896-29DEC457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930CB-F64B-2106-7188-265FFF28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C41FD-E1E8-AB1A-C454-6A3EC1A13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13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335C-BCA7-444F-E8DB-6F4F23B1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5B16-9210-EE60-9C67-BFE77832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924B-BDA3-AD71-875D-75325CD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B6344-52EF-FAB9-2F4D-FCFC5643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E7433-DF84-C2BF-0E72-C71D1CFA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792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35D2-E4BA-EC86-BD0B-8CC710DF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8744F-DDA6-5865-0BBD-9A7440BDC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6717F-AA96-4B0C-DEB5-E4DEFEB68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D6C9A8-20A2-53BE-F48A-3A76FFE0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79840-5349-D2AD-A455-65B5C42C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6D531-5AAE-AF69-4EFC-6D359EFC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244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87B7-93AC-C1DF-667E-CED7E60D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D5A0D-9CD3-B4D1-B5A9-6B268E370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9DFF0-898D-9BA2-744D-9B17D3960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6F42B-830F-548D-A34E-013AE07AA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6DC52-74DF-E7E8-68AA-654F40F9F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CA9CE-CDF5-1631-8455-FCBE126E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1754B-492E-2F71-293B-5A59D34B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3B054-8036-312D-6FD9-BFAF4C8F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647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1F61-37D7-F7F3-E070-DBBFE0E4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40FB0F-E6B1-9785-F327-84D7BDF0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78213B-C9A5-7B22-E06C-9964BD8C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0853A-0A6F-D803-5ECF-B5725FF96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568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4BC71-63EA-DE95-7CEA-7CC634B8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75D53-7A91-CBE7-1A2A-A112EBAC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EF67E-E5A4-9206-442E-6AF18749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426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5BDF-E4A5-4334-8FA0-C40A8668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68A0-C970-0713-B5B3-D5A1C1932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42DBB-FA97-99DD-A03F-4DB029339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41D93-5470-CC99-2B04-0A4BEA11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780A6-9F91-8C77-7867-EFD6F23BF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D29C6-0876-CFB1-1510-AAF39E5D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7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088A-169F-8D65-DE27-28A37599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42E6B5-EC78-7D67-AAB4-D48528530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D47A7-98C3-1DC9-817A-F5F2B869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D48A4-392E-8579-B642-4B0807DE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C9A08-587B-F74E-C20A-7CDEE3AB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B1F5B-6C5D-68E1-4FA4-46F4E2A4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2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F4C-110D-3224-0BAB-C4704F64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E0A1C-1FC1-D775-A88A-377C7B312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54674-C735-BFDB-4E75-D55A69D8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127B-1DBB-3D2D-0E99-5A7D005C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54AEF-0085-B522-5D94-95BB4FE7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132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102FA-1778-5A0C-097F-FF559A2EA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20EEE-9121-7886-6D70-62BCFEFDC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54E80-5705-C444-DF9F-3AA6BFBA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6328-8073-EDA2-D1FC-68C8283B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F4854-FA0D-EC12-DC0A-DA9C16D9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75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2B39-8951-AC4E-67D5-94FA74FD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803BA-C790-FABC-C377-FB4469536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EFEFF-8A77-3399-3203-CA9BE120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AD9E9-12F9-C2F1-DF34-BF7AECA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3AD9D-41C7-FF7E-9FD8-9F4B970B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860D4-978C-3654-6988-5B662B2C9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5A90-6BF9-F925-9D4C-3E31DE29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686B6-E8B9-9D0C-7AFE-ED00F6BC9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E8E19-F817-021A-D9A1-0236C429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87202-F75F-8442-202D-D9EC18D6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7D463-F47E-EC94-2FE0-AFDDB59D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9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F8A7-91F4-8E57-7E75-8ACF69E8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69545-6CA9-69F7-BD21-42B36B5F3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03F3B-BB4F-7887-2F69-E56A422DC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C6A60-4767-DB54-DA94-921BC94AC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C55A9-54DE-0ED6-4D33-3CC3A41C2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C5D691-D833-DC9E-299A-02498531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7EEC2-C3DF-322F-90BE-1E4961BB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6A518-E746-3796-C193-79F92CC3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96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F739-310F-7414-7E53-D3BB274AF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0D041-E5E7-1EB5-0029-BB2DDD90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41580-5265-6897-93E2-FBAB2DC3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8A489-D67D-2264-5AB5-54A774F5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1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91283-3911-33E0-B194-CD58B27D9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1E1AB-3E16-B56F-9AF0-2B0960CB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59DF8-4591-7D79-045D-6AC471A2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0B14C0EB-4276-89DE-87B7-327EF5341D7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640007" y="4229089"/>
            <a:ext cx="4819125" cy="1656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Cédric Philibert 2025,  </a:t>
            </a:r>
            <a:r>
              <a:rPr lang="en-US" sz="800" b="0" kern="1200" dirty="0" err="1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US" sz="800" b="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droits </a:t>
            </a:r>
            <a:r>
              <a:rPr lang="en-US" sz="800" b="0" kern="1200" dirty="0" err="1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réservés</a:t>
            </a:r>
            <a:r>
              <a:rPr lang="en-US" sz="800" b="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 cedricphilibert.net </a:t>
            </a:r>
            <a:endParaRPr lang="en-GB" sz="800" b="0" dirty="0">
              <a:solidFill>
                <a:srgbClr val="000000">
                  <a:tint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0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D2D2-2AFF-6545-5B10-3518A179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D4FDD-2F4E-9C78-0702-36BACB3E5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7F350-C78A-8F5E-D15C-30DB80E3F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B92D7-7588-FD73-3536-186FE2F4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521D8-95FE-83B7-2317-E86B9720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EE53B-9901-CECF-C95B-0BD802D66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5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1182-D2A0-8262-8949-439A76DD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781559-8FBC-232B-E0B8-4D76FF66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827C4-6C21-3C7A-68D9-46FA1B9CF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696C2-A94F-1EB2-DA80-BA47D7A9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9E4B7-BBF1-205B-9300-A64A09066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FAAFE-BE9E-2C71-765E-F2C6ADE2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3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D9D925-9CA3-6373-BE1D-4BBF147E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94FBC-EE69-C4B1-3807-D7B8E21D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09E90-3F96-3FBF-B871-3C2A4FCD6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2375C5-D15F-4598-93EF-67A1D1224DB2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6E94-8B15-C090-983A-83BCAF4F9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6277-A930-F6DD-5858-6413F572B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ED02B1-42EB-4FF6-B78C-BC271453C19B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3" descr="Une image contenant extérieur, personne, vieux, pierre&#10;&#10;Description générée automatiquement">
            <a:extLst>
              <a:ext uri="{FF2B5EF4-FFF2-40B4-BE49-F238E27FC236}">
                <a16:creationId xmlns:a16="http://schemas.microsoft.com/office/drawing/2014/main" id="{B69E624C-F5AE-1A5D-AF8D-B2EC7C596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3728" r="11393" b="5377"/>
          <a:stretch/>
        </p:blipFill>
        <p:spPr>
          <a:xfrm>
            <a:off x="11285720" y="60824"/>
            <a:ext cx="786318" cy="744068"/>
          </a:xfrm>
          <a:prstGeom prst="rect">
            <a:avLst/>
          </a:prstGeom>
        </p:spPr>
      </p:pic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DD8D3A06-FE65-1A79-9E7A-865DB6B2E3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640007" y="4229089"/>
            <a:ext cx="4819125" cy="1656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Cédric Philibert 2025,  </a:t>
            </a:r>
            <a:r>
              <a:rPr lang="en-US" sz="800" b="0" kern="1200" dirty="0" err="1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US" sz="800" b="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droits </a:t>
            </a:r>
            <a:r>
              <a:rPr lang="en-US" sz="800" b="0" kern="1200" dirty="0" err="1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réservés</a:t>
            </a:r>
            <a:r>
              <a:rPr lang="en-US" sz="800" b="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. cedricphilibert.net </a:t>
            </a:r>
            <a:endParaRPr lang="en-GB" sz="800" b="0" dirty="0">
              <a:solidFill>
                <a:srgbClr val="000000">
                  <a:tint val="75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9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99C9A-1AE6-0439-5B6F-4C104263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54370-20E8-744A-08C6-5F779B25B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D8332-3D7C-1F0C-5146-F909ACC39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9EE20D-B329-46A0-B0A4-924A7AC81A69}" type="datetimeFigureOut">
              <a:rPr lang="fr-FR" smtClean="0"/>
              <a:t>18/11/2025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0D6E8-42BB-4DBE-478D-62F7CADCD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E385-B61B-38DE-3216-10CB479CAC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ECB8AD-ABCC-4280-A4F6-46EB563D4A0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52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DEF8E8-463B-5F29-7B9E-A172777143D5}"/>
              </a:ext>
            </a:extLst>
          </p:cNvPr>
          <p:cNvSpPr txBox="1"/>
          <p:nvPr/>
        </p:nvSpPr>
        <p:spPr>
          <a:xfrm>
            <a:off x="953729" y="2036904"/>
            <a:ext cx="105677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Assurer la souveraineté énergétique de l’Europe face aux incertitudes géopolitique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Cédric Philibert</a:t>
            </a:r>
          </a:p>
          <a:p>
            <a:pPr algn="ctr"/>
            <a:endParaRPr lang="fr-FR" sz="3600" b="1" dirty="0"/>
          </a:p>
          <a:p>
            <a:pPr algn="ctr"/>
            <a:endParaRPr lang="fr-FR" sz="3600" b="1" dirty="0"/>
          </a:p>
          <a:p>
            <a:pPr algn="ctr"/>
            <a:r>
              <a:rPr lang="fr-FR" sz="2000" b="1" dirty="0" err="1"/>
              <a:t>Euroforum</a:t>
            </a:r>
            <a:r>
              <a:rPr lang="fr-FR" sz="2000" b="1" dirty="0"/>
              <a:t> - 19 novembre 2025 - Paris</a:t>
            </a:r>
          </a:p>
          <a:p>
            <a:pPr algn="ctr"/>
            <a:endParaRPr lang="fr-FR" sz="3600" b="1" dirty="0"/>
          </a:p>
        </p:txBody>
      </p:sp>
      <p:pic>
        <p:nvPicPr>
          <p:cNvPr id="2" name="Image 3" descr="Une image contenant extérieur, personne, vieux, pierre&#10;&#10;Description générée automatiquement">
            <a:extLst>
              <a:ext uri="{FF2B5EF4-FFF2-40B4-BE49-F238E27FC236}">
                <a16:creationId xmlns:a16="http://schemas.microsoft.com/office/drawing/2014/main" id="{4729DE6C-F9E6-A18F-53F9-409252F76B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3728" r="11393" b="5377"/>
          <a:stretch/>
        </p:blipFill>
        <p:spPr>
          <a:xfrm>
            <a:off x="10717673" y="60823"/>
            <a:ext cx="1354365" cy="12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7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ook with a storm coming in&#10;&#10;Description automatically generated">
            <a:extLst>
              <a:ext uri="{FF2B5EF4-FFF2-40B4-BE49-F238E27FC236}">
                <a16:creationId xmlns:a16="http://schemas.microsoft.com/office/drawing/2014/main" id="{EC002CC8-2988-9EDE-BA71-D4834E45F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0"/>
          <a:stretch/>
        </p:blipFill>
        <p:spPr>
          <a:xfrm>
            <a:off x="324254" y="2089743"/>
            <a:ext cx="3084141" cy="3816075"/>
          </a:xfrm>
          <a:prstGeom prst="rect">
            <a:avLst/>
          </a:prstGeom>
        </p:spPr>
      </p:pic>
      <p:pic>
        <p:nvPicPr>
          <p:cNvPr id="13" name="Picture 12" descr="A book with text on it&#10;&#10;Description automatically generated">
            <a:extLst>
              <a:ext uri="{FF2B5EF4-FFF2-40B4-BE49-F238E27FC236}">
                <a16:creationId xmlns:a16="http://schemas.microsoft.com/office/drawing/2014/main" id="{324F8328-2E93-BBB9-5F6F-04DEF37BC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2" t="9008" r="25627" b="9473"/>
          <a:stretch/>
        </p:blipFill>
        <p:spPr>
          <a:xfrm>
            <a:off x="4093573" y="1854675"/>
            <a:ext cx="3260538" cy="4269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268AED-CD1E-70E9-10D7-3ECF1BC9DB7F}"/>
              </a:ext>
            </a:extLst>
          </p:cNvPr>
          <p:cNvSpPr txBox="1"/>
          <p:nvPr/>
        </p:nvSpPr>
        <p:spPr>
          <a:xfrm>
            <a:off x="4401409" y="1436860"/>
            <a:ext cx="21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Mars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7CE0D-7F18-3E29-7E31-EFC7D5A282EA}"/>
              </a:ext>
            </a:extLst>
          </p:cNvPr>
          <p:cNvSpPr txBox="1"/>
          <p:nvPr/>
        </p:nvSpPr>
        <p:spPr>
          <a:xfrm>
            <a:off x="1088797" y="1444173"/>
            <a:ext cx="2197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Mars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DC7D3-8202-8928-DF36-36AA9ED7A615}"/>
              </a:ext>
            </a:extLst>
          </p:cNvPr>
          <p:cNvSpPr txBox="1"/>
          <p:nvPr/>
        </p:nvSpPr>
        <p:spPr>
          <a:xfrm>
            <a:off x="8216205" y="1511141"/>
            <a:ext cx="282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highlight>
                  <a:srgbClr val="0000FF"/>
                </a:highlight>
              </a:rPr>
              <a:t>Octobre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416B4-FB45-0426-DEEE-31D429FE4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929" y="2179870"/>
            <a:ext cx="2453908" cy="3635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581C70-DA96-18D0-C0EB-27E7C5C8AD95}"/>
              </a:ext>
            </a:extLst>
          </p:cNvPr>
          <p:cNvSpPr txBox="1"/>
          <p:nvPr/>
        </p:nvSpPr>
        <p:spPr>
          <a:xfrm>
            <a:off x="1088797" y="324518"/>
            <a:ext cx="853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57796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33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435F-BE80-6EE5-1B15-1386B2BE2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96B55-5D47-78F7-36EB-2A2E867A56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943" y="60185"/>
            <a:ext cx="10718747" cy="700900"/>
          </a:xfrm>
        </p:spPr>
        <p:txBody>
          <a:bodyPr/>
          <a:lstStyle/>
          <a:p>
            <a:r>
              <a:rPr lang="fr-FR" dirty="0"/>
              <a:t>Le PV prend </a:t>
            </a:r>
            <a:r>
              <a:rPr lang="fr-FR" dirty="0" err="1"/>
              <a:t>x.cents</a:t>
            </a:r>
            <a:r>
              <a:rPr lang="fr-FR" dirty="0"/>
              <a:t> fois moins de place que les biocarburants</a:t>
            </a:r>
          </a:p>
          <a:p>
            <a:pPr algn="ctr"/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5A08-E697-8EE5-D500-D69AEC113F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2F2F416-E04F-10F8-2DAB-73466A4613EE}"/>
              </a:ext>
            </a:extLst>
          </p:cNvPr>
          <p:cNvSpPr txBox="1">
            <a:spLocks/>
          </p:cNvSpPr>
          <p:nvPr/>
        </p:nvSpPr>
        <p:spPr>
          <a:xfrm>
            <a:off x="6096002" y="1255595"/>
            <a:ext cx="3732599" cy="4945180"/>
          </a:xfrm>
          <a:prstGeom prst="rect">
            <a:avLst/>
          </a:prstGeom>
        </p:spPr>
        <p:txBody>
          <a:bodyPr lIns="0"/>
          <a:lstStyle>
            <a:lvl1pPr marL="143996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87" indent="-179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82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978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973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67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6B141F4-5ECE-9FF5-978C-89170911564B}"/>
              </a:ext>
            </a:extLst>
          </p:cNvPr>
          <p:cNvSpPr txBox="1">
            <a:spLocks/>
          </p:cNvSpPr>
          <p:nvPr/>
        </p:nvSpPr>
        <p:spPr>
          <a:xfrm>
            <a:off x="1310739" y="4838125"/>
            <a:ext cx="10520920" cy="5190841"/>
          </a:xfrm>
          <a:prstGeom prst="rect">
            <a:avLst/>
          </a:prstGeom>
        </p:spPr>
        <p:txBody>
          <a:bodyPr lIns="0"/>
          <a:lstStyle>
            <a:lvl1pPr marL="143996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987" indent="-179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82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egoe UI" panose="020B0502040204020203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9978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∙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973" indent="-143996" algn="l" defTabSz="914378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▫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fr-FR" sz="2400" b="1" dirty="0"/>
          </a:p>
          <a:p>
            <a:endParaRPr lang="fr-FR" sz="1867" dirty="0"/>
          </a:p>
          <a:p>
            <a:pPr>
              <a:buFont typeface="Wingdings" panose="05000000000000000000" pitchFamily="2" charset="2"/>
              <a:buChar char="Ø"/>
            </a:pPr>
            <a:endParaRPr lang="fr-FR" sz="1867" dirty="0"/>
          </a:p>
          <a:p>
            <a:pPr>
              <a:buFont typeface="Wingdings" panose="05000000000000000000" pitchFamily="2" charset="2"/>
              <a:buChar char="Ø"/>
            </a:pPr>
            <a:endParaRPr lang="fr-FR" sz="1867" dirty="0"/>
          </a:p>
          <a:p>
            <a:pPr>
              <a:buFont typeface="Wingdings" panose="05000000000000000000" pitchFamily="2" charset="2"/>
              <a:buChar char="Ø"/>
            </a:pPr>
            <a:endParaRPr lang="fr-FR" sz="1867" dirty="0"/>
          </a:p>
          <a:p>
            <a:pPr>
              <a:buFont typeface="Wingdings" panose="05000000000000000000" pitchFamily="2" charset="2"/>
              <a:buChar char="Ø"/>
            </a:pPr>
            <a:endParaRPr lang="fr-FR" sz="1867" i="1" dirty="0"/>
          </a:p>
        </p:txBody>
      </p:sp>
      <p:pic>
        <p:nvPicPr>
          <p:cNvPr id="1026" name="Picture 2" descr="Pourquoi la betterave sucrière bio ne se développe-t-elle pas plus vite en  France ?">
            <a:extLst>
              <a:ext uri="{FF2B5EF4-FFF2-40B4-BE49-F238E27FC236}">
                <a16:creationId xmlns:a16="http://schemas.microsoft.com/office/drawing/2014/main" id="{6B961163-7086-C607-2F4D-1C5690CD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9" y="1088260"/>
            <a:ext cx="2690715" cy="26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5C486C-3119-47BE-3BFB-101B8C28D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195" y="1044591"/>
            <a:ext cx="2678907" cy="27303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D4625B-1D39-56F3-07E5-C4F0E101434C}"/>
              </a:ext>
            </a:extLst>
          </p:cNvPr>
          <p:cNvSpPr txBox="1"/>
          <p:nvPr/>
        </p:nvSpPr>
        <p:spPr>
          <a:xfrm>
            <a:off x="582975" y="5776685"/>
            <a:ext cx="248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8,2 l </a:t>
            </a:r>
            <a:r>
              <a:rPr lang="fr-FR" dirty="0" err="1"/>
              <a:t>eth</a:t>
            </a:r>
            <a:r>
              <a:rPr lang="fr-FR" dirty="0"/>
              <a:t>/100 km</a:t>
            </a:r>
          </a:p>
        </p:txBody>
      </p:sp>
      <p:pic>
        <p:nvPicPr>
          <p:cNvPr id="1028" name="Picture 4" descr="9 900+ Jerricane Photos, taleaux et images libre de droits ...">
            <a:extLst>
              <a:ext uri="{FF2B5EF4-FFF2-40B4-BE49-F238E27FC236}">
                <a16:creationId xmlns:a16="http://schemas.microsoft.com/office/drawing/2014/main" id="{9D3C6BD9-F089-367A-82F5-97471445D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9" t="8029" r="8782" b="5062"/>
          <a:stretch/>
        </p:blipFill>
        <p:spPr bwMode="auto">
          <a:xfrm>
            <a:off x="3258598" y="1668101"/>
            <a:ext cx="985537" cy="8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CE5745-61CA-9470-C3A3-5238E311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741" y="1022997"/>
            <a:ext cx="1182121" cy="26794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9F431-8E1F-F9C2-9E67-88801428E653}"/>
              </a:ext>
            </a:extLst>
          </p:cNvPr>
          <p:cNvSpPr txBox="1"/>
          <p:nvPr/>
        </p:nvSpPr>
        <p:spPr>
          <a:xfrm>
            <a:off x="3147029" y="2951946"/>
            <a:ext cx="1416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3500 l/an bioéthanol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F94C7-FCAE-D394-82AC-73120053579C}"/>
              </a:ext>
            </a:extLst>
          </p:cNvPr>
          <p:cNvSpPr txBox="1"/>
          <p:nvPr/>
        </p:nvSpPr>
        <p:spPr>
          <a:xfrm>
            <a:off x="1493685" y="6354129"/>
            <a:ext cx="202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42 600 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AF042-44F1-9A69-2C8D-6C97AEACD135}"/>
              </a:ext>
            </a:extLst>
          </p:cNvPr>
          <p:cNvSpPr txBox="1"/>
          <p:nvPr/>
        </p:nvSpPr>
        <p:spPr>
          <a:xfrm>
            <a:off x="1215189" y="3777697"/>
            <a:ext cx="73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1ha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B6163-EE22-2BBE-058F-E6A96CE1F57D}"/>
              </a:ext>
            </a:extLst>
          </p:cNvPr>
          <p:cNvSpPr txBox="1"/>
          <p:nvPr/>
        </p:nvSpPr>
        <p:spPr>
          <a:xfrm>
            <a:off x="5903235" y="3777697"/>
            <a:ext cx="736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1ha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F109F-1D12-4DDF-D0F6-D1A20636BBA7}"/>
              </a:ext>
            </a:extLst>
          </p:cNvPr>
          <p:cNvSpPr txBox="1"/>
          <p:nvPr/>
        </p:nvSpPr>
        <p:spPr>
          <a:xfrm>
            <a:off x="9100262" y="3274419"/>
            <a:ext cx="241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1200 MWh/an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565E3-69FA-0093-110B-24764A07DBD7}"/>
              </a:ext>
            </a:extLst>
          </p:cNvPr>
          <p:cNvSpPr txBox="1"/>
          <p:nvPr/>
        </p:nvSpPr>
        <p:spPr>
          <a:xfrm>
            <a:off x="4990243" y="5811821"/>
            <a:ext cx="248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17 kWh/100 km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034767-039A-951F-73EB-1986E2020BE9}"/>
              </a:ext>
            </a:extLst>
          </p:cNvPr>
          <p:cNvCxnSpPr/>
          <p:nvPr/>
        </p:nvCxnSpPr>
        <p:spPr>
          <a:xfrm>
            <a:off x="2815201" y="6556519"/>
            <a:ext cx="82808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9" name="TextBox 1078">
            <a:extLst>
              <a:ext uri="{FF2B5EF4-FFF2-40B4-BE49-F238E27FC236}">
                <a16:creationId xmlns:a16="http://schemas.microsoft.com/office/drawing/2014/main" id="{312A62C7-F323-21FE-BE5F-41E540B4DDA6}"/>
              </a:ext>
            </a:extLst>
          </p:cNvPr>
          <p:cNvSpPr txBox="1"/>
          <p:nvPr/>
        </p:nvSpPr>
        <p:spPr>
          <a:xfrm>
            <a:off x="5648991" y="6411414"/>
            <a:ext cx="202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7 000  000 km</a:t>
            </a:r>
          </a:p>
        </p:txBody>
      </p:sp>
      <p:grpSp>
        <p:nvGrpSpPr>
          <p:cNvPr id="1160" name="Group 1159">
            <a:extLst>
              <a:ext uri="{FF2B5EF4-FFF2-40B4-BE49-F238E27FC236}">
                <a16:creationId xmlns:a16="http://schemas.microsoft.com/office/drawing/2014/main" id="{87693790-FFF0-9690-9FB9-3EAC2D4FE104}"/>
              </a:ext>
            </a:extLst>
          </p:cNvPr>
          <p:cNvGrpSpPr/>
          <p:nvPr/>
        </p:nvGrpSpPr>
        <p:grpSpPr>
          <a:xfrm>
            <a:off x="7580411" y="4482089"/>
            <a:ext cx="828088" cy="2256825"/>
            <a:chOff x="7580410" y="4482088"/>
            <a:chExt cx="828088" cy="2256825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731B160-3DFF-CB9D-4AC7-A4B6B961DC15}"/>
                </a:ext>
              </a:extLst>
            </p:cNvPr>
            <p:cNvCxnSpPr/>
            <p:nvPr/>
          </p:nvCxnSpPr>
          <p:spPr>
            <a:xfrm>
              <a:off x="7580410" y="448208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B99E23F-A0ED-1438-2F1A-210E445465E6}"/>
                </a:ext>
              </a:extLst>
            </p:cNvPr>
            <p:cNvCxnSpPr/>
            <p:nvPr/>
          </p:nvCxnSpPr>
          <p:spPr>
            <a:xfrm>
              <a:off x="7580410" y="455666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F393C32-6526-BDB7-35EF-38C67971945A}"/>
                </a:ext>
              </a:extLst>
            </p:cNvPr>
            <p:cNvCxnSpPr/>
            <p:nvPr/>
          </p:nvCxnSpPr>
          <p:spPr>
            <a:xfrm>
              <a:off x="7580410" y="463124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CE76144-F3F9-4825-3ECA-6B51FCB10949}"/>
                </a:ext>
              </a:extLst>
            </p:cNvPr>
            <p:cNvCxnSpPr/>
            <p:nvPr/>
          </p:nvCxnSpPr>
          <p:spPr>
            <a:xfrm>
              <a:off x="7580410" y="470582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6719490-FD4F-C29E-40ED-75CAF559E331}"/>
                </a:ext>
              </a:extLst>
            </p:cNvPr>
            <p:cNvCxnSpPr/>
            <p:nvPr/>
          </p:nvCxnSpPr>
          <p:spPr>
            <a:xfrm>
              <a:off x="7580410" y="478040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3ABCF31-04E2-E62E-EDE7-5EC65E01627E}"/>
                </a:ext>
              </a:extLst>
            </p:cNvPr>
            <p:cNvCxnSpPr/>
            <p:nvPr/>
          </p:nvCxnSpPr>
          <p:spPr>
            <a:xfrm>
              <a:off x="7580410" y="485498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90BD28D-CA94-C94F-DBEB-D4D9558A2F75}"/>
                </a:ext>
              </a:extLst>
            </p:cNvPr>
            <p:cNvCxnSpPr/>
            <p:nvPr/>
          </p:nvCxnSpPr>
          <p:spPr>
            <a:xfrm>
              <a:off x="7580410" y="492956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5D0C10A-57F7-C1C2-1665-40AF4F5A7684}"/>
                </a:ext>
              </a:extLst>
            </p:cNvPr>
            <p:cNvCxnSpPr/>
            <p:nvPr/>
          </p:nvCxnSpPr>
          <p:spPr>
            <a:xfrm>
              <a:off x="7580410" y="500414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0E22C6B-6088-64CD-0849-EF3F719A1CC1}"/>
                </a:ext>
              </a:extLst>
            </p:cNvPr>
            <p:cNvCxnSpPr/>
            <p:nvPr/>
          </p:nvCxnSpPr>
          <p:spPr>
            <a:xfrm>
              <a:off x="7580410" y="507872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2F496A3-A30B-0932-9B0D-EE710F92476D}"/>
                </a:ext>
              </a:extLst>
            </p:cNvPr>
            <p:cNvCxnSpPr/>
            <p:nvPr/>
          </p:nvCxnSpPr>
          <p:spPr>
            <a:xfrm>
              <a:off x="7580410" y="515329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9E4FDC2-365D-2395-21DC-341051ADD202}"/>
                </a:ext>
              </a:extLst>
            </p:cNvPr>
            <p:cNvCxnSpPr/>
            <p:nvPr/>
          </p:nvCxnSpPr>
          <p:spPr>
            <a:xfrm>
              <a:off x="7580410" y="522787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0410492-864B-8EB5-68F0-5B227E118A07}"/>
                </a:ext>
              </a:extLst>
            </p:cNvPr>
            <p:cNvCxnSpPr/>
            <p:nvPr/>
          </p:nvCxnSpPr>
          <p:spPr>
            <a:xfrm>
              <a:off x="7580410" y="530245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119F8BF-E8FF-86E6-9F01-058C8779B804}"/>
                </a:ext>
              </a:extLst>
            </p:cNvPr>
            <p:cNvCxnSpPr/>
            <p:nvPr/>
          </p:nvCxnSpPr>
          <p:spPr>
            <a:xfrm>
              <a:off x="7580410" y="537703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92448B9-87C6-CFC3-124B-03F8DA7BEF1F}"/>
                </a:ext>
              </a:extLst>
            </p:cNvPr>
            <p:cNvCxnSpPr/>
            <p:nvPr/>
          </p:nvCxnSpPr>
          <p:spPr>
            <a:xfrm>
              <a:off x="7580410" y="545161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DFB8A89-3F47-2557-A360-071A7983D5BF}"/>
                </a:ext>
              </a:extLst>
            </p:cNvPr>
            <p:cNvCxnSpPr/>
            <p:nvPr/>
          </p:nvCxnSpPr>
          <p:spPr>
            <a:xfrm>
              <a:off x="7580410" y="552619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7EB5868-EEDF-AB1D-8871-B74368B9169A}"/>
                </a:ext>
              </a:extLst>
            </p:cNvPr>
            <p:cNvCxnSpPr/>
            <p:nvPr/>
          </p:nvCxnSpPr>
          <p:spPr>
            <a:xfrm>
              <a:off x="7580410" y="560077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A896A90-4F0D-E50D-C071-617CA8EE38F3}"/>
                </a:ext>
              </a:extLst>
            </p:cNvPr>
            <p:cNvCxnSpPr/>
            <p:nvPr/>
          </p:nvCxnSpPr>
          <p:spPr>
            <a:xfrm>
              <a:off x="7580410" y="567535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1EADA90-E622-195F-7A8E-F1577B22B873}"/>
                </a:ext>
              </a:extLst>
            </p:cNvPr>
            <p:cNvCxnSpPr/>
            <p:nvPr/>
          </p:nvCxnSpPr>
          <p:spPr>
            <a:xfrm>
              <a:off x="7580410" y="574993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9FB07B3-9008-9FB9-EC84-EC224545891D}"/>
                </a:ext>
              </a:extLst>
            </p:cNvPr>
            <p:cNvCxnSpPr/>
            <p:nvPr/>
          </p:nvCxnSpPr>
          <p:spPr>
            <a:xfrm>
              <a:off x="7580410" y="582451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EA4081E-E4C5-43B6-5216-D630609D6BE4}"/>
                </a:ext>
              </a:extLst>
            </p:cNvPr>
            <p:cNvCxnSpPr/>
            <p:nvPr/>
          </p:nvCxnSpPr>
          <p:spPr>
            <a:xfrm>
              <a:off x="7580410" y="589908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F471062-4AF0-3A9F-AC4C-81728034224E}"/>
                </a:ext>
              </a:extLst>
            </p:cNvPr>
            <p:cNvCxnSpPr/>
            <p:nvPr/>
          </p:nvCxnSpPr>
          <p:spPr>
            <a:xfrm>
              <a:off x="7580410" y="597366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901C4F5-BC96-91F0-C53F-78800B0054E4}"/>
                </a:ext>
              </a:extLst>
            </p:cNvPr>
            <p:cNvCxnSpPr/>
            <p:nvPr/>
          </p:nvCxnSpPr>
          <p:spPr>
            <a:xfrm>
              <a:off x="7580410" y="604824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685B839-8898-9132-A12A-18844E82676A}"/>
                </a:ext>
              </a:extLst>
            </p:cNvPr>
            <p:cNvCxnSpPr/>
            <p:nvPr/>
          </p:nvCxnSpPr>
          <p:spPr>
            <a:xfrm>
              <a:off x="7580410" y="612282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D2D10A6-DC8D-1C61-0F21-C372FBB515FC}"/>
                </a:ext>
              </a:extLst>
            </p:cNvPr>
            <p:cNvCxnSpPr/>
            <p:nvPr/>
          </p:nvCxnSpPr>
          <p:spPr>
            <a:xfrm>
              <a:off x="7580410" y="619740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96F48D9-1E5F-3D5B-AF58-C8234C571C2C}"/>
                </a:ext>
              </a:extLst>
            </p:cNvPr>
            <p:cNvCxnSpPr/>
            <p:nvPr/>
          </p:nvCxnSpPr>
          <p:spPr>
            <a:xfrm>
              <a:off x="7580410" y="627198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10C4729-8CC3-EF31-86A7-5158564A0B4D}"/>
                </a:ext>
              </a:extLst>
            </p:cNvPr>
            <p:cNvCxnSpPr/>
            <p:nvPr/>
          </p:nvCxnSpPr>
          <p:spPr>
            <a:xfrm>
              <a:off x="7580410" y="634656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81EF414-4AD9-E5E8-AE49-B51FD9300AD9}"/>
                </a:ext>
              </a:extLst>
            </p:cNvPr>
            <p:cNvCxnSpPr/>
            <p:nvPr/>
          </p:nvCxnSpPr>
          <p:spPr>
            <a:xfrm>
              <a:off x="7580410" y="642114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119889D-BD50-CD7C-7679-A6E8CB270826}"/>
                </a:ext>
              </a:extLst>
            </p:cNvPr>
            <p:cNvCxnSpPr/>
            <p:nvPr/>
          </p:nvCxnSpPr>
          <p:spPr>
            <a:xfrm>
              <a:off x="7580410" y="649572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Arrow Connector 1137">
              <a:extLst>
                <a:ext uri="{FF2B5EF4-FFF2-40B4-BE49-F238E27FC236}">
                  <a16:creationId xmlns:a16="http://schemas.microsoft.com/office/drawing/2014/main" id="{5B69A552-12E8-6EAE-6706-FA50B10FA735}"/>
                </a:ext>
              </a:extLst>
            </p:cNvPr>
            <p:cNvCxnSpPr/>
            <p:nvPr/>
          </p:nvCxnSpPr>
          <p:spPr>
            <a:xfrm>
              <a:off x="7580410" y="658975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Arrow Connector 1138">
              <a:extLst>
                <a:ext uri="{FF2B5EF4-FFF2-40B4-BE49-F238E27FC236}">
                  <a16:creationId xmlns:a16="http://schemas.microsoft.com/office/drawing/2014/main" id="{1FE47692-01EF-D719-985E-58DBE51AD849}"/>
                </a:ext>
              </a:extLst>
            </p:cNvPr>
            <p:cNvCxnSpPr/>
            <p:nvPr/>
          </p:nvCxnSpPr>
          <p:spPr>
            <a:xfrm>
              <a:off x="7580410" y="666433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Arrow Connector 1139">
              <a:extLst>
                <a:ext uri="{FF2B5EF4-FFF2-40B4-BE49-F238E27FC236}">
                  <a16:creationId xmlns:a16="http://schemas.microsoft.com/office/drawing/2014/main" id="{3B85FC3E-299C-04F8-F34F-7F93DC624BD2}"/>
                </a:ext>
              </a:extLst>
            </p:cNvPr>
            <p:cNvCxnSpPr/>
            <p:nvPr/>
          </p:nvCxnSpPr>
          <p:spPr>
            <a:xfrm>
              <a:off x="7580410" y="673891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3E4226AF-129B-AD0F-138F-17C2C4FBEFA8}"/>
              </a:ext>
            </a:extLst>
          </p:cNvPr>
          <p:cNvGrpSpPr/>
          <p:nvPr/>
        </p:nvGrpSpPr>
        <p:grpSpPr>
          <a:xfrm>
            <a:off x="8505819" y="4482089"/>
            <a:ext cx="828088" cy="2256825"/>
            <a:chOff x="8505819" y="4482088"/>
            <a:chExt cx="828088" cy="2256825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7D506A0-DD29-CF86-A417-8E162AEA6E26}"/>
                </a:ext>
              </a:extLst>
            </p:cNvPr>
            <p:cNvCxnSpPr/>
            <p:nvPr/>
          </p:nvCxnSpPr>
          <p:spPr>
            <a:xfrm>
              <a:off x="8505819" y="448208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88D9324-9C7D-1F4B-1037-2EF0ABB6F7C5}"/>
                </a:ext>
              </a:extLst>
            </p:cNvPr>
            <p:cNvCxnSpPr/>
            <p:nvPr/>
          </p:nvCxnSpPr>
          <p:spPr>
            <a:xfrm>
              <a:off x="8505819" y="455666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6B3C70A-2EC7-1F34-68D3-E97B548FCFD9}"/>
                </a:ext>
              </a:extLst>
            </p:cNvPr>
            <p:cNvCxnSpPr/>
            <p:nvPr/>
          </p:nvCxnSpPr>
          <p:spPr>
            <a:xfrm>
              <a:off x="8505819" y="463124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59FEF82-144B-A607-3E99-90362DE031A0}"/>
                </a:ext>
              </a:extLst>
            </p:cNvPr>
            <p:cNvCxnSpPr/>
            <p:nvPr/>
          </p:nvCxnSpPr>
          <p:spPr>
            <a:xfrm>
              <a:off x="8505819" y="470582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F4E756F-34AB-A653-DFD7-B8C63457A854}"/>
                </a:ext>
              </a:extLst>
            </p:cNvPr>
            <p:cNvCxnSpPr/>
            <p:nvPr/>
          </p:nvCxnSpPr>
          <p:spPr>
            <a:xfrm>
              <a:off x="8505819" y="478040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8C5C2CA-A075-2E3D-3468-2BCBEA0088F4}"/>
                </a:ext>
              </a:extLst>
            </p:cNvPr>
            <p:cNvCxnSpPr/>
            <p:nvPr/>
          </p:nvCxnSpPr>
          <p:spPr>
            <a:xfrm>
              <a:off x="8505819" y="485498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Arrow Connector 1023">
              <a:extLst>
                <a:ext uri="{FF2B5EF4-FFF2-40B4-BE49-F238E27FC236}">
                  <a16:creationId xmlns:a16="http://schemas.microsoft.com/office/drawing/2014/main" id="{F83ECF09-3AAF-57F0-A4A7-5B7952A25B9A}"/>
                </a:ext>
              </a:extLst>
            </p:cNvPr>
            <p:cNvCxnSpPr/>
            <p:nvPr/>
          </p:nvCxnSpPr>
          <p:spPr>
            <a:xfrm>
              <a:off x="8505819" y="492956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Arrow Connector 1024">
              <a:extLst>
                <a:ext uri="{FF2B5EF4-FFF2-40B4-BE49-F238E27FC236}">
                  <a16:creationId xmlns:a16="http://schemas.microsoft.com/office/drawing/2014/main" id="{29C030EE-BDD0-16CB-745E-9E22D7D53248}"/>
                </a:ext>
              </a:extLst>
            </p:cNvPr>
            <p:cNvCxnSpPr/>
            <p:nvPr/>
          </p:nvCxnSpPr>
          <p:spPr>
            <a:xfrm>
              <a:off x="8505819" y="500414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Arrow Connector 1026">
              <a:extLst>
                <a:ext uri="{FF2B5EF4-FFF2-40B4-BE49-F238E27FC236}">
                  <a16:creationId xmlns:a16="http://schemas.microsoft.com/office/drawing/2014/main" id="{916ACDB9-ACD2-3343-9292-B81B9A6C6CA1}"/>
                </a:ext>
              </a:extLst>
            </p:cNvPr>
            <p:cNvCxnSpPr/>
            <p:nvPr/>
          </p:nvCxnSpPr>
          <p:spPr>
            <a:xfrm>
              <a:off x="8505819" y="507872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Arrow Connector 1028">
              <a:extLst>
                <a:ext uri="{FF2B5EF4-FFF2-40B4-BE49-F238E27FC236}">
                  <a16:creationId xmlns:a16="http://schemas.microsoft.com/office/drawing/2014/main" id="{51C40D07-9FA6-02FA-7051-42AF10310F3D}"/>
                </a:ext>
              </a:extLst>
            </p:cNvPr>
            <p:cNvCxnSpPr/>
            <p:nvPr/>
          </p:nvCxnSpPr>
          <p:spPr>
            <a:xfrm>
              <a:off x="8505819" y="515329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1030">
              <a:extLst>
                <a:ext uri="{FF2B5EF4-FFF2-40B4-BE49-F238E27FC236}">
                  <a16:creationId xmlns:a16="http://schemas.microsoft.com/office/drawing/2014/main" id="{A702D906-E40A-DAC1-49FD-35EBCFD78CF0}"/>
                </a:ext>
              </a:extLst>
            </p:cNvPr>
            <p:cNvCxnSpPr/>
            <p:nvPr/>
          </p:nvCxnSpPr>
          <p:spPr>
            <a:xfrm>
              <a:off x="8505819" y="522787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Arrow Connector 1032">
              <a:extLst>
                <a:ext uri="{FF2B5EF4-FFF2-40B4-BE49-F238E27FC236}">
                  <a16:creationId xmlns:a16="http://schemas.microsoft.com/office/drawing/2014/main" id="{D6D2709B-B2EB-7122-56B7-FB99464DD637}"/>
                </a:ext>
              </a:extLst>
            </p:cNvPr>
            <p:cNvCxnSpPr/>
            <p:nvPr/>
          </p:nvCxnSpPr>
          <p:spPr>
            <a:xfrm>
              <a:off x="8505819" y="530245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Arrow Connector 1034">
              <a:extLst>
                <a:ext uri="{FF2B5EF4-FFF2-40B4-BE49-F238E27FC236}">
                  <a16:creationId xmlns:a16="http://schemas.microsoft.com/office/drawing/2014/main" id="{EA3FC957-0A68-F252-D375-9EECDBC8B01C}"/>
                </a:ext>
              </a:extLst>
            </p:cNvPr>
            <p:cNvCxnSpPr/>
            <p:nvPr/>
          </p:nvCxnSpPr>
          <p:spPr>
            <a:xfrm>
              <a:off x="8505819" y="537703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Arrow Connector 1035">
              <a:extLst>
                <a:ext uri="{FF2B5EF4-FFF2-40B4-BE49-F238E27FC236}">
                  <a16:creationId xmlns:a16="http://schemas.microsoft.com/office/drawing/2014/main" id="{9FEC9F23-A078-657C-F502-A3E434CA54D5}"/>
                </a:ext>
              </a:extLst>
            </p:cNvPr>
            <p:cNvCxnSpPr/>
            <p:nvPr/>
          </p:nvCxnSpPr>
          <p:spPr>
            <a:xfrm>
              <a:off x="8505819" y="545161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Arrow Connector 1036">
              <a:extLst>
                <a:ext uri="{FF2B5EF4-FFF2-40B4-BE49-F238E27FC236}">
                  <a16:creationId xmlns:a16="http://schemas.microsoft.com/office/drawing/2014/main" id="{F2DE4C85-B876-0875-D728-CE687353BD05}"/>
                </a:ext>
              </a:extLst>
            </p:cNvPr>
            <p:cNvCxnSpPr/>
            <p:nvPr/>
          </p:nvCxnSpPr>
          <p:spPr>
            <a:xfrm>
              <a:off x="8505819" y="552619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Straight Arrow Connector 1037">
              <a:extLst>
                <a:ext uri="{FF2B5EF4-FFF2-40B4-BE49-F238E27FC236}">
                  <a16:creationId xmlns:a16="http://schemas.microsoft.com/office/drawing/2014/main" id="{4898E6F0-0AE1-2AC6-EA33-2BBB76BDD240}"/>
                </a:ext>
              </a:extLst>
            </p:cNvPr>
            <p:cNvCxnSpPr/>
            <p:nvPr/>
          </p:nvCxnSpPr>
          <p:spPr>
            <a:xfrm>
              <a:off x="8505819" y="560077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Arrow Connector 1038">
              <a:extLst>
                <a:ext uri="{FF2B5EF4-FFF2-40B4-BE49-F238E27FC236}">
                  <a16:creationId xmlns:a16="http://schemas.microsoft.com/office/drawing/2014/main" id="{75990162-08CD-8892-68BC-22FF21537F23}"/>
                </a:ext>
              </a:extLst>
            </p:cNvPr>
            <p:cNvCxnSpPr/>
            <p:nvPr/>
          </p:nvCxnSpPr>
          <p:spPr>
            <a:xfrm>
              <a:off x="8505819" y="567535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25E79C04-AF57-9DE0-A251-692ABAD3A741}"/>
                </a:ext>
              </a:extLst>
            </p:cNvPr>
            <p:cNvCxnSpPr/>
            <p:nvPr/>
          </p:nvCxnSpPr>
          <p:spPr>
            <a:xfrm>
              <a:off x="8505819" y="574993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A27663CC-C80C-0564-FCE4-845B85C5B137}"/>
                </a:ext>
              </a:extLst>
            </p:cNvPr>
            <p:cNvCxnSpPr/>
            <p:nvPr/>
          </p:nvCxnSpPr>
          <p:spPr>
            <a:xfrm>
              <a:off x="8505819" y="582451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9D13405A-4855-6622-7819-6C3F47F82831}"/>
                </a:ext>
              </a:extLst>
            </p:cNvPr>
            <p:cNvCxnSpPr/>
            <p:nvPr/>
          </p:nvCxnSpPr>
          <p:spPr>
            <a:xfrm>
              <a:off x="8505819" y="589908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Arrow Connector 1042">
              <a:extLst>
                <a:ext uri="{FF2B5EF4-FFF2-40B4-BE49-F238E27FC236}">
                  <a16:creationId xmlns:a16="http://schemas.microsoft.com/office/drawing/2014/main" id="{04AA5B5E-0A1B-191E-BD03-C45C3EFCDBDD}"/>
                </a:ext>
              </a:extLst>
            </p:cNvPr>
            <p:cNvCxnSpPr/>
            <p:nvPr/>
          </p:nvCxnSpPr>
          <p:spPr>
            <a:xfrm>
              <a:off x="8505819" y="597366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Arrow Connector 1043">
              <a:extLst>
                <a:ext uri="{FF2B5EF4-FFF2-40B4-BE49-F238E27FC236}">
                  <a16:creationId xmlns:a16="http://schemas.microsoft.com/office/drawing/2014/main" id="{9606CEEC-6FA9-2CD0-C14D-EFBA991791CE}"/>
                </a:ext>
              </a:extLst>
            </p:cNvPr>
            <p:cNvCxnSpPr/>
            <p:nvPr/>
          </p:nvCxnSpPr>
          <p:spPr>
            <a:xfrm>
              <a:off x="8505819" y="604824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Arrow Connector 1044">
              <a:extLst>
                <a:ext uri="{FF2B5EF4-FFF2-40B4-BE49-F238E27FC236}">
                  <a16:creationId xmlns:a16="http://schemas.microsoft.com/office/drawing/2014/main" id="{73097921-59BD-BCF1-3F72-8007436B15E5}"/>
                </a:ext>
              </a:extLst>
            </p:cNvPr>
            <p:cNvCxnSpPr/>
            <p:nvPr/>
          </p:nvCxnSpPr>
          <p:spPr>
            <a:xfrm>
              <a:off x="8505819" y="612282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Straight Arrow Connector 1045">
              <a:extLst>
                <a:ext uri="{FF2B5EF4-FFF2-40B4-BE49-F238E27FC236}">
                  <a16:creationId xmlns:a16="http://schemas.microsoft.com/office/drawing/2014/main" id="{B7535A0B-048A-73F5-FD12-2CC6756AD449}"/>
                </a:ext>
              </a:extLst>
            </p:cNvPr>
            <p:cNvCxnSpPr/>
            <p:nvPr/>
          </p:nvCxnSpPr>
          <p:spPr>
            <a:xfrm>
              <a:off x="8505819" y="619740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Arrow Connector 1046">
              <a:extLst>
                <a:ext uri="{FF2B5EF4-FFF2-40B4-BE49-F238E27FC236}">
                  <a16:creationId xmlns:a16="http://schemas.microsoft.com/office/drawing/2014/main" id="{BB587724-DE77-D603-B1BF-E50B8AAAE9D0}"/>
                </a:ext>
              </a:extLst>
            </p:cNvPr>
            <p:cNvCxnSpPr/>
            <p:nvPr/>
          </p:nvCxnSpPr>
          <p:spPr>
            <a:xfrm>
              <a:off x="8505819" y="627198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Arrow Connector 1047">
              <a:extLst>
                <a:ext uri="{FF2B5EF4-FFF2-40B4-BE49-F238E27FC236}">
                  <a16:creationId xmlns:a16="http://schemas.microsoft.com/office/drawing/2014/main" id="{096D8578-58F8-2B59-45A6-72514B989754}"/>
                </a:ext>
              </a:extLst>
            </p:cNvPr>
            <p:cNvCxnSpPr/>
            <p:nvPr/>
          </p:nvCxnSpPr>
          <p:spPr>
            <a:xfrm>
              <a:off x="8505819" y="634656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Arrow Connector 1048">
              <a:extLst>
                <a:ext uri="{FF2B5EF4-FFF2-40B4-BE49-F238E27FC236}">
                  <a16:creationId xmlns:a16="http://schemas.microsoft.com/office/drawing/2014/main" id="{BDC51452-39AF-31AE-3DF2-1E649999211D}"/>
                </a:ext>
              </a:extLst>
            </p:cNvPr>
            <p:cNvCxnSpPr/>
            <p:nvPr/>
          </p:nvCxnSpPr>
          <p:spPr>
            <a:xfrm>
              <a:off x="8505819" y="642114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Arrow Connector 1049">
              <a:extLst>
                <a:ext uri="{FF2B5EF4-FFF2-40B4-BE49-F238E27FC236}">
                  <a16:creationId xmlns:a16="http://schemas.microsoft.com/office/drawing/2014/main" id="{0E26720E-ADAB-FC29-55FC-1AD24C569F55}"/>
                </a:ext>
              </a:extLst>
            </p:cNvPr>
            <p:cNvCxnSpPr/>
            <p:nvPr/>
          </p:nvCxnSpPr>
          <p:spPr>
            <a:xfrm>
              <a:off x="8505819" y="649572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Arrow Connector 1140">
              <a:extLst>
                <a:ext uri="{FF2B5EF4-FFF2-40B4-BE49-F238E27FC236}">
                  <a16:creationId xmlns:a16="http://schemas.microsoft.com/office/drawing/2014/main" id="{84DDE51F-EC00-E981-4DB3-7B6459B90F8F}"/>
                </a:ext>
              </a:extLst>
            </p:cNvPr>
            <p:cNvCxnSpPr/>
            <p:nvPr/>
          </p:nvCxnSpPr>
          <p:spPr>
            <a:xfrm>
              <a:off x="8505819" y="658975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Arrow Connector 1141">
              <a:extLst>
                <a:ext uri="{FF2B5EF4-FFF2-40B4-BE49-F238E27FC236}">
                  <a16:creationId xmlns:a16="http://schemas.microsoft.com/office/drawing/2014/main" id="{639F6D16-960C-C3EB-BF0A-E22FD21DDA71}"/>
                </a:ext>
              </a:extLst>
            </p:cNvPr>
            <p:cNvCxnSpPr/>
            <p:nvPr/>
          </p:nvCxnSpPr>
          <p:spPr>
            <a:xfrm>
              <a:off x="8505819" y="666433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Arrow Connector 1142">
              <a:extLst>
                <a:ext uri="{FF2B5EF4-FFF2-40B4-BE49-F238E27FC236}">
                  <a16:creationId xmlns:a16="http://schemas.microsoft.com/office/drawing/2014/main" id="{7F944290-6121-3B27-EEF4-A2F9710B2A1F}"/>
                </a:ext>
              </a:extLst>
            </p:cNvPr>
            <p:cNvCxnSpPr/>
            <p:nvPr/>
          </p:nvCxnSpPr>
          <p:spPr>
            <a:xfrm>
              <a:off x="8505819" y="673891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D66B83DF-539C-4F6E-77CB-51627E74EB3E}"/>
              </a:ext>
            </a:extLst>
          </p:cNvPr>
          <p:cNvGrpSpPr/>
          <p:nvPr/>
        </p:nvGrpSpPr>
        <p:grpSpPr>
          <a:xfrm>
            <a:off x="9431228" y="4482089"/>
            <a:ext cx="828088" cy="2256825"/>
            <a:chOff x="9431228" y="4482088"/>
            <a:chExt cx="828088" cy="2256825"/>
          </a:xfrm>
        </p:grpSpPr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70F5D016-7D10-7A41-D1C2-EEB2BAF6C47B}"/>
                </a:ext>
              </a:extLst>
            </p:cNvPr>
            <p:cNvCxnSpPr/>
            <p:nvPr/>
          </p:nvCxnSpPr>
          <p:spPr>
            <a:xfrm>
              <a:off x="9431228" y="448208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Arrow Connector 1051">
              <a:extLst>
                <a:ext uri="{FF2B5EF4-FFF2-40B4-BE49-F238E27FC236}">
                  <a16:creationId xmlns:a16="http://schemas.microsoft.com/office/drawing/2014/main" id="{7FF0E6E0-347C-76C4-D5D4-C7C8F30E93C6}"/>
                </a:ext>
              </a:extLst>
            </p:cNvPr>
            <p:cNvCxnSpPr/>
            <p:nvPr/>
          </p:nvCxnSpPr>
          <p:spPr>
            <a:xfrm>
              <a:off x="9431228" y="455666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Arrow Connector 1052">
              <a:extLst>
                <a:ext uri="{FF2B5EF4-FFF2-40B4-BE49-F238E27FC236}">
                  <a16:creationId xmlns:a16="http://schemas.microsoft.com/office/drawing/2014/main" id="{EF84BE09-38EE-ABBE-775E-A10885764409}"/>
                </a:ext>
              </a:extLst>
            </p:cNvPr>
            <p:cNvCxnSpPr/>
            <p:nvPr/>
          </p:nvCxnSpPr>
          <p:spPr>
            <a:xfrm>
              <a:off x="9431228" y="463124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Arrow Connector 1053">
              <a:extLst>
                <a:ext uri="{FF2B5EF4-FFF2-40B4-BE49-F238E27FC236}">
                  <a16:creationId xmlns:a16="http://schemas.microsoft.com/office/drawing/2014/main" id="{725F1CF4-9995-9419-B2B3-3C36112FAA5D}"/>
                </a:ext>
              </a:extLst>
            </p:cNvPr>
            <p:cNvCxnSpPr/>
            <p:nvPr/>
          </p:nvCxnSpPr>
          <p:spPr>
            <a:xfrm>
              <a:off x="9431228" y="470582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Arrow Connector 1054">
              <a:extLst>
                <a:ext uri="{FF2B5EF4-FFF2-40B4-BE49-F238E27FC236}">
                  <a16:creationId xmlns:a16="http://schemas.microsoft.com/office/drawing/2014/main" id="{4CE7FF77-1BFE-A1D4-4760-1FDB184E89D6}"/>
                </a:ext>
              </a:extLst>
            </p:cNvPr>
            <p:cNvCxnSpPr/>
            <p:nvPr/>
          </p:nvCxnSpPr>
          <p:spPr>
            <a:xfrm>
              <a:off x="9431228" y="478040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Arrow Connector 1055">
              <a:extLst>
                <a:ext uri="{FF2B5EF4-FFF2-40B4-BE49-F238E27FC236}">
                  <a16:creationId xmlns:a16="http://schemas.microsoft.com/office/drawing/2014/main" id="{82A8A4A4-22BD-2FB9-9E44-E63B9392D94B}"/>
                </a:ext>
              </a:extLst>
            </p:cNvPr>
            <p:cNvCxnSpPr/>
            <p:nvPr/>
          </p:nvCxnSpPr>
          <p:spPr>
            <a:xfrm>
              <a:off x="9431228" y="485498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E23F6998-FFD9-5B79-61E5-02EB115B0B92}"/>
                </a:ext>
              </a:extLst>
            </p:cNvPr>
            <p:cNvCxnSpPr/>
            <p:nvPr/>
          </p:nvCxnSpPr>
          <p:spPr>
            <a:xfrm>
              <a:off x="9431228" y="492956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Arrow Connector 1057">
              <a:extLst>
                <a:ext uri="{FF2B5EF4-FFF2-40B4-BE49-F238E27FC236}">
                  <a16:creationId xmlns:a16="http://schemas.microsoft.com/office/drawing/2014/main" id="{BEEAE265-22A0-A807-6F5B-7CA38ED8CFE1}"/>
                </a:ext>
              </a:extLst>
            </p:cNvPr>
            <p:cNvCxnSpPr/>
            <p:nvPr/>
          </p:nvCxnSpPr>
          <p:spPr>
            <a:xfrm>
              <a:off x="9431228" y="500414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Arrow Connector 1058">
              <a:extLst>
                <a:ext uri="{FF2B5EF4-FFF2-40B4-BE49-F238E27FC236}">
                  <a16:creationId xmlns:a16="http://schemas.microsoft.com/office/drawing/2014/main" id="{DB193AA3-AB56-DD50-E82A-7FC143F891D3}"/>
                </a:ext>
              </a:extLst>
            </p:cNvPr>
            <p:cNvCxnSpPr/>
            <p:nvPr/>
          </p:nvCxnSpPr>
          <p:spPr>
            <a:xfrm>
              <a:off x="9431228" y="507872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Arrow Connector 1059">
              <a:extLst>
                <a:ext uri="{FF2B5EF4-FFF2-40B4-BE49-F238E27FC236}">
                  <a16:creationId xmlns:a16="http://schemas.microsoft.com/office/drawing/2014/main" id="{1ADCA38F-22B6-86F6-1E75-0243B2DE5D45}"/>
                </a:ext>
              </a:extLst>
            </p:cNvPr>
            <p:cNvCxnSpPr/>
            <p:nvPr/>
          </p:nvCxnSpPr>
          <p:spPr>
            <a:xfrm>
              <a:off x="9431228" y="515329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A50F32EB-454F-5B0E-FC0F-67C432D72BF0}"/>
                </a:ext>
              </a:extLst>
            </p:cNvPr>
            <p:cNvCxnSpPr/>
            <p:nvPr/>
          </p:nvCxnSpPr>
          <p:spPr>
            <a:xfrm>
              <a:off x="9431228" y="522787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Arrow Connector 1061">
              <a:extLst>
                <a:ext uri="{FF2B5EF4-FFF2-40B4-BE49-F238E27FC236}">
                  <a16:creationId xmlns:a16="http://schemas.microsoft.com/office/drawing/2014/main" id="{0D62A383-9D8E-81E1-EC8D-95A02A059D4C}"/>
                </a:ext>
              </a:extLst>
            </p:cNvPr>
            <p:cNvCxnSpPr/>
            <p:nvPr/>
          </p:nvCxnSpPr>
          <p:spPr>
            <a:xfrm>
              <a:off x="9431228" y="530245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49CB461F-E2F5-943B-2930-9FCF999D1133}"/>
                </a:ext>
              </a:extLst>
            </p:cNvPr>
            <p:cNvCxnSpPr/>
            <p:nvPr/>
          </p:nvCxnSpPr>
          <p:spPr>
            <a:xfrm>
              <a:off x="9431228" y="537703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Arrow Connector 1063">
              <a:extLst>
                <a:ext uri="{FF2B5EF4-FFF2-40B4-BE49-F238E27FC236}">
                  <a16:creationId xmlns:a16="http://schemas.microsoft.com/office/drawing/2014/main" id="{1887C8CA-BAEE-8728-1B72-23404C4D9702}"/>
                </a:ext>
              </a:extLst>
            </p:cNvPr>
            <p:cNvCxnSpPr/>
            <p:nvPr/>
          </p:nvCxnSpPr>
          <p:spPr>
            <a:xfrm>
              <a:off x="9431228" y="545161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Arrow Connector 1064">
              <a:extLst>
                <a:ext uri="{FF2B5EF4-FFF2-40B4-BE49-F238E27FC236}">
                  <a16:creationId xmlns:a16="http://schemas.microsoft.com/office/drawing/2014/main" id="{5AAE187E-EE84-BA74-6D96-A45C277BE2F2}"/>
                </a:ext>
              </a:extLst>
            </p:cNvPr>
            <p:cNvCxnSpPr/>
            <p:nvPr/>
          </p:nvCxnSpPr>
          <p:spPr>
            <a:xfrm>
              <a:off x="9431228" y="552619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Arrow Connector 1065">
              <a:extLst>
                <a:ext uri="{FF2B5EF4-FFF2-40B4-BE49-F238E27FC236}">
                  <a16:creationId xmlns:a16="http://schemas.microsoft.com/office/drawing/2014/main" id="{7A304DE9-74BD-90C6-DF9D-13AD1526D5B2}"/>
                </a:ext>
              </a:extLst>
            </p:cNvPr>
            <p:cNvCxnSpPr/>
            <p:nvPr/>
          </p:nvCxnSpPr>
          <p:spPr>
            <a:xfrm>
              <a:off x="9431228" y="560077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Arrow Connector 1066">
              <a:extLst>
                <a:ext uri="{FF2B5EF4-FFF2-40B4-BE49-F238E27FC236}">
                  <a16:creationId xmlns:a16="http://schemas.microsoft.com/office/drawing/2014/main" id="{D07E7643-B109-9C10-E0AA-DD7451BE1ECE}"/>
                </a:ext>
              </a:extLst>
            </p:cNvPr>
            <p:cNvCxnSpPr/>
            <p:nvPr/>
          </p:nvCxnSpPr>
          <p:spPr>
            <a:xfrm>
              <a:off x="9431228" y="567535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Arrow Connector 1067">
              <a:extLst>
                <a:ext uri="{FF2B5EF4-FFF2-40B4-BE49-F238E27FC236}">
                  <a16:creationId xmlns:a16="http://schemas.microsoft.com/office/drawing/2014/main" id="{0536AE26-8DBE-831E-C67F-FCFB64C3E1BE}"/>
                </a:ext>
              </a:extLst>
            </p:cNvPr>
            <p:cNvCxnSpPr/>
            <p:nvPr/>
          </p:nvCxnSpPr>
          <p:spPr>
            <a:xfrm>
              <a:off x="9431228" y="574993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Arrow Connector 1068">
              <a:extLst>
                <a:ext uri="{FF2B5EF4-FFF2-40B4-BE49-F238E27FC236}">
                  <a16:creationId xmlns:a16="http://schemas.microsoft.com/office/drawing/2014/main" id="{CB928017-CFFC-34D8-31AE-BDA081A6D7FE}"/>
                </a:ext>
              </a:extLst>
            </p:cNvPr>
            <p:cNvCxnSpPr/>
            <p:nvPr/>
          </p:nvCxnSpPr>
          <p:spPr>
            <a:xfrm>
              <a:off x="9431228" y="582451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Straight Arrow Connector 1069">
              <a:extLst>
                <a:ext uri="{FF2B5EF4-FFF2-40B4-BE49-F238E27FC236}">
                  <a16:creationId xmlns:a16="http://schemas.microsoft.com/office/drawing/2014/main" id="{9D823DFB-CC33-8C3B-140F-99BFE48BF766}"/>
                </a:ext>
              </a:extLst>
            </p:cNvPr>
            <p:cNvCxnSpPr/>
            <p:nvPr/>
          </p:nvCxnSpPr>
          <p:spPr>
            <a:xfrm>
              <a:off x="9431228" y="589908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Arrow Connector 1070">
              <a:extLst>
                <a:ext uri="{FF2B5EF4-FFF2-40B4-BE49-F238E27FC236}">
                  <a16:creationId xmlns:a16="http://schemas.microsoft.com/office/drawing/2014/main" id="{79AB0B8E-2C39-F4A7-7391-CE6856421C2A}"/>
                </a:ext>
              </a:extLst>
            </p:cNvPr>
            <p:cNvCxnSpPr/>
            <p:nvPr/>
          </p:nvCxnSpPr>
          <p:spPr>
            <a:xfrm>
              <a:off x="9431228" y="597366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Arrow Connector 1071">
              <a:extLst>
                <a:ext uri="{FF2B5EF4-FFF2-40B4-BE49-F238E27FC236}">
                  <a16:creationId xmlns:a16="http://schemas.microsoft.com/office/drawing/2014/main" id="{F88FE8EE-E58D-7344-6859-2548AF40AE1B}"/>
                </a:ext>
              </a:extLst>
            </p:cNvPr>
            <p:cNvCxnSpPr/>
            <p:nvPr/>
          </p:nvCxnSpPr>
          <p:spPr>
            <a:xfrm>
              <a:off x="9431228" y="604824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Arrow Connector 1072">
              <a:extLst>
                <a:ext uri="{FF2B5EF4-FFF2-40B4-BE49-F238E27FC236}">
                  <a16:creationId xmlns:a16="http://schemas.microsoft.com/office/drawing/2014/main" id="{35E0E1DE-C140-292E-934C-CD729D29EED9}"/>
                </a:ext>
              </a:extLst>
            </p:cNvPr>
            <p:cNvCxnSpPr/>
            <p:nvPr/>
          </p:nvCxnSpPr>
          <p:spPr>
            <a:xfrm>
              <a:off x="9431228" y="612282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Arrow Connector 1073">
              <a:extLst>
                <a:ext uri="{FF2B5EF4-FFF2-40B4-BE49-F238E27FC236}">
                  <a16:creationId xmlns:a16="http://schemas.microsoft.com/office/drawing/2014/main" id="{498855F1-1B09-9A61-6588-2975BC29E0FB}"/>
                </a:ext>
              </a:extLst>
            </p:cNvPr>
            <p:cNvCxnSpPr/>
            <p:nvPr/>
          </p:nvCxnSpPr>
          <p:spPr>
            <a:xfrm>
              <a:off x="9431228" y="619740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Arrow Connector 1074">
              <a:extLst>
                <a:ext uri="{FF2B5EF4-FFF2-40B4-BE49-F238E27FC236}">
                  <a16:creationId xmlns:a16="http://schemas.microsoft.com/office/drawing/2014/main" id="{661D5322-BE02-4F3B-E4B0-25BF48708A52}"/>
                </a:ext>
              </a:extLst>
            </p:cNvPr>
            <p:cNvCxnSpPr/>
            <p:nvPr/>
          </p:nvCxnSpPr>
          <p:spPr>
            <a:xfrm>
              <a:off x="9431228" y="627198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Arrow Connector 1075">
              <a:extLst>
                <a:ext uri="{FF2B5EF4-FFF2-40B4-BE49-F238E27FC236}">
                  <a16:creationId xmlns:a16="http://schemas.microsoft.com/office/drawing/2014/main" id="{0917ED7A-E6B7-F3F5-5254-210013224FBA}"/>
                </a:ext>
              </a:extLst>
            </p:cNvPr>
            <p:cNvCxnSpPr/>
            <p:nvPr/>
          </p:nvCxnSpPr>
          <p:spPr>
            <a:xfrm>
              <a:off x="9431228" y="634656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Arrow Connector 1076">
              <a:extLst>
                <a:ext uri="{FF2B5EF4-FFF2-40B4-BE49-F238E27FC236}">
                  <a16:creationId xmlns:a16="http://schemas.microsoft.com/office/drawing/2014/main" id="{F1DE4312-E89C-BBD6-193C-40D991F8C7B7}"/>
                </a:ext>
              </a:extLst>
            </p:cNvPr>
            <p:cNvCxnSpPr/>
            <p:nvPr/>
          </p:nvCxnSpPr>
          <p:spPr>
            <a:xfrm>
              <a:off x="9431228" y="642114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Arrow Connector 1077">
              <a:extLst>
                <a:ext uri="{FF2B5EF4-FFF2-40B4-BE49-F238E27FC236}">
                  <a16:creationId xmlns:a16="http://schemas.microsoft.com/office/drawing/2014/main" id="{F8740303-6A3C-0F39-A7D0-376F419E5F43}"/>
                </a:ext>
              </a:extLst>
            </p:cNvPr>
            <p:cNvCxnSpPr/>
            <p:nvPr/>
          </p:nvCxnSpPr>
          <p:spPr>
            <a:xfrm>
              <a:off x="9431228" y="649572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Arrow Connector 1143">
              <a:extLst>
                <a:ext uri="{FF2B5EF4-FFF2-40B4-BE49-F238E27FC236}">
                  <a16:creationId xmlns:a16="http://schemas.microsoft.com/office/drawing/2014/main" id="{4D667F8A-B9CD-EA86-0D37-54F236FC4C9A}"/>
                </a:ext>
              </a:extLst>
            </p:cNvPr>
            <p:cNvCxnSpPr/>
            <p:nvPr/>
          </p:nvCxnSpPr>
          <p:spPr>
            <a:xfrm>
              <a:off x="9431228" y="658975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Arrow Connector 1144">
              <a:extLst>
                <a:ext uri="{FF2B5EF4-FFF2-40B4-BE49-F238E27FC236}">
                  <a16:creationId xmlns:a16="http://schemas.microsoft.com/office/drawing/2014/main" id="{A27B0833-DFBE-1E6A-945D-AF4E7728EE31}"/>
                </a:ext>
              </a:extLst>
            </p:cNvPr>
            <p:cNvCxnSpPr/>
            <p:nvPr/>
          </p:nvCxnSpPr>
          <p:spPr>
            <a:xfrm>
              <a:off x="9431228" y="666433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Straight Arrow Connector 1145">
              <a:extLst>
                <a:ext uri="{FF2B5EF4-FFF2-40B4-BE49-F238E27FC236}">
                  <a16:creationId xmlns:a16="http://schemas.microsoft.com/office/drawing/2014/main" id="{0E28E515-50DF-5F39-5914-9F75DB899B13}"/>
                </a:ext>
              </a:extLst>
            </p:cNvPr>
            <p:cNvCxnSpPr/>
            <p:nvPr/>
          </p:nvCxnSpPr>
          <p:spPr>
            <a:xfrm>
              <a:off x="9431228" y="673891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9" name="Straight Arrow Connector 1148">
            <a:extLst>
              <a:ext uri="{FF2B5EF4-FFF2-40B4-BE49-F238E27FC236}">
                <a16:creationId xmlns:a16="http://schemas.microsoft.com/office/drawing/2014/main" id="{0BF6FA95-1DE4-9F1A-4D08-014EF8FEC237}"/>
              </a:ext>
            </a:extLst>
          </p:cNvPr>
          <p:cNvCxnSpPr/>
          <p:nvPr/>
        </p:nvCxnSpPr>
        <p:spPr>
          <a:xfrm>
            <a:off x="11237331" y="6652017"/>
            <a:ext cx="82808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4" name="Group 1163">
            <a:extLst>
              <a:ext uri="{FF2B5EF4-FFF2-40B4-BE49-F238E27FC236}">
                <a16:creationId xmlns:a16="http://schemas.microsoft.com/office/drawing/2014/main" id="{F29565B0-4B41-0FA2-32F8-3656E088F6B2}"/>
              </a:ext>
            </a:extLst>
          </p:cNvPr>
          <p:cNvGrpSpPr/>
          <p:nvPr/>
        </p:nvGrpSpPr>
        <p:grpSpPr>
          <a:xfrm>
            <a:off x="11237331" y="4469771"/>
            <a:ext cx="828088" cy="2107015"/>
            <a:chOff x="11237330" y="4469771"/>
            <a:chExt cx="828088" cy="2107014"/>
          </a:xfrm>
        </p:grpSpPr>
        <p:cxnSp>
          <p:nvCxnSpPr>
            <p:cNvPr id="1108" name="Straight Arrow Connector 1107">
              <a:extLst>
                <a:ext uri="{FF2B5EF4-FFF2-40B4-BE49-F238E27FC236}">
                  <a16:creationId xmlns:a16="http://schemas.microsoft.com/office/drawing/2014/main" id="{62C64FD9-32A0-DEC2-41B0-9C1BA785F41B}"/>
                </a:ext>
              </a:extLst>
            </p:cNvPr>
            <p:cNvCxnSpPr/>
            <p:nvPr/>
          </p:nvCxnSpPr>
          <p:spPr>
            <a:xfrm>
              <a:off x="11237330" y="446977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Arrow Connector 1108">
              <a:extLst>
                <a:ext uri="{FF2B5EF4-FFF2-40B4-BE49-F238E27FC236}">
                  <a16:creationId xmlns:a16="http://schemas.microsoft.com/office/drawing/2014/main" id="{868696CA-9C83-41E7-B36E-91C8DD7DF9A8}"/>
                </a:ext>
              </a:extLst>
            </p:cNvPr>
            <p:cNvCxnSpPr/>
            <p:nvPr/>
          </p:nvCxnSpPr>
          <p:spPr>
            <a:xfrm>
              <a:off x="11237330" y="454435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Arrow Connector 1109">
              <a:extLst>
                <a:ext uri="{FF2B5EF4-FFF2-40B4-BE49-F238E27FC236}">
                  <a16:creationId xmlns:a16="http://schemas.microsoft.com/office/drawing/2014/main" id="{08D73D6F-918D-5B1D-DE65-0C89B3A63BCB}"/>
                </a:ext>
              </a:extLst>
            </p:cNvPr>
            <p:cNvCxnSpPr/>
            <p:nvPr/>
          </p:nvCxnSpPr>
          <p:spPr>
            <a:xfrm>
              <a:off x="11237330" y="461892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Arrow Connector 1110">
              <a:extLst>
                <a:ext uri="{FF2B5EF4-FFF2-40B4-BE49-F238E27FC236}">
                  <a16:creationId xmlns:a16="http://schemas.microsoft.com/office/drawing/2014/main" id="{46A8C84F-22AB-7AFF-4752-A9C2BE8B77A4}"/>
                </a:ext>
              </a:extLst>
            </p:cNvPr>
            <p:cNvCxnSpPr/>
            <p:nvPr/>
          </p:nvCxnSpPr>
          <p:spPr>
            <a:xfrm>
              <a:off x="11237330" y="469350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Arrow Connector 1111">
              <a:extLst>
                <a:ext uri="{FF2B5EF4-FFF2-40B4-BE49-F238E27FC236}">
                  <a16:creationId xmlns:a16="http://schemas.microsoft.com/office/drawing/2014/main" id="{D97756DA-6096-5A83-2086-4F3A183378F0}"/>
                </a:ext>
              </a:extLst>
            </p:cNvPr>
            <p:cNvCxnSpPr/>
            <p:nvPr/>
          </p:nvCxnSpPr>
          <p:spPr>
            <a:xfrm>
              <a:off x="11237330" y="476808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Arrow Connector 1112">
              <a:extLst>
                <a:ext uri="{FF2B5EF4-FFF2-40B4-BE49-F238E27FC236}">
                  <a16:creationId xmlns:a16="http://schemas.microsoft.com/office/drawing/2014/main" id="{7CA6E0EE-AEC4-F372-BB27-C96E1B0836DE}"/>
                </a:ext>
              </a:extLst>
            </p:cNvPr>
            <p:cNvCxnSpPr/>
            <p:nvPr/>
          </p:nvCxnSpPr>
          <p:spPr>
            <a:xfrm>
              <a:off x="11237330" y="484266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Straight Arrow Connector 1113">
              <a:extLst>
                <a:ext uri="{FF2B5EF4-FFF2-40B4-BE49-F238E27FC236}">
                  <a16:creationId xmlns:a16="http://schemas.microsoft.com/office/drawing/2014/main" id="{BBA0308D-C98D-7E5E-1E09-8C774E129F28}"/>
                </a:ext>
              </a:extLst>
            </p:cNvPr>
            <p:cNvCxnSpPr/>
            <p:nvPr/>
          </p:nvCxnSpPr>
          <p:spPr>
            <a:xfrm>
              <a:off x="11237330" y="491724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Arrow Connector 1114">
              <a:extLst>
                <a:ext uri="{FF2B5EF4-FFF2-40B4-BE49-F238E27FC236}">
                  <a16:creationId xmlns:a16="http://schemas.microsoft.com/office/drawing/2014/main" id="{58A00249-4630-3CF7-22A9-EFCC385D54A8}"/>
                </a:ext>
              </a:extLst>
            </p:cNvPr>
            <p:cNvCxnSpPr/>
            <p:nvPr/>
          </p:nvCxnSpPr>
          <p:spPr>
            <a:xfrm>
              <a:off x="11237330" y="499182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1115">
              <a:extLst>
                <a:ext uri="{FF2B5EF4-FFF2-40B4-BE49-F238E27FC236}">
                  <a16:creationId xmlns:a16="http://schemas.microsoft.com/office/drawing/2014/main" id="{13E5906D-93B9-501E-1176-5A9493269C57}"/>
                </a:ext>
              </a:extLst>
            </p:cNvPr>
            <p:cNvCxnSpPr/>
            <p:nvPr/>
          </p:nvCxnSpPr>
          <p:spPr>
            <a:xfrm>
              <a:off x="11237330" y="506640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1116">
              <a:extLst>
                <a:ext uri="{FF2B5EF4-FFF2-40B4-BE49-F238E27FC236}">
                  <a16:creationId xmlns:a16="http://schemas.microsoft.com/office/drawing/2014/main" id="{7AD982BE-A0E2-D0E1-AD6B-8EA82AA5B176}"/>
                </a:ext>
              </a:extLst>
            </p:cNvPr>
            <p:cNvCxnSpPr/>
            <p:nvPr/>
          </p:nvCxnSpPr>
          <p:spPr>
            <a:xfrm>
              <a:off x="11237330" y="514098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Straight Arrow Connector 1117">
              <a:extLst>
                <a:ext uri="{FF2B5EF4-FFF2-40B4-BE49-F238E27FC236}">
                  <a16:creationId xmlns:a16="http://schemas.microsoft.com/office/drawing/2014/main" id="{2906C6F6-3E68-03A0-F04F-85E1DE9431A4}"/>
                </a:ext>
              </a:extLst>
            </p:cNvPr>
            <p:cNvCxnSpPr/>
            <p:nvPr/>
          </p:nvCxnSpPr>
          <p:spPr>
            <a:xfrm>
              <a:off x="11237330" y="521556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" name="Straight Arrow Connector 1118">
              <a:extLst>
                <a:ext uri="{FF2B5EF4-FFF2-40B4-BE49-F238E27FC236}">
                  <a16:creationId xmlns:a16="http://schemas.microsoft.com/office/drawing/2014/main" id="{74375BAA-CD00-92B0-1882-B454B5F2DDA5}"/>
                </a:ext>
              </a:extLst>
            </p:cNvPr>
            <p:cNvCxnSpPr/>
            <p:nvPr/>
          </p:nvCxnSpPr>
          <p:spPr>
            <a:xfrm>
              <a:off x="11237330" y="529014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0" name="Straight Arrow Connector 1119">
              <a:extLst>
                <a:ext uri="{FF2B5EF4-FFF2-40B4-BE49-F238E27FC236}">
                  <a16:creationId xmlns:a16="http://schemas.microsoft.com/office/drawing/2014/main" id="{6C758ACD-83D5-6E16-90BE-E7EABF3E3DDB}"/>
                </a:ext>
              </a:extLst>
            </p:cNvPr>
            <p:cNvCxnSpPr/>
            <p:nvPr/>
          </p:nvCxnSpPr>
          <p:spPr>
            <a:xfrm>
              <a:off x="11237330" y="536471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1" name="Straight Arrow Connector 1120">
              <a:extLst>
                <a:ext uri="{FF2B5EF4-FFF2-40B4-BE49-F238E27FC236}">
                  <a16:creationId xmlns:a16="http://schemas.microsoft.com/office/drawing/2014/main" id="{99E5ECCA-2AC2-E703-342E-4459559F4699}"/>
                </a:ext>
              </a:extLst>
            </p:cNvPr>
            <p:cNvCxnSpPr/>
            <p:nvPr/>
          </p:nvCxnSpPr>
          <p:spPr>
            <a:xfrm>
              <a:off x="11237330" y="543929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Arrow Connector 1121">
              <a:extLst>
                <a:ext uri="{FF2B5EF4-FFF2-40B4-BE49-F238E27FC236}">
                  <a16:creationId xmlns:a16="http://schemas.microsoft.com/office/drawing/2014/main" id="{BC5DE443-F13A-BA1F-D31F-4BE861F0EBB6}"/>
                </a:ext>
              </a:extLst>
            </p:cNvPr>
            <p:cNvCxnSpPr/>
            <p:nvPr/>
          </p:nvCxnSpPr>
          <p:spPr>
            <a:xfrm>
              <a:off x="11237330" y="551387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Arrow Connector 1122">
              <a:extLst>
                <a:ext uri="{FF2B5EF4-FFF2-40B4-BE49-F238E27FC236}">
                  <a16:creationId xmlns:a16="http://schemas.microsoft.com/office/drawing/2014/main" id="{965288D1-CBDE-62B9-2C91-73F0A227A1FE}"/>
                </a:ext>
              </a:extLst>
            </p:cNvPr>
            <p:cNvCxnSpPr/>
            <p:nvPr/>
          </p:nvCxnSpPr>
          <p:spPr>
            <a:xfrm>
              <a:off x="11237330" y="558845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4" name="Straight Arrow Connector 1123">
              <a:extLst>
                <a:ext uri="{FF2B5EF4-FFF2-40B4-BE49-F238E27FC236}">
                  <a16:creationId xmlns:a16="http://schemas.microsoft.com/office/drawing/2014/main" id="{7B4033D5-5E8D-3C91-3DD3-44C48A9D2053}"/>
                </a:ext>
              </a:extLst>
            </p:cNvPr>
            <p:cNvCxnSpPr/>
            <p:nvPr/>
          </p:nvCxnSpPr>
          <p:spPr>
            <a:xfrm>
              <a:off x="11237330" y="566303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5" name="Straight Arrow Connector 1124">
              <a:extLst>
                <a:ext uri="{FF2B5EF4-FFF2-40B4-BE49-F238E27FC236}">
                  <a16:creationId xmlns:a16="http://schemas.microsoft.com/office/drawing/2014/main" id="{CCC9ED7B-AC55-DF33-3941-D65903D19608}"/>
                </a:ext>
              </a:extLst>
            </p:cNvPr>
            <p:cNvCxnSpPr/>
            <p:nvPr/>
          </p:nvCxnSpPr>
          <p:spPr>
            <a:xfrm>
              <a:off x="11237330" y="573761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Arrow Connector 1125">
              <a:extLst>
                <a:ext uri="{FF2B5EF4-FFF2-40B4-BE49-F238E27FC236}">
                  <a16:creationId xmlns:a16="http://schemas.microsoft.com/office/drawing/2014/main" id="{D14A2385-37CE-3E7E-0187-73FBA0CA951A}"/>
                </a:ext>
              </a:extLst>
            </p:cNvPr>
            <p:cNvCxnSpPr/>
            <p:nvPr/>
          </p:nvCxnSpPr>
          <p:spPr>
            <a:xfrm>
              <a:off x="11237330" y="581219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Arrow Connector 1126">
              <a:extLst>
                <a:ext uri="{FF2B5EF4-FFF2-40B4-BE49-F238E27FC236}">
                  <a16:creationId xmlns:a16="http://schemas.microsoft.com/office/drawing/2014/main" id="{3819AB32-406E-CCC9-08A5-30A589793A53}"/>
                </a:ext>
              </a:extLst>
            </p:cNvPr>
            <p:cNvCxnSpPr/>
            <p:nvPr/>
          </p:nvCxnSpPr>
          <p:spPr>
            <a:xfrm>
              <a:off x="11237330" y="588677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Arrow Connector 1127">
              <a:extLst>
                <a:ext uri="{FF2B5EF4-FFF2-40B4-BE49-F238E27FC236}">
                  <a16:creationId xmlns:a16="http://schemas.microsoft.com/office/drawing/2014/main" id="{ECD81CC1-7F4E-BE1E-F67E-131A9F149A39}"/>
                </a:ext>
              </a:extLst>
            </p:cNvPr>
            <p:cNvCxnSpPr/>
            <p:nvPr/>
          </p:nvCxnSpPr>
          <p:spPr>
            <a:xfrm>
              <a:off x="11237330" y="596135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Arrow Connector 1128">
              <a:extLst>
                <a:ext uri="{FF2B5EF4-FFF2-40B4-BE49-F238E27FC236}">
                  <a16:creationId xmlns:a16="http://schemas.microsoft.com/office/drawing/2014/main" id="{5C1DA8B2-75DF-B1D8-9CA2-9F7CB5AC53A1}"/>
                </a:ext>
              </a:extLst>
            </p:cNvPr>
            <p:cNvCxnSpPr/>
            <p:nvPr/>
          </p:nvCxnSpPr>
          <p:spPr>
            <a:xfrm>
              <a:off x="11237330" y="603593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Arrow Connector 1129">
              <a:extLst>
                <a:ext uri="{FF2B5EF4-FFF2-40B4-BE49-F238E27FC236}">
                  <a16:creationId xmlns:a16="http://schemas.microsoft.com/office/drawing/2014/main" id="{1DE738CE-253B-9D27-3951-3C97AB6E59F2}"/>
                </a:ext>
              </a:extLst>
            </p:cNvPr>
            <p:cNvCxnSpPr/>
            <p:nvPr/>
          </p:nvCxnSpPr>
          <p:spPr>
            <a:xfrm>
              <a:off x="11237330" y="611050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Straight Arrow Connector 1130">
              <a:extLst>
                <a:ext uri="{FF2B5EF4-FFF2-40B4-BE49-F238E27FC236}">
                  <a16:creationId xmlns:a16="http://schemas.microsoft.com/office/drawing/2014/main" id="{849D8F85-8521-503A-6450-3CAAFA398034}"/>
                </a:ext>
              </a:extLst>
            </p:cNvPr>
            <p:cNvCxnSpPr/>
            <p:nvPr/>
          </p:nvCxnSpPr>
          <p:spPr>
            <a:xfrm>
              <a:off x="11237330" y="618508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Straight Arrow Connector 1131">
              <a:extLst>
                <a:ext uri="{FF2B5EF4-FFF2-40B4-BE49-F238E27FC236}">
                  <a16:creationId xmlns:a16="http://schemas.microsoft.com/office/drawing/2014/main" id="{DF74F090-E368-8466-CFAD-BDD7F7E952B8}"/>
                </a:ext>
              </a:extLst>
            </p:cNvPr>
            <p:cNvCxnSpPr/>
            <p:nvPr/>
          </p:nvCxnSpPr>
          <p:spPr>
            <a:xfrm>
              <a:off x="11237330" y="625966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Straight Arrow Connector 1132">
              <a:extLst>
                <a:ext uri="{FF2B5EF4-FFF2-40B4-BE49-F238E27FC236}">
                  <a16:creationId xmlns:a16="http://schemas.microsoft.com/office/drawing/2014/main" id="{3A173770-A674-2361-8E74-A7A372E6C519}"/>
                </a:ext>
              </a:extLst>
            </p:cNvPr>
            <p:cNvCxnSpPr/>
            <p:nvPr/>
          </p:nvCxnSpPr>
          <p:spPr>
            <a:xfrm>
              <a:off x="11237330" y="633424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Arrow Connector 1133">
              <a:extLst>
                <a:ext uri="{FF2B5EF4-FFF2-40B4-BE49-F238E27FC236}">
                  <a16:creationId xmlns:a16="http://schemas.microsoft.com/office/drawing/2014/main" id="{6E52B262-B21B-B791-D338-BBE938D3B784}"/>
                </a:ext>
              </a:extLst>
            </p:cNvPr>
            <p:cNvCxnSpPr/>
            <p:nvPr/>
          </p:nvCxnSpPr>
          <p:spPr>
            <a:xfrm>
              <a:off x="11237330" y="640882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Arrow Connector 1134">
              <a:extLst>
                <a:ext uri="{FF2B5EF4-FFF2-40B4-BE49-F238E27FC236}">
                  <a16:creationId xmlns:a16="http://schemas.microsoft.com/office/drawing/2014/main" id="{9AA9E2CE-7991-863F-9499-9860060434FF}"/>
                </a:ext>
              </a:extLst>
            </p:cNvPr>
            <p:cNvCxnSpPr/>
            <p:nvPr/>
          </p:nvCxnSpPr>
          <p:spPr>
            <a:xfrm>
              <a:off x="11237330" y="648340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Arrow Connector 1149">
              <a:extLst>
                <a:ext uri="{FF2B5EF4-FFF2-40B4-BE49-F238E27FC236}">
                  <a16:creationId xmlns:a16="http://schemas.microsoft.com/office/drawing/2014/main" id="{2A24C6A1-722E-CF4E-E196-773F95085A02}"/>
                </a:ext>
              </a:extLst>
            </p:cNvPr>
            <p:cNvCxnSpPr/>
            <p:nvPr/>
          </p:nvCxnSpPr>
          <p:spPr>
            <a:xfrm>
              <a:off x="11237330" y="657678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024FCC42-9C5F-641E-6A6B-6DB147FE193D}"/>
              </a:ext>
            </a:extLst>
          </p:cNvPr>
          <p:cNvGrpSpPr/>
          <p:nvPr/>
        </p:nvGrpSpPr>
        <p:grpSpPr>
          <a:xfrm>
            <a:off x="10311921" y="4469773"/>
            <a:ext cx="828088" cy="2256825"/>
            <a:chOff x="10311921" y="4469771"/>
            <a:chExt cx="828088" cy="2256825"/>
          </a:xfrm>
        </p:grpSpPr>
        <p:cxnSp>
          <p:nvCxnSpPr>
            <p:cNvPr id="1080" name="Straight Arrow Connector 1079">
              <a:extLst>
                <a:ext uri="{FF2B5EF4-FFF2-40B4-BE49-F238E27FC236}">
                  <a16:creationId xmlns:a16="http://schemas.microsoft.com/office/drawing/2014/main" id="{8624A5F0-47BE-8B76-1A6D-1B505EBBEE25}"/>
                </a:ext>
              </a:extLst>
            </p:cNvPr>
            <p:cNvCxnSpPr/>
            <p:nvPr/>
          </p:nvCxnSpPr>
          <p:spPr>
            <a:xfrm>
              <a:off x="10311921" y="446977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Arrow Connector 1080">
              <a:extLst>
                <a:ext uri="{FF2B5EF4-FFF2-40B4-BE49-F238E27FC236}">
                  <a16:creationId xmlns:a16="http://schemas.microsoft.com/office/drawing/2014/main" id="{A97A2316-713C-324C-5A82-0C08C37D802F}"/>
                </a:ext>
              </a:extLst>
            </p:cNvPr>
            <p:cNvCxnSpPr/>
            <p:nvPr/>
          </p:nvCxnSpPr>
          <p:spPr>
            <a:xfrm>
              <a:off x="10311921" y="454435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Arrow Connector 1081">
              <a:extLst>
                <a:ext uri="{FF2B5EF4-FFF2-40B4-BE49-F238E27FC236}">
                  <a16:creationId xmlns:a16="http://schemas.microsoft.com/office/drawing/2014/main" id="{C7784070-3FA0-9EFA-E1B9-2F1A75449E43}"/>
                </a:ext>
              </a:extLst>
            </p:cNvPr>
            <p:cNvCxnSpPr/>
            <p:nvPr/>
          </p:nvCxnSpPr>
          <p:spPr>
            <a:xfrm>
              <a:off x="10311921" y="461892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Arrow Connector 1082">
              <a:extLst>
                <a:ext uri="{FF2B5EF4-FFF2-40B4-BE49-F238E27FC236}">
                  <a16:creationId xmlns:a16="http://schemas.microsoft.com/office/drawing/2014/main" id="{ACDA7A40-6991-1673-6030-21748B5685D5}"/>
                </a:ext>
              </a:extLst>
            </p:cNvPr>
            <p:cNvCxnSpPr/>
            <p:nvPr/>
          </p:nvCxnSpPr>
          <p:spPr>
            <a:xfrm>
              <a:off x="10311921" y="469350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Arrow Connector 1083">
              <a:extLst>
                <a:ext uri="{FF2B5EF4-FFF2-40B4-BE49-F238E27FC236}">
                  <a16:creationId xmlns:a16="http://schemas.microsoft.com/office/drawing/2014/main" id="{EE2FA337-3240-847A-012A-ECF83B25B199}"/>
                </a:ext>
              </a:extLst>
            </p:cNvPr>
            <p:cNvCxnSpPr/>
            <p:nvPr/>
          </p:nvCxnSpPr>
          <p:spPr>
            <a:xfrm>
              <a:off x="10311921" y="476808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F1A13CE9-42EE-921D-2FAF-910652A1F5D1}"/>
                </a:ext>
              </a:extLst>
            </p:cNvPr>
            <p:cNvCxnSpPr/>
            <p:nvPr/>
          </p:nvCxnSpPr>
          <p:spPr>
            <a:xfrm>
              <a:off x="10311921" y="484266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Arrow Connector 1085">
              <a:extLst>
                <a:ext uri="{FF2B5EF4-FFF2-40B4-BE49-F238E27FC236}">
                  <a16:creationId xmlns:a16="http://schemas.microsoft.com/office/drawing/2014/main" id="{8CF33370-73C6-F626-8053-74404BC66283}"/>
                </a:ext>
              </a:extLst>
            </p:cNvPr>
            <p:cNvCxnSpPr/>
            <p:nvPr/>
          </p:nvCxnSpPr>
          <p:spPr>
            <a:xfrm>
              <a:off x="10311921" y="491724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Arrow Connector 1086">
              <a:extLst>
                <a:ext uri="{FF2B5EF4-FFF2-40B4-BE49-F238E27FC236}">
                  <a16:creationId xmlns:a16="http://schemas.microsoft.com/office/drawing/2014/main" id="{2E46A839-A51A-E893-05F6-A9993637B52E}"/>
                </a:ext>
              </a:extLst>
            </p:cNvPr>
            <p:cNvCxnSpPr/>
            <p:nvPr/>
          </p:nvCxnSpPr>
          <p:spPr>
            <a:xfrm>
              <a:off x="10311921" y="499182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Arrow Connector 1087">
              <a:extLst>
                <a:ext uri="{FF2B5EF4-FFF2-40B4-BE49-F238E27FC236}">
                  <a16:creationId xmlns:a16="http://schemas.microsoft.com/office/drawing/2014/main" id="{04A90517-79AD-5D08-F2DE-5DBF0344F153}"/>
                </a:ext>
              </a:extLst>
            </p:cNvPr>
            <p:cNvCxnSpPr/>
            <p:nvPr/>
          </p:nvCxnSpPr>
          <p:spPr>
            <a:xfrm>
              <a:off x="10311921" y="506640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Arrow Connector 1088">
              <a:extLst>
                <a:ext uri="{FF2B5EF4-FFF2-40B4-BE49-F238E27FC236}">
                  <a16:creationId xmlns:a16="http://schemas.microsoft.com/office/drawing/2014/main" id="{4116D3FB-4DBB-F235-58F7-66A0CBEECF2F}"/>
                </a:ext>
              </a:extLst>
            </p:cNvPr>
            <p:cNvCxnSpPr/>
            <p:nvPr/>
          </p:nvCxnSpPr>
          <p:spPr>
            <a:xfrm>
              <a:off x="10311921" y="514098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Arrow Connector 1089">
              <a:extLst>
                <a:ext uri="{FF2B5EF4-FFF2-40B4-BE49-F238E27FC236}">
                  <a16:creationId xmlns:a16="http://schemas.microsoft.com/office/drawing/2014/main" id="{E9C29F6E-90B9-A97E-2BDF-704D3F3B71B0}"/>
                </a:ext>
              </a:extLst>
            </p:cNvPr>
            <p:cNvCxnSpPr/>
            <p:nvPr/>
          </p:nvCxnSpPr>
          <p:spPr>
            <a:xfrm>
              <a:off x="10311921" y="521556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Arrow Connector 1090">
              <a:extLst>
                <a:ext uri="{FF2B5EF4-FFF2-40B4-BE49-F238E27FC236}">
                  <a16:creationId xmlns:a16="http://schemas.microsoft.com/office/drawing/2014/main" id="{51B92973-7DD2-81D4-12F6-F10ED8514B21}"/>
                </a:ext>
              </a:extLst>
            </p:cNvPr>
            <p:cNvCxnSpPr/>
            <p:nvPr/>
          </p:nvCxnSpPr>
          <p:spPr>
            <a:xfrm>
              <a:off x="10311921" y="529014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Arrow Connector 1091">
              <a:extLst>
                <a:ext uri="{FF2B5EF4-FFF2-40B4-BE49-F238E27FC236}">
                  <a16:creationId xmlns:a16="http://schemas.microsoft.com/office/drawing/2014/main" id="{36C4AAE0-591F-350F-B85F-33550F17B416}"/>
                </a:ext>
              </a:extLst>
            </p:cNvPr>
            <p:cNvCxnSpPr/>
            <p:nvPr/>
          </p:nvCxnSpPr>
          <p:spPr>
            <a:xfrm>
              <a:off x="10311921" y="536471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Arrow Connector 1092">
              <a:extLst>
                <a:ext uri="{FF2B5EF4-FFF2-40B4-BE49-F238E27FC236}">
                  <a16:creationId xmlns:a16="http://schemas.microsoft.com/office/drawing/2014/main" id="{80E0EF51-3E7C-E750-79BB-894ACB759C02}"/>
                </a:ext>
              </a:extLst>
            </p:cNvPr>
            <p:cNvCxnSpPr/>
            <p:nvPr/>
          </p:nvCxnSpPr>
          <p:spPr>
            <a:xfrm>
              <a:off x="10311921" y="543929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Arrow Connector 1093">
              <a:extLst>
                <a:ext uri="{FF2B5EF4-FFF2-40B4-BE49-F238E27FC236}">
                  <a16:creationId xmlns:a16="http://schemas.microsoft.com/office/drawing/2014/main" id="{E39B35FD-1958-70C1-1ED4-D16FBB022B9D}"/>
                </a:ext>
              </a:extLst>
            </p:cNvPr>
            <p:cNvCxnSpPr/>
            <p:nvPr/>
          </p:nvCxnSpPr>
          <p:spPr>
            <a:xfrm>
              <a:off x="10311921" y="551387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Arrow Connector 1094">
              <a:extLst>
                <a:ext uri="{FF2B5EF4-FFF2-40B4-BE49-F238E27FC236}">
                  <a16:creationId xmlns:a16="http://schemas.microsoft.com/office/drawing/2014/main" id="{BB806B80-62C0-6086-34F5-8686CAA3A9E9}"/>
                </a:ext>
              </a:extLst>
            </p:cNvPr>
            <p:cNvCxnSpPr/>
            <p:nvPr/>
          </p:nvCxnSpPr>
          <p:spPr>
            <a:xfrm>
              <a:off x="10311921" y="558845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Arrow Connector 1095">
              <a:extLst>
                <a:ext uri="{FF2B5EF4-FFF2-40B4-BE49-F238E27FC236}">
                  <a16:creationId xmlns:a16="http://schemas.microsoft.com/office/drawing/2014/main" id="{1538705A-8A58-E504-8D66-0184F333493F}"/>
                </a:ext>
              </a:extLst>
            </p:cNvPr>
            <p:cNvCxnSpPr/>
            <p:nvPr/>
          </p:nvCxnSpPr>
          <p:spPr>
            <a:xfrm>
              <a:off x="10311921" y="566303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Arrow Connector 1096">
              <a:extLst>
                <a:ext uri="{FF2B5EF4-FFF2-40B4-BE49-F238E27FC236}">
                  <a16:creationId xmlns:a16="http://schemas.microsoft.com/office/drawing/2014/main" id="{22784E89-F39A-AEE3-B3C0-6FECE1598F23}"/>
                </a:ext>
              </a:extLst>
            </p:cNvPr>
            <p:cNvCxnSpPr/>
            <p:nvPr/>
          </p:nvCxnSpPr>
          <p:spPr>
            <a:xfrm>
              <a:off x="10311921" y="573761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Arrow Connector 1097">
              <a:extLst>
                <a:ext uri="{FF2B5EF4-FFF2-40B4-BE49-F238E27FC236}">
                  <a16:creationId xmlns:a16="http://schemas.microsoft.com/office/drawing/2014/main" id="{2BA53BF2-D958-F131-8293-7296002F3BEC}"/>
                </a:ext>
              </a:extLst>
            </p:cNvPr>
            <p:cNvCxnSpPr/>
            <p:nvPr/>
          </p:nvCxnSpPr>
          <p:spPr>
            <a:xfrm>
              <a:off x="10311921" y="5812193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Arrow Connector 1098">
              <a:extLst>
                <a:ext uri="{FF2B5EF4-FFF2-40B4-BE49-F238E27FC236}">
                  <a16:creationId xmlns:a16="http://schemas.microsoft.com/office/drawing/2014/main" id="{96BD212A-462E-941E-67F0-ABC1BBEBF13E}"/>
                </a:ext>
              </a:extLst>
            </p:cNvPr>
            <p:cNvCxnSpPr/>
            <p:nvPr/>
          </p:nvCxnSpPr>
          <p:spPr>
            <a:xfrm>
              <a:off x="10311921" y="5886772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Arrow Connector 1099">
              <a:extLst>
                <a:ext uri="{FF2B5EF4-FFF2-40B4-BE49-F238E27FC236}">
                  <a16:creationId xmlns:a16="http://schemas.microsoft.com/office/drawing/2014/main" id="{66C3052E-6200-BCF5-5887-5DE206E35C92}"/>
                </a:ext>
              </a:extLst>
            </p:cNvPr>
            <p:cNvCxnSpPr/>
            <p:nvPr/>
          </p:nvCxnSpPr>
          <p:spPr>
            <a:xfrm>
              <a:off x="10311921" y="5961351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Arrow Connector 1100">
              <a:extLst>
                <a:ext uri="{FF2B5EF4-FFF2-40B4-BE49-F238E27FC236}">
                  <a16:creationId xmlns:a16="http://schemas.microsoft.com/office/drawing/2014/main" id="{98134A37-312A-AB39-6E1A-B1E9FA7F53B7}"/>
                </a:ext>
              </a:extLst>
            </p:cNvPr>
            <p:cNvCxnSpPr/>
            <p:nvPr/>
          </p:nvCxnSpPr>
          <p:spPr>
            <a:xfrm>
              <a:off x="10311921" y="6035930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Arrow Connector 1101">
              <a:extLst>
                <a:ext uri="{FF2B5EF4-FFF2-40B4-BE49-F238E27FC236}">
                  <a16:creationId xmlns:a16="http://schemas.microsoft.com/office/drawing/2014/main" id="{16DE3659-C796-A715-66D6-7056E2CDDF4E}"/>
                </a:ext>
              </a:extLst>
            </p:cNvPr>
            <p:cNvCxnSpPr/>
            <p:nvPr/>
          </p:nvCxnSpPr>
          <p:spPr>
            <a:xfrm>
              <a:off x="10311921" y="6110509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Arrow Connector 1102">
              <a:extLst>
                <a:ext uri="{FF2B5EF4-FFF2-40B4-BE49-F238E27FC236}">
                  <a16:creationId xmlns:a16="http://schemas.microsoft.com/office/drawing/2014/main" id="{E01D78B6-4486-42A4-474C-3C5190A9DEC3}"/>
                </a:ext>
              </a:extLst>
            </p:cNvPr>
            <p:cNvCxnSpPr/>
            <p:nvPr/>
          </p:nvCxnSpPr>
          <p:spPr>
            <a:xfrm>
              <a:off x="10311921" y="6185088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Arrow Connector 1103">
              <a:extLst>
                <a:ext uri="{FF2B5EF4-FFF2-40B4-BE49-F238E27FC236}">
                  <a16:creationId xmlns:a16="http://schemas.microsoft.com/office/drawing/2014/main" id="{5F85F360-3117-A256-314C-59857C03E5AF}"/>
                </a:ext>
              </a:extLst>
            </p:cNvPr>
            <p:cNvCxnSpPr/>
            <p:nvPr/>
          </p:nvCxnSpPr>
          <p:spPr>
            <a:xfrm>
              <a:off x="10311921" y="625966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Arrow Connector 1104">
              <a:extLst>
                <a:ext uri="{FF2B5EF4-FFF2-40B4-BE49-F238E27FC236}">
                  <a16:creationId xmlns:a16="http://schemas.microsoft.com/office/drawing/2014/main" id="{9D4710C8-6893-EAB9-ED2E-2BA3A20EBF33}"/>
                </a:ext>
              </a:extLst>
            </p:cNvPr>
            <p:cNvCxnSpPr/>
            <p:nvPr/>
          </p:nvCxnSpPr>
          <p:spPr>
            <a:xfrm>
              <a:off x="10311921" y="633424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Arrow Connector 1105">
              <a:extLst>
                <a:ext uri="{FF2B5EF4-FFF2-40B4-BE49-F238E27FC236}">
                  <a16:creationId xmlns:a16="http://schemas.microsoft.com/office/drawing/2014/main" id="{82774DEC-FE58-5109-19CC-F0504BA5E1E8}"/>
                </a:ext>
              </a:extLst>
            </p:cNvPr>
            <p:cNvCxnSpPr/>
            <p:nvPr/>
          </p:nvCxnSpPr>
          <p:spPr>
            <a:xfrm>
              <a:off x="10311921" y="640882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Arrow Connector 1106">
              <a:extLst>
                <a:ext uri="{FF2B5EF4-FFF2-40B4-BE49-F238E27FC236}">
                  <a16:creationId xmlns:a16="http://schemas.microsoft.com/office/drawing/2014/main" id="{DD08AE7D-1D1C-56AD-82D7-3857B95BC578}"/>
                </a:ext>
              </a:extLst>
            </p:cNvPr>
            <p:cNvCxnSpPr/>
            <p:nvPr/>
          </p:nvCxnSpPr>
          <p:spPr>
            <a:xfrm>
              <a:off x="10311921" y="6483404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Straight Arrow Connector 1146">
              <a:extLst>
                <a:ext uri="{FF2B5EF4-FFF2-40B4-BE49-F238E27FC236}">
                  <a16:creationId xmlns:a16="http://schemas.microsoft.com/office/drawing/2014/main" id="{8C07E2F0-F718-74EC-C515-EC4551CD1A88}"/>
                </a:ext>
              </a:extLst>
            </p:cNvPr>
            <p:cNvCxnSpPr/>
            <p:nvPr/>
          </p:nvCxnSpPr>
          <p:spPr>
            <a:xfrm>
              <a:off x="10311921" y="6652017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Straight Arrow Connector 1147">
              <a:extLst>
                <a:ext uri="{FF2B5EF4-FFF2-40B4-BE49-F238E27FC236}">
                  <a16:creationId xmlns:a16="http://schemas.microsoft.com/office/drawing/2014/main" id="{1CB002E5-450E-858A-9658-D81BECC4E9A1}"/>
                </a:ext>
              </a:extLst>
            </p:cNvPr>
            <p:cNvCxnSpPr/>
            <p:nvPr/>
          </p:nvCxnSpPr>
          <p:spPr>
            <a:xfrm>
              <a:off x="10311921" y="6726596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Arrow Connector 1150">
              <a:extLst>
                <a:ext uri="{FF2B5EF4-FFF2-40B4-BE49-F238E27FC236}">
                  <a16:creationId xmlns:a16="http://schemas.microsoft.com/office/drawing/2014/main" id="{DB434A02-31C1-8334-BD6C-D429395FE230}"/>
                </a:ext>
              </a:extLst>
            </p:cNvPr>
            <p:cNvCxnSpPr/>
            <p:nvPr/>
          </p:nvCxnSpPr>
          <p:spPr>
            <a:xfrm>
              <a:off x="10311921" y="6576785"/>
              <a:ext cx="82808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52" name="Picture 12" descr="voiture de dessin animé, couleur vive. illustration pour ...">
            <a:extLst>
              <a:ext uri="{FF2B5EF4-FFF2-40B4-BE49-F238E27FC236}">
                <a16:creationId xmlns:a16="http://schemas.microsoft.com/office/drawing/2014/main" id="{29C56E39-750F-959B-F1EC-31A83CB25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t="21313" r="4021" b="18528"/>
          <a:stretch/>
        </p:blipFill>
        <p:spPr bwMode="auto">
          <a:xfrm>
            <a:off x="452684" y="4214970"/>
            <a:ext cx="2261841" cy="15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2" descr="voiture de dessin animé, couleur vive. illustration pour ...">
            <a:extLst>
              <a:ext uri="{FF2B5EF4-FFF2-40B4-BE49-F238E27FC236}">
                <a16:creationId xmlns:a16="http://schemas.microsoft.com/office/drawing/2014/main" id="{16F2F061-356C-9ADA-3530-45266A9EF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t="21313" r="4021" b="18528"/>
          <a:stretch/>
        </p:blipFill>
        <p:spPr bwMode="auto">
          <a:xfrm>
            <a:off x="4867761" y="4292810"/>
            <a:ext cx="2261841" cy="157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6" name="Straight Connector 1155">
            <a:extLst>
              <a:ext uri="{FF2B5EF4-FFF2-40B4-BE49-F238E27FC236}">
                <a16:creationId xmlns:a16="http://schemas.microsoft.com/office/drawing/2014/main" id="{AAFB4F98-1EBA-DE75-D169-C155D2162764}"/>
              </a:ext>
            </a:extLst>
          </p:cNvPr>
          <p:cNvCxnSpPr>
            <a:cxnSpLocks/>
          </p:cNvCxnSpPr>
          <p:nvPr/>
        </p:nvCxnSpPr>
        <p:spPr>
          <a:xfrm flipH="1">
            <a:off x="4628688" y="1005191"/>
            <a:ext cx="66555" cy="57755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9" name="TextBox 1158">
            <a:extLst>
              <a:ext uri="{FF2B5EF4-FFF2-40B4-BE49-F238E27FC236}">
                <a16:creationId xmlns:a16="http://schemas.microsoft.com/office/drawing/2014/main" id="{6D28B86D-6C1E-295A-A002-005E2B287139}"/>
              </a:ext>
            </a:extLst>
          </p:cNvPr>
          <p:cNvSpPr txBox="1"/>
          <p:nvPr/>
        </p:nvSpPr>
        <p:spPr>
          <a:xfrm>
            <a:off x="2972299" y="553487"/>
            <a:ext cx="586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Biocarburants vs. PV + voiture électrique 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19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0" grpId="0"/>
      <p:bldP spid="24" grpId="0"/>
      <p:bldP spid="10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EF2F0-05C3-3390-AE3E-DCEA89FBD5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262" y="176664"/>
            <a:ext cx="10888100" cy="57968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De la dépendance à la Chine</a:t>
            </a:r>
            <a:endParaRPr lang="fr-FR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D6AA2-B453-0B1D-D990-94D34CA686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7075" y="1134209"/>
            <a:ext cx="3535444" cy="56234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133" b="1" dirty="0"/>
              <a:t>Un seul voyage d’un porte-conteneur chargé de modules photovoltaïques fournit les moyens de produire autant d’électricité que le gaz contenu dans plus de 50 méthaniers ou le charbon contenu dans plus de 100 </a:t>
            </a:r>
            <a:r>
              <a:rPr lang="fr-FR" sz="2133" b="1" dirty="0" err="1"/>
              <a:t>vracquiers</a:t>
            </a:r>
            <a:endParaRPr lang="fr-FR" sz="2133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133" b="1" dirty="0"/>
              <a:t>Le coût des modules représente entre 10% et 30% du coût total des installations solaires</a:t>
            </a:r>
            <a:endParaRPr lang="fr-FR" sz="2133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56B6-C959-73A9-B615-F455E0EF7D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1CBC17D-C24C-421D-352D-1EED5E6334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1"/>
          <a:stretch/>
        </p:blipFill>
        <p:spPr bwMode="auto">
          <a:xfrm>
            <a:off x="257773" y="1025034"/>
            <a:ext cx="7663543" cy="58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7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08443A-4966-10B3-DC92-DF7DF33C5E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800" dirty="0"/>
              <a:t>Le cuivre, métal au centre de la transition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1DFF2-A87D-7B50-34EF-8F06DF170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493" y="6130320"/>
            <a:ext cx="10203366" cy="579689"/>
          </a:xfrm>
        </p:spPr>
        <p:txBody>
          <a:bodyPr/>
          <a:lstStyle/>
          <a:p>
            <a:r>
              <a:rPr lang="fr-FR" sz="2400" b="1" dirty="0"/>
              <a:t>Le ratio réserves sur extraction (échelle de droite) montre que les réserves ont davantage augmenté que l’extraction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A1CE3E-7A67-4390-B122-C51F8E1DF461}"/>
              </a:ext>
            </a:extLst>
          </p:cNvPr>
          <p:cNvGraphicFramePr/>
          <p:nvPr/>
        </p:nvGraphicFramePr>
        <p:xfrm>
          <a:off x="1286535" y="1424269"/>
          <a:ext cx="8592396" cy="483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E12DA9C-3003-CDC5-9C2C-A672BA3424B6}"/>
              </a:ext>
            </a:extLst>
          </p:cNvPr>
          <p:cNvSpPr txBox="1"/>
          <p:nvPr/>
        </p:nvSpPr>
        <p:spPr>
          <a:xfrm>
            <a:off x="9861974" y="2087879"/>
            <a:ext cx="169756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90"/>
            <a:r>
              <a:rPr lang="fr-FR" sz="1400" dirty="0">
                <a:solidFill>
                  <a:srgbClr val="000000"/>
                </a:solidFill>
                <a:latin typeface="Segoe UI"/>
              </a:rPr>
              <a:t>Source: Philibert et Arndt, </a:t>
            </a:r>
            <a:r>
              <a:rPr lang="fr-FR" sz="1400" i="1" dirty="0">
                <a:solidFill>
                  <a:srgbClr val="000000"/>
                </a:solidFill>
                <a:latin typeface="Segoe UI"/>
              </a:rPr>
              <a:t>Réévaluation de l’offre de cuivre: le rôle crucial de la technologie</a:t>
            </a:r>
            <a:r>
              <a:rPr lang="fr-FR" sz="1400" dirty="0">
                <a:solidFill>
                  <a:srgbClr val="000000"/>
                </a:solidFill>
                <a:latin typeface="Segoe UI"/>
              </a:rPr>
              <a:t>, IFRI, 2025. Données USGS 2025, </a:t>
            </a:r>
            <a:r>
              <a:rPr lang="fr-FR" sz="1400" i="1" dirty="0" err="1">
                <a:solidFill>
                  <a:srgbClr val="000000"/>
                </a:solidFill>
                <a:latin typeface="Segoe UI"/>
              </a:rPr>
              <a:t>Mineral</a:t>
            </a:r>
            <a:r>
              <a:rPr lang="fr-FR" sz="1400" i="1" dirty="0">
                <a:solidFill>
                  <a:srgbClr val="000000"/>
                </a:solidFill>
                <a:latin typeface="Segoe UI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latin typeface="Segoe UI"/>
              </a:rPr>
              <a:t>Commodities</a:t>
            </a:r>
            <a:r>
              <a:rPr lang="fr-FR" sz="1400" i="1" dirty="0">
                <a:solidFill>
                  <a:srgbClr val="000000"/>
                </a:solidFill>
                <a:latin typeface="Segoe UI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latin typeface="Segoe UI"/>
              </a:rPr>
              <a:t>Summary</a:t>
            </a:r>
            <a:endParaRPr lang="fr-FR" sz="1400" dirty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888D0-3791-5944-8AAE-16BEF3EA9844}"/>
              </a:ext>
            </a:extLst>
          </p:cNvPr>
          <p:cNvSpPr txBox="1"/>
          <p:nvPr/>
        </p:nvSpPr>
        <p:spPr>
          <a:xfrm>
            <a:off x="2534733" y="1044613"/>
            <a:ext cx="8245561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67" b="1" dirty="0"/>
              <a:t>Extraction mondiale et réserves de cuivre, 1995-2024</a:t>
            </a:r>
          </a:p>
        </p:txBody>
      </p:sp>
    </p:spTree>
    <p:extLst>
      <p:ext uri="{BB962C8B-B14F-4D97-AF65-F5344CB8AC3E}">
        <p14:creationId xmlns:p14="http://schemas.microsoft.com/office/powerpoint/2010/main" val="189887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62D409-1D79-1758-1D2B-F420FE76F2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L’énergie d’extraction du cuivre n’a pas augmenté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013E4-FC66-6251-FCBD-3EC833296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33" y="6062370"/>
            <a:ext cx="10385327" cy="579689"/>
          </a:xfrm>
        </p:spPr>
        <p:txBody>
          <a:bodyPr/>
          <a:lstStyle/>
          <a:p>
            <a:r>
              <a:rPr lang="fr-FR" sz="2133" b="1" dirty="0"/>
              <a:t>Le progrès technique et les économies d’échelle ont compensé la baisse des teneurs moyennes, passées de 1,7% à 0,58%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F21DB-951C-FB3A-73FC-91918109FC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867" b="1" i="1" dirty="0"/>
              <a:t>L’extraction d’une tonne de cuivre demande aujourd’hui la même énergie qu’il y a soixante dix 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3FAF2-07B9-D4DA-F008-04101625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96"/>
          <a:stretch>
            <a:fillRect/>
          </a:stretch>
        </p:blipFill>
        <p:spPr>
          <a:xfrm>
            <a:off x="2400061" y="1665828"/>
            <a:ext cx="7138804" cy="425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D1898E-207C-04C4-D106-A464D62EAD01}"/>
              </a:ext>
            </a:extLst>
          </p:cNvPr>
          <p:cNvSpPr txBox="1"/>
          <p:nvPr/>
        </p:nvSpPr>
        <p:spPr>
          <a:xfrm>
            <a:off x="659441" y="2883139"/>
            <a:ext cx="17406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Source: Arndt &amp; Philibert, 2025, modifié d’après </a:t>
            </a:r>
            <a:r>
              <a:rPr lang="fr-FR" sz="1400" dirty="0" err="1"/>
              <a:t>Rötzer</a:t>
            </a:r>
            <a:r>
              <a:rPr lang="fr-FR" sz="1400" dirty="0"/>
              <a:t> et Schmidt, 2020</a:t>
            </a:r>
          </a:p>
        </p:txBody>
      </p:sp>
      <p:pic>
        <p:nvPicPr>
          <p:cNvPr id="8" name="Picture 7" descr="Solar panels in a field&#10;&#10;Description automatically generated">
            <a:extLst>
              <a:ext uri="{FF2B5EF4-FFF2-40B4-BE49-F238E27FC236}">
                <a16:creationId xmlns:a16="http://schemas.microsoft.com/office/drawing/2014/main" id="{C05950A1-CDC5-8BDE-ED0A-669D14C9A3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78" y="1728780"/>
            <a:ext cx="2208390" cy="1342862"/>
          </a:xfrm>
          <a:prstGeom prst="rect">
            <a:avLst/>
          </a:prstGeom>
        </p:spPr>
      </p:pic>
      <p:pic>
        <p:nvPicPr>
          <p:cNvPr id="9" name="Picture 8" descr="A large truck with a roof&#10;&#10;Description automatically generated">
            <a:extLst>
              <a:ext uri="{FF2B5EF4-FFF2-40B4-BE49-F238E27FC236}">
                <a16:creationId xmlns:a16="http://schemas.microsoft.com/office/drawing/2014/main" id="{07BB18C7-9F07-0F1B-12DC-EFAD340E3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865" y="3837725"/>
            <a:ext cx="2224524" cy="16449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682316-CA62-6C7B-AF6F-25DF429FDF08}"/>
              </a:ext>
            </a:extLst>
          </p:cNvPr>
          <p:cNvSpPr txBox="1"/>
          <p:nvPr/>
        </p:nvSpPr>
        <p:spPr>
          <a:xfrm>
            <a:off x="9519863" y="5564776"/>
            <a:ext cx="23997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Camion minier électrique à batterie, Fortescue, Australie.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CED105-94C8-1A77-32C9-E2348A6BC912}"/>
              </a:ext>
            </a:extLst>
          </p:cNvPr>
          <p:cNvSpPr txBox="1"/>
          <p:nvPr/>
        </p:nvSpPr>
        <p:spPr>
          <a:xfrm>
            <a:off x="9239382" y="3112879"/>
            <a:ext cx="275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Solaire thermique pour traitement du minerai de cuivre, Chili.</a:t>
            </a:r>
          </a:p>
        </p:txBody>
      </p:sp>
    </p:spTree>
    <p:extLst>
      <p:ext uri="{BB962C8B-B14F-4D97-AF65-F5344CB8AC3E}">
        <p14:creationId xmlns:p14="http://schemas.microsoft.com/office/powerpoint/2010/main" val="37178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64DF58-8539-7882-9E7C-69EBE6636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409" y="70640"/>
            <a:ext cx="10195352" cy="700900"/>
          </a:xfrm>
        </p:spPr>
        <p:txBody>
          <a:bodyPr/>
          <a:lstStyle/>
          <a:p>
            <a:r>
              <a:rPr lang="fr-FR" sz="3600" dirty="0"/>
              <a:t>Les deux temps de la transition énergétique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653CA1-6B00-F184-F19A-414F3FCE1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750" y="771540"/>
            <a:ext cx="11421609" cy="3007908"/>
          </a:xfrm>
        </p:spPr>
        <p:txBody>
          <a:bodyPr/>
          <a:lstStyle/>
          <a:p>
            <a:pPr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Décarboner l’électricité </a:t>
            </a:r>
          </a:p>
          <a:p>
            <a:pPr lvl="1"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r-FR" sz="2667" dirty="0"/>
              <a:t>20% de l’énergie finale, 37% des émissions de CO</a:t>
            </a:r>
            <a:r>
              <a:rPr lang="fr-FR" sz="2667" baseline="-25000" dirty="0"/>
              <a:t>2</a:t>
            </a:r>
          </a:p>
          <a:p>
            <a:pPr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r-FR" sz="2800" dirty="0"/>
              <a:t>Tout électrifier (ou presque)</a:t>
            </a:r>
          </a:p>
          <a:p>
            <a:pPr lvl="1"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r-FR" sz="2667" dirty="0"/>
              <a:t>Remplacer les fossiles dans les bâtiments, usines, transports…</a:t>
            </a:r>
          </a:p>
          <a:p>
            <a:pPr lvl="1">
              <a:spcAft>
                <a:spcPts val="800"/>
              </a:spcAft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fr-FR" sz="2667" dirty="0"/>
              <a:t>Sans préjudice des compléments utiles de chaleur renouvelable</a:t>
            </a:r>
          </a:p>
          <a:p>
            <a:pPr marL="0" indent="0">
              <a:spcAft>
                <a:spcPts val="800"/>
              </a:spcAft>
              <a:buClr>
                <a:schemeClr val="accent5"/>
              </a:buClr>
              <a:buNone/>
            </a:pPr>
            <a:endParaRPr lang="fr-FR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4258FE-5DD1-12F6-5F0E-EB1449AE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60" b="14416"/>
          <a:stretch>
            <a:fillRect/>
          </a:stretch>
        </p:blipFill>
        <p:spPr>
          <a:xfrm>
            <a:off x="727463" y="3425130"/>
            <a:ext cx="10870896" cy="3294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95D73E-2483-9321-E7AE-1AA007C03E6F}"/>
              </a:ext>
            </a:extLst>
          </p:cNvPr>
          <p:cNvSpPr txBox="1"/>
          <p:nvPr/>
        </p:nvSpPr>
        <p:spPr>
          <a:xfrm rot="16200000">
            <a:off x="-1610988" y="4345251"/>
            <a:ext cx="447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latin typeface="+mj-lt"/>
              </a:rPr>
              <a:t>Source: </a:t>
            </a:r>
            <a:r>
              <a:rPr lang="fr-FR" sz="1600" i="1" dirty="0" err="1">
                <a:latin typeface="+mj-lt"/>
              </a:rPr>
              <a:t>Ember</a:t>
            </a:r>
            <a:r>
              <a:rPr lang="fr-FR" sz="1600" i="1" dirty="0">
                <a:latin typeface="+mj-lt"/>
              </a:rPr>
              <a:t> Energy 2025</a:t>
            </a:r>
          </a:p>
        </p:txBody>
      </p:sp>
    </p:spTree>
    <p:extLst>
      <p:ext uri="{BB962C8B-B14F-4D97-AF65-F5344CB8AC3E}">
        <p14:creationId xmlns:p14="http://schemas.microsoft.com/office/powerpoint/2010/main" val="38045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1FF8F8-02AC-34A9-906B-FE08C206E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61" y="1797059"/>
            <a:ext cx="11678408" cy="491329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7FA53-98ED-3CE1-1913-EB6C9D3BD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261" y="309036"/>
            <a:ext cx="8680067" cy="579689"/>
          </a:xfrm>
        </p:spPr>
        <p:txBody>
          <a:bodyPr/>
          <a:lstStyle/>
          <a:p>
            <a:r>
              <a:rPr lang="fr-FR" sz="2800" dirty="0"/>
              <a:t>Croissance à court terme: Union Européenne	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DAFACAFE-80F9-E828-2660-946AFD6C8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719" y="3194760"/>
            <a:ext cx="1388125" cy="122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rtlCol="0" anchor="ctr" anchorCtr="0" compatLnSpc="1">
            <a:prstTxWarp prst="textNoShape">
              <a:avLst/>
            </a:prstTxWarp>
            <a:spAutoFit/>
          </a:bodyPr>
          <a:lstStyle>
            <a:lvl1pPr marL="191995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976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964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b="1" dirty="0">
                <a:latin typeface="Graphik"/>
              </a:rPr>
              <a:t>39% RE</a:t>
            </a:r>
            <a:endParaRPr lang="fr-FR" altLang="fr-FR" sz="1100" dirty="0">
              <a:latin typeface="Graphik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b="1" dirty="0">
                <a:latin typeface="Graphik"/>
              </a:rPr>
              <a:t>23% VRE</a:t>
            </a:r>
            <a:endParaRPr lang="fr-FR" altLang="fr-FR" sz="1100" dirty="0">
              <a:latin typeface="Graphik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3200" dirty="0"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3AA61A-E3CB-E0C0-0F08-E1FFD9824621}"/>
              </a:ext>
            </a:extLst>
          </p:cNvPr>
          <p:cNvCxnSpPr>
            <a:cxnSpLocks/>
            <a:endCxn id="10" idx="2"/>
          </p:cNvCxnSpPr>
          <p:nvPr/>
        </p:nvCxnSpPr>
        <p:spPr>
          <a:xfrm flipH="1">
            <a:off x="7854782" y="3806447"/>
            <a:ext cx="5578" cy="611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">
            <a:extLst>
              <a:ext uri="{FF2B5EF4-FFF2-40B4-BE49-F238E27FC236}">
                <a16:creationId xmlns:a16="http://schemas.microsoft.com/office/drawing/2014/main" id="{DFC06BBD-6E17-0926-E026-DCA342D8C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786" y="1868393"/>
            <a:ext cx="1388125" cy="122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114264" numCol="1" rtlCol="0" anchor="ctr" anchorCtr="0" compatLnSpc="1">
            <a:prstTxWarp prst="textNoShape">
              <a:avLst/>
            </a:prstTxWarp>
            <a:spAutoFit/>
          </a:bodyPr>
          <a:lstStyle>
            <a:lvl1pPr marL="191995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976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964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b="1" dirty="0">
                <a:latin typeface="Graphik"/>
              </a:rPr>
              <a:t>60% RE</a:t>
            </a:r>
            <a:endParaRPr lang="fr-FR" altLang="fr-FR" sz="1100" dirty="0">
              <a:latin typeface="Graphik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000" b="1" dirty="0">
                <a:latin typeface="Graphik"/>
              </a:rPr>
              <a:t>42% VRE</a:t>
            </a:r>
            <a:endParaRPr lang="fr-FR" altLang="fr-FR" sz="1100" dirty="0">
              <a:latin typeface="Graphik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r-FR" altLang="fr-FR" sz="3200" dirty="0"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2F3C93-127B-C9DE-E4D4-FD61305A255C}"/>
              </a:ext>
            </a:extLst>
          </p:cNvPr>
          <p:cNvCxnSpPr>
            <a:cxnSpLocks/>
          </p:cNvCxnSpPr>
          <p:nvPr/>
        </p:nvCxnSpPr>
        <p:spPr>
          <a:xfrm>
            <a:off x="9742263" y="2561063"/>
            <a:ext cx="0" cy="6983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80F0BA5-0898-A3D2-B319-151F855D21CC}"/>
              </a:ext>
            </a:extLst>
          </p:cNvPr>
          <p:cNvSpPr txBox="1">
            <a:spLocks/>
          </p:cNvSpPr>
          <p:nvPr/>
        </p:nvSpPr>
        <p:spPr>
          <a:xfrm>
            <a:off x="321261" y="1159570"/>
            <a:ext cx="2889547" cy="562345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191995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9976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964" indent="-19199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33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A6AC75-493D-E838-408F-5E9E4763F192}"/>
              </a:ext>
            </a:extLst>
          </p:cNvPr>
          <p:cNvSpPr txBox="1"/>
          <p:nvPr/>
        </p:nvSpPr>
        <p:spPr>
          <a:xfrm>
            <a:off x="3626709" y="1563132"/>
            <a:ext cx="784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TWh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CA0A9-A4A3-99A3-B628-3AEBF2DD06DF}"/>
              </a:ext>
            </a:extLst>
          </p:cNvPr>
          <p:cNvSpPr txBox="1"/>
          <p:nvPr/>
        </p:nvSpPr>
        <p:spPr>
          <a:xfrm>
            <a:off x="9377249" y="6522060"/>
            <a:ext cx="2203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Source: IEA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840DA-903C-CCDE-8E34-0EAB12210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72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FA4F2-9591-7EA4-2ED0-4210A22B7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7D5930-846F-14B5-1188-8AC6F97D47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263" y="84490"/>
            <a:ext cx="10888100" cy="579689"/>
          </a:xfrm>
        </p:spPr>
        <p:txBody>
          <a:bodyPr/>
          <a:lstStyle/>
          <a:p>
            <a:r>
              <a:rPr lang="fr-FR" sz="2800" dirty="0"/>
              <a:t>Le scénario Zéro Emissions Nettes en 2050 d’EDF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9E8C9-8880-32BE-BB72-2A44E832F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EAC7F-27A8-A019-466D-19E328F91FB4}"/>
              </a:ext>
            </a:extLst>
          </p:cNvPr>
          <p:cNvSpPr txBox="1"/>
          <p:nvPr/>
        </p:nvSpPr>
        <p:spPr>
          <a:xfrm>
            <a:off x="9158054" y="313276"/>
            <a:ext cx="6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A996AA-7AC1-0399-CF7C-159F57DDFADF}"/>
              </a:ext>
            </a:extLst>
          </p:cNvPr>
          <p:cNvGrpSpPr/>
          <p:nvPr/>
        </p:nvGrpSpPr>
        <p:grpSpPr>
          <a:xfrm>
            <a:off x="1470202" y="917189"/>
            <a:ext cx="7947592" cy="5726027"/>
            <a:chOff x="1470202" y="917189"/>
            <a:chExt cx="7947592" cy="57260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A40871C-CAB0-9FE4-0AC1-213194675864}"/>
                </a:ext>
              </a:extLst>
            </p:cNvPr>
            <p:cNvGrpSpPr/>
            <p:nvPr/>
          </p:nvGrpSpPr>
          <p:grpSpPr>
            <a:xfrm>
              <a:off x="1470202" y="917189"/>
              <a:ext cx="7947592" cy="5726027"/>
              <a:chOff x="1444977" y="905925"/>
              <a:chExt cx="7947592" cy="572602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7BC944F-48B7-7A95-A4E0-618A662E2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4977" y="905925"/>
                <a:ext cx="7947592" cy="5726027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9BD7B4-688B-60F3-CF8F-19E5F15FC968}"/>
                  </a:ext>
                </a:extLst>
              </p:cNvPr>
              <p:cNvSpPr txBox="1"/>
              <p:nvPr/>
            </p:nvSpPr>
            <p:spPr>
              <a:xfrm>
                <a:off x="1885557" y="3307273"/>
                <a:ext cx="170898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2000" b="1" dirty="0"/>
                  <a:t>Pour dix-sept pays autour de la France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6E69DD-2B1A-4CB1-C1CD-C6D3FDD2CB11}"/>
                </a:ext>
              </a:extLst>
            </p:cNvPr>
            <p:cNvSpPr txBox="1"/>
            <p:nvPr/>
          </p:nvSpPr>
          <p:spPr>
            <a:xfrm>
              <a:off x="4401732" y="2736894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RU</a:t>
              </a:r>
              <a:endParaRPr lang="fr-FR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B74083-C5C6-86F5-F2C3-A838376F4152}"/>
                </a:ext>
              </a:extLst>
            </p:cNvPr>
            <p:cNvSpPr txBox="1"/>
            <p:nvPr/>
          </p:nvSpPr>
          <p:spPr>
            <a:xfrm>
              <a:off x="3866756" y="5500064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9F9FAB-3736-4382-F679-720D6F93AB3D}"/>
                </a:ext>
              </a:extLst>
            </p:cNvPr>
            <p:cNvSpPr txBox="1"/>
            <p:nvPr/>
          </p:nvSpPr>
          <p:spPr>
            <a:xfrm>
              <a:off x="3244544" y="5696676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PT</a:t>
              </a:r>
              <a:endParaRPr lang="fr-FR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7A5133-51CE-4CD2-EA06-48F797E103F4}"/>
                </a:ext>
              </a:extLst>
            </p:cNvPr>
            <p:cNvSpPr txBox="1"/>
            <p:nvPr/>
          </p:nvSpPr>
          <p:spPr>
            <a:xfrm>
              <a:off x="6201299" y="3004976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DE</a:t>
              </a:r>
              <a:endParaRPr lang="fr-F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2097D1-9589-489C-E25E-0093F8D7E275}"/>
                </a:ext>
              </a:extLst>
            </p:cNvPr>
            <p:cNvSpPr txBox="1"/>
            <p:nvPr/>
          </p:nvSpPr>
          <p:spPr>
            <a:xfrm>
              <a:off x="5396011" y="3063791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BE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A24077-2A24-677F-D23D-BE1FDBD8F00F}"/>
                </a:ext>
              </a:extLst>
            </p:cNvPr>
            <p:cNvSpPr txBox="1"/>
            <p:nvPr/>
          </p:nvSpPr>
          <p:spPr>
            <a:xfrm>
              <a:off x="5494148" y="2727977"/>
              <a:ext cx="69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NL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92CF6F-1114-6205-BF11-1B284599ACD5}"/>
                </a:ext>
              </a:extLst>
            </p:cNvPr>
            <p:cNvSpPr txBox="1"/>
            <p:nvPr/>
          </p:nvSpPr>
          <p:spPr>
            <a:xfrm>
              <a:off x="5922114" y="4045937"/>
              <a:ext cx="6999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FF69EB-1D7D-51BB-C911-38FDFF23F143}"/>
                </a:ext>
              </a:extLst>
            </p:cNvPr>
            <p:cNvSpPr txBox="1"/>
            <p:nvPr/>
          </p:nvSpPr>
          <p:spPr>
            <a:xfrm>
              <a:off x="6492435" y="4449132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IT</a:t>
              </a:r>
              <a:endParaRPr lang="fr-FR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DFB63-88E7-BF04-2743-E4EE812D6809}"/>
                </a:ext>
              </a:extLst>
            </p:cNvPr>
            <p:cNvSpPr txBox="1"/>
            <p:nvPr/>
          </p:nvSpPr>
          <p:spPr>
            <a:xfrm>
              <a:off x="7028463" y="3865516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AT</a:t>
              </a:r>
              <a:endParaRPr lang="fr-FR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852D87-7C52-054E-80B6-DFE7B2B0FF9C}"/>
                </a:ext>
              </a:extLst>
            </p:cNvPr>
            <p:cNvSpPr txBox="1"/>
            <p:nvPr/>
          </p:nvSpPr>
          <p:spPr>
            <a:xfrm>
              <a:off x="4961506" y="3974599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FR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59A1EE-F91F-9941-F28D-6E3EDA9E2463}"/>
                </a:ext>
              </a:extLst>
            </p:cNvPr>
            <p:cNvSpPr txBox="1"/>
            <p:nvPr/>
          </p:nvSpPr>
          <p:spPr>
            <a:xfrm>
              <a:off x="7860521" y="4045937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HU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D750564-0BA5-5E9C-6D93-71CBD1180F1A}"/>
                </a:ext>
              </a:extLst>
            </p:cNvPr>
            <p:cNvSpPr txBox="1"/>
            <p:nvPr/>
          </p:nvSpPr>
          <p:spPr>
            <a:xfrm>
              <a:off x="3327361" y="2420200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IR</a:t>
              </a:r>
              <a:endParaRPr lang="fr-FR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AF7053-23BF-067A-7386-D9BC0D9D81E9}"/>
                </a:ext>
              </a:extLst>
            </p:cNvPr>
            <p:cNvSpPr txBox="1"/>
            <p:nvPr/>
          </p:nvSpPr>
          <p:spPr>
            <a:xfrm>
              <a:off x="5784817" y="3287108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LU</a:t>
              </a:r>
              <a:endParaRPr lang="fr-FR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B6B51A-602E-DC09-07E3-DB7DEFAD9657}"/>
                </a:ext>
              </a:extLst>
            </p:cNvPr>
            <p:cNvSpPr txBox="1"/>
            <p:nvPr/>
          </p:nvSpPr>
          <p:spPr>
            <a:xfrm>
              <a:off x="7829217" y="3594885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SK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AB0034-92D3-21CF-B43E-920B8DBF467E}"/>
                </a:ext>
              </a:extLst>
            </p:cNvPr>
            <p:cNvSpPr txBox="1"/>
            <p:nvPr/>
          </p:nvSpPr>
          <p:spPr>
            <a:xfrm>
              <a:off x="7129228" y="4261150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SI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143AA1-F113-8CAB-1D52-62C2D1078851}"/>
                </a:ext>
              </a:extLst>
            </p:cNvPr>
            <p:cNvSpPr txBox="1"/>
            <p:nvPr/>
          </p:nvSpPr>
          <p:spPr>
            <a:xfrm>
              <a:off x="7006470" y="3337122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CZ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847F3D-19D3-4D90-8F0D-958F4A7F42D0}"/>
                </a:ext>
              </a:extLst>
            </p:cNvPr>
            <p:cNvSpPr txBox="1"/>
            <p:nvPr/>
          </p:nvSpPr>
          <p:spPr>
            <a:xfrm>
              <a:off x="7869095" y="2736893"/>
              <a:ext cx="699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14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6835D-BD8C-0FD8-A658-410C2A30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736DA-4D2A-CAD8-B7E2-97D4D27027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263" y="84490"/>
            <a:ext cx="10888100" cy="579689"/>
          </a:xfrm>
        </p:spPr>
        <p:txBody>
          <a:bodyPr/>
          <a:lstStyle/>
          <a:p>
            <a:r>
              <a:rPr lang="fr-FR" sz="2800" dirty="0"/>
              <a:t>Le scénario ZEN 2050 d’EDF: l’énergie finale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FB1127-7A14-E0B8-14E9-32DFC681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59"/>
          <a:stretch>
            <a:fillRect/>
          </a:stretch>
        </p:blipFill>
        <p:spPr>
          <a:xfrm>
            <a:off x="812151" y="855891"/>
            <a:ext cx="10284046" cy="59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7AB5779-36AE-484A-968E-BD0FCE622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957" y="177050"/>
            <a:ext cx="11089217" cy="579689"/>
          </a:xfrm>
        </p:spPr>
        <p:txBody>
          <a:bodyPr/>
          <a:lstStyle/>
          <a:p>
            <a:r>
              <a:rPr lang="fr-FR" dirty="0"/>
              <a:t>L’électrification source d’importantes économies d’énergie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FAD92F-5B15-4D5A-AAFB-32EEBBB46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0AF817BD-C0FB-4865-BFBA-94E2F2EA7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6" t="7657" r="2110" b="11597"/>
          <a:stretch>
            <a:fillRect/>
          </a:stretch>
        </p:blipFill>
        <p:spPr bwMode="auto">
          <a:xfrm>
            <a:off x="334437" y="756739"/>
            <a:ext cx="8162876" cy="585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B9FD557-870A-4E94-ADDD-0895587D8065}"/>
              </a:ext>
            </a:extLst>
          </p:cNvPr>
          <p:cNvSpPr txBox="1"/>
          <p:nvPr/>
        </p:nvSpPr>
        <p:spPr>
          <a:xfrm>
            <a:off x="8497313" y="2399607"/>
            <a:ext cx="2693899" cy="370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fr-FR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d’autres applications (ex : transport maritime, groupes électrogènes), l’efficacité des moteurs à combustion interne peut dépasser 50 %</a:t>
            </a:r>
          </a:p>
          <a:p>
            <a:pPr algn="just">
              <a:lnSpc>
                <a:spcPct val="107000"/>
              </a:lnSpc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Adapté du ministère fédéral de l’Economie et de l’Energie, 2015,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Germany’s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transition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Paper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C7B54-1654-0C5D-933A-91C01FB24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897CA-5AF9-2C95-50F9-16DA3E58E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8216D8-B9FC-BA06-1557-12DAA7E4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5"/>
          <a:stretch/>
        </p:blipFill>
        <p:spPr>
          <a:xfrm>
            <a:off x="0" y="916972"/>
            <a:ext cx="12007018" cy="61617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9D187A-E45A-081D-C743-EB4BC5572126}"/>
              </a:ext>
            </a:extLst>
          </p:cNvPr>
          <p:cNvSpPr txBox="1"/>
          <p:nvPr/>
        </p:nvSpPr>
        <p:spPr>
          <a:xfrm>
            <a:off x="8508479" y="1665819"/>
            <a:ext cx="3362259" cy="954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/>
              <a:t>Production électrique x1,8 pour couvrir une demande en croissance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AFB06-37EC-48E4-B15A-FC144365E0E0}"/>
              </a:ext>
            </a:extLst>
          </p:cNvPr>
          <p:cNvSpPr txBox="1"/>
          <p:nvPr/>
        </p:nvSpPr>
        <p:spPr>
          <a:xfrm>
            <a:off x="8508479" y="2823876"/>
            <a:ext cx="3362260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/>
              <a:t>Production électrique totalement décarbonée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AFD049-1DF8-57CD-A9BB-EE58755CE3F9}"/>
              </a:ext>
            </a:extLst>
          </p:cNvPr>
          <p:cNvSpPr txBox="1"/>
          <p:nvPr/>
        </p:nvSpPr>
        <p:spPr>
          <a:xfrm>
            <a:off x="8508478" y="3771587"/>
            <a:ext cx="3362263" cy="66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/>
              <a:t>77% d’énergie renouvelable dans le mix électrique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83103-A493-4327-07E1-F92D67AC9544}"/>
              </a:ext>
            </a:extLst>
          </p:cNvPr>
          <p:cNvSpPr txBox="1"/>
          <p:nvPr/>
        </p:nvSpPr>
        <p:spPr>
          <a:xfrm>
            <a:off x="2088445" y="5928739"/>
            <a:ext cx="8568267" cy="954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867" b="1" dirty="0"/>
              <a:t>En 2050, le mix électrique européen est entièrement décarboné, comprenant des renouvelables (y compris hydroélectricité), du nucléaire, et des capacités thermiques décarbonées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5DC09-F932-2BE0-2BCC-6FEAB0102794}"/>
              </a:ext>
            </a:extLst>
          </p:cNvPr>
          <p:cNvSpPr txBox="1"/>
          <p:nvPr/>
        </p:nvSpPr>
        <p:spPr>
          <a:xfrm>
            <a:off x="321263" y="1099080"/>
            <a:ext cx="31270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MIX ELECTRIQUE UE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5D7B8-3584-2B8A-6E83-F80A65255DF5}"/>
              </a:ext>
            </a:extLst>
          </p:cNvPr>
          <p:cNvSpPr txBox="1"/>
          <p:nvPr/>
        </p:nvSpPr>
        <p:spPr>
          <a:xfrm>
            <a:off x="3616151" y="1099080"/>
            <a:ext cx="59896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MIX ELECTRIQUE ZERO EMISSIONS NETTES 2050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9B470-61C7-CB18-A8B1-76863F063B86}"/>
              </a:ext>
            </a:extLst>
          </p:cNvPr>
          <p:cNvSpPr txBox="1"/>
          <p:nvPr/>
        </p:nvSpPr>
        <p:spPr>
          <a:xfrm>
            <a:off x="120073" y="5052869"/>
            <a:ext cx="3585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Electricité décarbonée à 60%</a:t>
            </a:r>
            <a:r>
              <a:rPr lang="fr-FR" dirty="0"/>
              <a:t>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2B011B-16D8-BA22-32A0-E73154DBC2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1263" y="84490"/>
            <a:ext cx="10888100" cy="579689"/>
          </a:xfrm>
        </p:spPr>
        <p:txBody>
          <a:bodyPr/>
          <a:lstStyle/>
          <a:p>
            <a:r>
              <a:rPr lang="fr-FR" sz="2800" dirty="0"/>
              <a:t>Le scénario ZEN 2050 d’EDF: l’électricité</a:t>
            </a:r>
          </a:p>
        </p:txBody>
      </p:sp>
    </p:spTree>
    <p:extLst>
      <p:ext uri="{BB962C8B-B14F-4D97-AF65-F5344CB8AC3E}">
        <p14:creationId xmlns:p14="http://schemas.microsoft.com/office/powerpoint/2010/main" val="50986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14C0B2-6DE4-A086-F948-146B515012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32C6-9AE3-D7BF-B657-6209994F1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201A4-58C2-2FC5-5272-7E6B4E53F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B3F14-498A-AA8E-F2D9-8E1287B5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4" y="0"/>
            <a:ext cx="1127037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5E4FA-D974-1077-0FDB-F070DE926078}"/>
              </a:ext>
            </a:extLst>
          </p:cNvPr>
          <p:cNvSpPr txBox="1"/>
          <p:nvPr/>
        </p:nvSpPr>
        <p:spPr>
          <a:xfrm>
            <a:off x="126232" y="245537"/>
            <a:ext cx="8248412" cy="1323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667" b="1" dirty="0"/>
              <a:t>Les renouvelables assurent la sécurité énergétique</a:t>
            </a:r>
          </a:p>
          <a:p>
            <a:r>
              <a:rPr lang="fr-FR" sz="1867" b="1" dirty="0"/>
              <a:t>Elles sont cent fois plus importantes que les fossiles, et tout le monde en a</a:t>
            </a:r>
          </a:p>
          <a:p>
            <a:endParaRPr lang="fr-FR" sz="1600" b="1" dirty="0"/>
          </a:p>
          <a:p>
            <a:r>
              <a:rPr lang="fr-FR" sz="1867" b="1" dirty="0"/>
              <a:t>Le potentiel des renouvelables en multiple de la demande d’énergie</a:t>
            </a:r>
            <a:endParaRPr lang="fr-FR" sz="2133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5B8020-28BB-EA06-4947-2EDDB763DEBB}"/>
              </a:ext>
            </a:extLst>
          </p:cNvPr>
          <p:cNvSpPr txBox="1"/>
          <p:nvPr/>
        </p:nvSpPr>
        <p:spPr>
          <a:xfrm>
            <a:off x="8288188" y="1044616"/>
            <a:ext cx="32396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Part de la population mondiale dans des pays importateurs de fossiles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B8F77-9665-F0D6-C378-2F2668B41DEC}"/>
              </a:ext>
            </a:extLst>
          </p:cNvPr>
          <p:cNvSpPr txBox="1"/>
          <p:nvPr/>
        </p:nvSpPr>
        <p:spPr>
          <a:xfrm>
            <a:off x="8228231" y="3650943"/>
            <a:ext cx="323965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/>
              <a:t>Part de la population mondiale vivant dans des pays avec assez de ressources renouvelables</a:t>
            </a:r>
          </a:p>
        </p:txBody>
      </p:sp>
    </p:spTree>
    <p:extLst>
      <p:ext uri="{BB962C8B-B14F-4D97-AF65-F5344CB8AC3E}">
        <p14:creationId xmlns:p14="http://schemas.microsoft.com/office/powerpoint/2010/main" val="3027854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8F1907-03D0-8532-0962-FA032A139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3200" dirty="0"/>
              <a:t>Le transport de l’hydrogène par mer est très coûteux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38E1EC-AB9E-2A42-CE42-AE9595528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906" y="5911632"/>
            <a:ext cx="11708189" cy="795411"/>
          </a:xfrm>
        </p:spPr>
        <p:txBody>
          <a:bodyPr/>
          <a:lstStyle/>
          <a:p>
            <a:r>
              <a:rPr lang="fr-FR" sz="1867" b="1" dirty="0"/>
              <a:t>L’essentiel de la demande d’hydrogène, c’est la production d’ammoniac, de méthanol, d’hydrocarbures (de synthèse) et demain de fer pré-réduit. Tous ces produits voyagent plus facilement.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269253-E5FC-B5A0-6529-6BAECC8E0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9"/>
          <a:stretch/>
        </p:blipFill>
        <p:spPr>
          <a:xfrm>
            <a:off x="1064382" y="986972"/>
            <a:ext cx="9014180" cy="48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87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89fbe9ec6c1f9ec85c19d858011993f8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ecf784f5448bf7db776acdd9eba1a3f5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0EAE5E90-16BA-4EA6-8233-307AA13E87A7}"/>
</file>

<file path=customXml/itemProps2.xml><?xml version="1.0" encoding="utf-8"?>
<ds:datastoreItem xmlns:ds="http://schemas.openxmlformats.org/officeDocument/2006/customXml" ds:itemID="{3C821E7B-731C-4E55-ABB3-5686FC0FB2A0}"/>
</file>

<file path=customXml/itemProps3.xml><?xml version="1.0" encoding="utf-8"?>
<ds:datastoreItem xmlns:ds="http://schemas.openxmlformats.org/officeDocument/2006/customXml" ds:itemID="{02E0DB95-C020-4C98-B1F0-2F8FE0BAF35D}"/>
</file>

<file path=docProps/app.xml><?xml version="1.0" encoding="utf-8"?>
<Properties xmlns="http://schemas.openxmlformats.org/officeDocument/2006/extended-properties" xmlns:vt="http://schemas.openxmlformats.org/officeDocument/2006/docPropsVTypes">
  <TotalTime>20236</TotalTime>
  <Words>624</Words>
  <Application>Microsoft Office PowerPoint</Application>
  <PresentationFormat>Widescreen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Century Gothic</vt:lpstr>
      <vt:lpstr>Graphik</vt:lpstr>
      <vt:lpstr>Segoe UI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Cédric Philibert</dc:creator>
  <cp:lastModifiedBy>Cédric Philibert</cp:lastModifiedBy>
  <cp:revision>37</cp:revision>
  <cp:lastPrinted>2025-11-18T09:32:23Z</cp:lastPrinted>
  <dcterms:created xsi:type="dcterms:W3CDTF">2025-10-08T09:48:54Z</dcterms:created>
  <dcterms:modified xsi:type="dcterms:W3CDTF">2025-11-18T16:53:29Z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