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92" r:id="rId3"/>
    <p:sldId id="258" r:id="rId4"/>
    <p:sldId id="1283" r:id="rId5"/>
    <p:sldId id="1213" r:id="rId6"/>
    <p:sldId id="1301" r:id="rId7"/>
    <p:sldId id="1289" r:id="rId8"/>
    <p:sldId id="614" r:id="rId9"/>
    <p:sldId id="1286" r:id="rId10"/>
    <p:sldId id="1302" r:id="rId11"/>
    <p:sldId id="1293" r:id="rId12"/>
    <p:sldId id="564" r:id="rId13"/>
    <p:sldId id="1200" r:id="rId14"/>
    <p:sldId id="1300" r:id="rId15"/>
    <p:sldId id="1294" r:id="rId16"/>
    <p:sldId id="1295" r:id="rId17"/>
    <p:sldId id="1296" r:id="rId18"/>
    <p:sldId id="1298" r:id="rId19"/>
    <p:sldId id="1297" r:id="rId20"/>
    <p:sldId id="1299" r:id="rId21"/>
    <p:sldId id="1269" r:id="rId2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61" userDrawn="1">
          <p15:clr>
            <a:srgbClr val="A4A3A4"/>
          </p15:clr>
        </p15:guide>
        <p15:guide id="4" orient="horz" pos="482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  <p15:guide id="6" orient="horz" pos="2047" userDrawn="1">
          <p15:clr>
            <a:srgbClr val="A4A3A4"/>
          </p15:clr>
        </p15:guide>
        <p15:guide id="7" pos="3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FF"/>
    <a:srgbClr val="D9D9D9"/>
    <a:srgbClr val="4EE06B"/>
    <a:srgbClr val="002C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F937FA-CC40-41D8-8DC0-A8FABEA49694}" v="14" dt="2026-06-16T14:30:32.037"/>
    <p1510:client id="{FDE823FE-E150-49AC-ACB8-3CEE10195F5D}" v="2" dt="2026-06-16T14:16:01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06" autoAdjust="0"/>
    <p:restoredTop sz="95876" autoAdjust="0"/>
  </p:normalViewPr>
  <p:slideViewPr>
    <p:cSldViewPr snapToGrid="0">
      <p:cViewPr varScale="1">
        <p:scale>
          <a:sx n="79" d="100"/>
          <a:sy n="79" d="100"/>
        </p:scale>
        <p:origin x="451" y="72"/>
      </p:cViewPr>
      <p:guideLst>
        <p:guide orient="horz" pos="2160"/>
        <p:guide pos="3840"/>
        <p:guide pos="461"/>
        <p:guide orient="horz" pos="482"/>
        <p:guide orient="horz" pos="255"/>
        <p:guide orient="horz" pos="2047"/>
        <p:guide pos="3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1941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a Sacadura" userId="5098397f-8bfe-4bac-9921-2715e9c3143d" providerId="ADAL" clId="{59581781-688F-4DAB-88FE-9A8867911AF4}"/>
    <pc:docChg chg="custSel modSld">
      <pc:chgData name="Filipa Sacadura" userId="5098397f-8bfe-4bac-9921-2715e9c3143d" providerId="ADAL" clId="{59581781-688F-4DAB-88FE-9A8867911AF4}" dt="2026-06-16T14:25:07.152" v="36" actId="1038"/>
      <pc:docMkLst>
        <pc:docMk/>
      </pc:docMkLst>
      <pc:sldChg chg="addSp delSp modSp mod">
        <pc:chgData name="Filipa Sacadura" userId="5098397f-8bfe-4bac-9921-2715e9c3143d" providerId="ADAL" clId="{59581781-688F-4DAB-88FE-9A8867911AF4}" dt="2026-06-16T14:25:07.152" v="36" actId="1038"/>
        <pc:sldMkLst>
          <pc:docMk/>
          <pc:sldMk cId="174348500" sldId="1302"/>
        </pc:sldMkLst>
        <pc:spChg chg="add mod">
          <ac:chgData name="Filipa Sacadura" userId="5098397f-8bfe-4bac-9921-2715e9c3143d" providerId="ADAL" clId="{59581781-688F-4DAB-88FE-9A8867911AF4}" dt="2026-06-16T14:23:32.877" v="12" actId="1076"/>
          <ac:spMkLst>
            <pc:docMk/>
            <pc:sldMk cId="174348500" sldId="1302"/>
            <ac:spMk id="3" creationId="{1379FAB2-C8C0-9DA3-733F-782B89FCCE85}"/>
          </ac:spMkLst>
        </pc:spChg>
        <pc:spChg chg="add del mod">
          <ac:chgData name="Filipa Sacadura" userId="5098397f-8bfe-4bac-9921-2715e9c3143d" providerId="ADAL" clId="{59581781-688F-4DAB-88FE-9A8867911AF4}" dt="2026-06-16T14:23:57.791" v="15" actId="478"/>
          <ac:spMkLst>
            <pc:docMk/>
            <pc:sldMk cId="174348500" sldId="1302"/>
            <ac:spMk id="6" creationId="{DDBD9B92-423E-E2C9-D5FB-ED19251BB70F}"/>
          </ac:spMkLst>
        </pc:spChg>
        <pc:spChg chg="add mod">
          <ac:chgData name="Filipa Sacadura" userId="5098397f-8bfe-4bac-9921-2715e9c3143d" providerId="ADAL" clId="{59581781-688F-4DAB-88FE-9A8867911AF4}" dt="2026-06-16T14:25:07.152" v="36" actId="1038"/>
          <ac:spMkLst>
            <pc:docMk/>
            <pc:sldMk cId="174348500" sldId="1302"/>
            <ac:spMk id="7" creationId="{09883F4E-0336-B7AD-2985-988B03D3B37C}"/>
          </ac:spMkLst>
        </pc:spChg>
        <pc:spChg chg="mod">
          <ac:chgData name="Filipa Sacadura" userId="5098397f-8bfe-4bac-9921-2715e9c3143d" providerId="ADAL" clId="{59581781-688F-4DAB-88FE-9A8867911AF4}" dt="2026-06-16T14:23:21.359" v="9"/>
          <ac:spMkLst>
            <pc:docMk/>
            <pc:sldMk cId="174348500" sldId="1302"/>
            <ac:spMk id="8" creationId="{34EA0279-1FD1-7FBE-7B24-773D0294F978}"/>
          </ac:spMkLst>
        </pc:spChg>
        <pc:picChg chg="mod">
          <ac:chgData name="Filipa Sacadura" userId="5098397f-8bfe-4bac-9921-2715e9c3143d" providerId="ADAL" clId="{59581781-688F-4DAB-88FE-9A8867911AF4}" dt="2026-06-16T14:23:17.234" v="7" actId="14100"/>
          <ac:picMkLst>
            <pc:docMk/>
            <pc:sldMk cId="174348500" sldId="1302"/>
            <ac:picMk id="4" creationId="{741AE660-6544-A8FC-D54B-6EA8D472F5CD}"/>
          </ac:picMkLst>
        </pc:picChg>
        <pc:picChg chg="mod">
          <ac:chgData name="Filipa Sacadura" userId="5098397f-8bfe-4bac-9921-2715e9c3143d" providerId="ADAL" clId="{59581781-688F-4DAB-88FE-9A8867911AF4}" dt="2026-06-16T14:23:18.716" v="8" actId="1076"/>
          <ac:picMkLst>
            <pc:docMk/>
            <pc:sldMk cId="174348500" sldId="1302"/>
            <ac:picMk id="10" creationId="{0785215F-76CA-66E7-3242-972C9FD8BC2F}"/>
          </ac:picMkLst>
        </pc:picChg>
      </pc:sldChg>
    </pc:docChg>
  </pc:docChgLst>
  <pc:docChgLst>
    <pc:chgData name="Carlos Contente de Sousa" userId="5255b86f-fffa-4f28-a166-b684f1522cdd" providerId="ADAL" clId="{C72E4E62-EEFF-4012-954C-68E8640C8464}"/>
    <pc:docChg chg="custSel addSld modSld">
      <pc:chgData name="Carlos Contente de Sousa" userId="5255b86f-fffa-4f28-a166-b684f1522cdd" providerId="ADAL" clId="{C72E4E62-EEFF-4012-954C-68E8640C8464}" dt="2026-06-16T14:17:31.955" v="287" actId="20577"/>
      <pc:docMkLst>
        <pc:docMk/>
      </pc:docMkLst>
      <pc:sldChg chg="modSp mod">
        <pc:chgData name="Carlos Contente de Sousa" userId="5255b86f-fffa-4f28-a166-b684f1522cdd" providerId="ADAL" clId="{C72E4E62-EEFF-4012-954C-68E8640C8464}" dt="2026-06-16T13:22:17.426" v="54" actId="20577"/>
        <pc:sldMkLst>
          <pc:docMk/>
          <pc:sldMk cId="2761220558" sldId="1299"/>
        </pc:sldMkLst>
        <pc:spChg chg="mod">
          <ac:chgData name="Carlos Contente de Sousa" userId="5255b86f-fffa-4f28-a166-b684f1522cdd" providerId="ADAL" clId="{C72E4E62-EEFF-4012-954C-68E8640C8464}" dt="2026-06-16T13:22:17.426" v="54" actId="20577"/>
          <ac:spMkLst>
            <pc:docMk/>
            <pc:sldMk cId="2761220558" sldId="1299"/>
            <ac:spMk id="6" creationId="{AB930744-FEB8-385F-1612-A58CFF0CDFDB}"/>
          </ac:spMkLst>
        </pc:spChg>
      </pc:sldChg>
      <pc:sldChg chg="addSp delSp modSp new mod">
        <pc:chgData name="Carlos Contente de Sousa" userId="5255b86f-fffa-4f28-a166-b684f1522cdd" providerId="ADAL" clId="{C72E4E62-EEFF-4012-954C-68E8640C8464}" dt="2026-06-16T14:17:31.955" v="287" actId="20577"/>
        <pc:sldMkLst>
          <pc:docMk/>
          <pc:sldMk cId="174348500" sldId="1302"/>
        </pc:sldMkLst>
        <pc:spChg chg="del">
          <ac:chgData name="Carlos Contente de Sousa" userId="5255b86f-fffa-4f28-a166-b684f1522cdd" providerId="ADAL" clId="{C72E4E62-EEFF-4012-954C-68E8640C8464}" dt="2026-06-16T13:28:08.437" v="56" actId="478"/>
          <ac:spMkLst>
            <pc:docMk/>
            <pc:sldMk cId="174348500" sldId="1302"/>
            <ac:spMk id="2" creationId="{497A639C-6457-FFBE-0253-E2B565BE167F}"/>
          </ac:spMkLst>
        </pc:spChg>
        <pc:spChg chg="del">
          <ac:chgData name="Carlos Contente de Sousa" userId="5255b86f-fffa-4f28-a166-b684f1522cdd" providerId="ADAL" clId="{C72E4E62-EEFF-4012-954C-68E8640C8464}" dt="2026-06-16T13:28:11.378" v="57" actId="478"/>
          <ac:spMkLst>
            <pc:docMk/>
            <pc:sldMk cId="174348500" sldId="1302"/>
            <ac:spMk id="3" creationId="{E5B344BD-2626-B64A-0170-6980492A9CD3}"/>
          </ac:spMkLst>
        </pc:spChg>
        <pc:spChg chg="add del mod">
          <ac:chgData name="Carlos Contente de Sousa" userId="5255b86f-fffa-4f28-a166-b684f1522cdd" providerId="ADAL" clId="{C72E4E62-EEFF-4012-954C-68E8640C8464}" dt="2026-06-16T13:29:33.507" v="67" actId="478"/>
          <ac:spMkLst>
            <pc:docMk/>
            <pc:sldMk cId="174348500" sldId="1302"/>
            <ac:spMk id="6" creationId="{B42C4C8E-5B6F-AFB2-A71A-AF20A9498935}"/>
          </ac:spMkLst>
        </pc:spChg>
        <pc:spChg chg="add mod">
          <ac:chgData name="Carlos Contente de Sousa" userId="5255b86f-fffa-4f28-a166-b684f1522cdd" providerId="ADAL" clId="{C72E4E62-EEFF-4012-954C-68E8640C8464}" dt="2026-06-16T14:17:31.955" v="287" actId="20577"/>
          <ac:spMkLst>
            <pc:docMk/>
            <pc:sldMk cId="174348500" sldId="1302"/>
            <ac:spMk id="8" creationId="{34EA0279-1FD1-7FBE-7B24-773D0294F978}"/>
          </ac:spMkLst>
        </pc:spChg>
        <pc:spChg chg="add del">
          <ac:chgData name="Carlos Contente de Sousa" userId="5255b86f-fffa-4f28-a166-b684f1522cdd" providerId="ADAL" clId="{C72E4E62-EEFF-4012-954C-68E8640C8464}" dt="2026-06-16T14:14:46.485" v="259" actId="21"/>
          <ac:spMkLst>
            <pc:docMk/>
            <pc:sldMk cId="174348500" sldId="1302"/>
            <ac:spMk id="12" creationId="{B4B3AE56-12FB-13D6-CB66-8D1BBA88112E}"/>
          </ac:spMkLst>
        </pc:spChg>
        <pc:spChg chg="add del mod">
          <ac:chgData name="Carlos Contente de Sousa" userId="5255b86f-fffa-4f28-a166-b684f1522cdd" providerId="ADAL" clId="{C72E4E62-EEFF-4012-954C-68E8640C8464}" dt="2026-06-16T14:15:03.874" v="265" actId="478"/>
          <ac:spMkLst>
            <pc:docMk/>
            <pc:sldMk cId="174348500" sldId="1302"/>
            <ac:spMk id="14" creationId="{705BF01D-9176-4E08-2699-D6196C26DE57}"/>
          </ac:spMkLst>
        </pc:spChg>
        <pc:picChg chg="add mod">
          <ac:chgData name="Carlos Contente de Sousa" userId="5255b86f-fffa-4f28-a166-b684f1522cdd" providerId="ADAL" clId="{C72E4E62-EEFF-4012-954C-68E8640C8464}" dt="2026-06-16T14:15:09.525" v="267" actId="1076"/>
          <ac:picMkLst>
            <pc:docMk/>
            <pc:sldMk cId="174348500" sldId="1302"/>
            <ac:picMk id="4" creationId="{741AE660-6544-A8FC-D54B-6EA8D472F5CD}"/>
          </ac:picMkLst>
        </pc:picChg>
        <pc:picChg chg="add mod">
          <ac:chgData name="Carlos Contente de Sousa" userId="5255b86f-fffa-4f28-a166-b684f1522cdd" providerId="ADAL" clId="{C72E4E62-EEFF-4012-954C-68E8640C8464}" dt="2026-06-16T14:15:24.494" v="269" actId="1076"/>
          <ac:picMkLst>
            <pc:docMk/>
            <pc:sldMk cId="174348500" sldId="1302"/>
            <ac:picMk id="10" creationId="{0785215F-76CA-66E7-3242-972C9FD8BC2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95DB74-6174-A85B-0285-0218214EB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AE40B-DFF0-CC46-136D-80A35E83F8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7D7A-7353-4A77-87D6-733383774C0C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BC52F-CB3C-3B8B-D6DE-8BFFA0ABB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D73E0-4CAB-321D-3EF9-11CC968032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DC6F5-7769-4B7F-86A6-3A96571AD1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1227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2T09:50:32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AC2BD-A7FA-4FA0-9B73-A3E209CB4698}" type="datetimeFigureOut">
              <a:rPr lang="pt-PT" smtClean="0"/>
              <a:t>16/06/2026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A5AAC-8F1F-47EA-941C-3783286DFE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465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A5AAC-8F1F-47EA-941C-3783286DFECF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1989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8888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1AEA9-BD19-0D13-DA5E-3074D6EC2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17EB3662-1E6B-41A5-3B10-BFE7E8593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C5D61F48-64EA-EA07-3D18-1A68DC718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338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="1"/>
          </a:p>
        </p:txBody>
      </p:sp>
    </p:spTree>
    <p:extLst>
      <p:ext uri="{BB962C8B-B14F-4D97-AF65-F5344CB8AC3E}">
        <p14:creationId xmlns:p14="http://schemas.microsoft.com/office/powerpoint/2010/main" val="35724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A5AAC-8F1F-47EA-941C-3783286DFECF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165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rgbClr val="002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98016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002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5">
            <a:extLst>
              <a:ext uri="{FF2B5EF4-FFF2-40B4-BE49-F238E27FC236}">
                <a16:creationId xmlns:a16="http://schemas.microsoft.com/office/drawing/2014/main" id="{02F4EC8E-D7AF-E52C-95D4-597EE1C288CF}"/>
              </a:ext>
            </a:extLst>
          </p:cNvPr>
          <p:cNvSpPr txBox="1"/>
          <p:nvPr userDrawn="1"/>
        </p:nvSpPr>
        <p:spPr>
          <a:xfrm>
            <a:off x="10945962" y="3816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bg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bg1"/>
              </a:solidFill>
              <a:uFillTx/>
              <a:latin typeface="Montserrat" pitchFamily="2" charset="0"/>
            </a:endParaRPr>
          </a:p>
        </p:txBody>
      </p:sp>
      <p:pic>
        <p:nvPicPr>
          <p:cNvPr id="2" name="Picture 1" descr="A blue and green circle design&#10;&#10;Description automatically generated">
            <a:extLst>
              <a:ext uri="{FF2B5EF4-FFF2-40B4-BE49-F238E27FC236}">
                <a16:creationId xmlns:a16="http://schemas.microsoft.com/office/drawing/2014/main" id="{9210F27C-9D7F-2D87-A4A2-CF8852CE9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 rot="16200000">
            <a:off x="1761368" y="1109638"/>
            <a:ext cx="3882571" cy="76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4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bg>
      <p:bgPr>
        <a:solidFill>
          <a:srgbClr val="002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5">
            <a:extLst>
              <a:ext uri="{FF2B5EF4-FFF2-40B4-BE49-F238E27FC236}">
                <a16:creationId xmlns:a16="http://schemas.microsoft.com/office/drawing/2014/main" id="{F4ECCC05-EE22-D95D-B644-D7523F566585}"/>
              </a:ext>
            </a:extLst>
          </p:cNvPr>
          <p:cNvSpPr txBox="1"/>
          <p:nvPr userDrawn="1"/>
        </p:nvSpPr>
        <p:spPr>
          <a:xfrm>
            <a:off x="10945962" y="3816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bg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bg1"/>
              </a:solidFill>
              <a:uFillTx/>
              <a:latin typeface="Montserrat" pitchFamily="2" charset="0"/>
            </a:endParaRPr>
          </a:p>
        </p:txBody>
      </p:sp>
      <p:pic>
        <p:nvPicPr>
          <p:cNvPr id="2" name="Picture 1" descr="A blue and green circle design&#10;&#10;Description automatically generated">
            <a:extLst>
              <a:ext uri="{FF2B5EF4-FFF2-40B4-BE49-F238E27FC236}">
                <a16:creationId xmlns:a16="http://schemas.microsoft.com/office/drawing/2014/main" id="{F90B2003-5BEA-7C26-1C49-6A816CBD3F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1" r="29298"/>
          <a:stretch/>
        </p:blipFill>
        <p:spPr>
          <a:xfrm>
            <a:off x="7636877" y="137533"/>
            <a:ext cx="4555123" cy="65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578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5">
            <a:extLst>
              <a:ext uri="{FF2B5EF4-FFF2-40B4-BE49-F238E27FC236}">
                <a16:creationId xmlns:a16="http://schemas.microsoft.com/office/drawing/2014/main" id="{6212E32A-B62A-0BCD-E1E6-E0A9D3B77E83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  <p:pic>
        <p:nvPicPr>
          <p:cNvPr id="2" name="Picture 1" descr="A blue and green circle design&#10;&#10;Description automatically generated">
            <a:extLst>
              <a:ext uri="{FF2B5EF4-FFF2-40B4-BE49-F238E27FC236}">
                <a16:creationId xmlns:a16="http://schemas.microsoft.com/office/drawing/2014/main" id="{3EB06E1B-F9C2-C243-5995-FC197C095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0" y="461652"/>
            <a:ext cx="3026190" cy="593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6404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5">
            <a:extLst>
              <a:ext uri="{FF2B5EF4-FFF2-40B4-BE49-F238E27FC236}">
                <a16:creationId xmlns:a16="http://schemas.microsoft.com/office/drawing/2014/main" id="{0DF96DB3-2E10-E124-D197-DB5CDB7F7938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  <p:pic>
        <p:nvPicPr>
          <p:cNvPr id="2" name="Picture 1" descr="A blue and green circle design&#10;&#10;Description automatically generated">
            <a:extLst>
              <a:ext uri="{FF2B5EF4-FFF2-40B4-BE49-F238E27FC236}">
                <a16:creationId xmlns:a16="http://schemas.microsoft.com/office/drawing/2014/main" id="{DA28A8B7-9A6B-BC50-DDBA-FDAD0CA46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 rot="16200000">
            <a:off x="1761368" y="1109638"/>
            <a:ext cx="3882571" cy="76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2890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5">
            <a:extLst>
              <a:ext uri="{FF2B5EF4-FFF2-40B4-BE49-F238E27FC236}">
                <a16:creationId xmlns:a16="http://schemas.microsoft.com/office/drawing/2014/main" id="{BD11E204-70E2-A698-E6FD-5958BA784C77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  <p:pic>
        <p:nvPicPr>
          <p:cNvPr id="3" name="Picture 2" descr="A blue and green circle design&#10;&#10;Description automatically generated">
            <a:extLst>
              <a:ext uri="{FF2B5EF4-FFF2-40B4-BE49-F238E27FC236}">
                <a16:creationId xmlns:a16="http://schemas.microsoft.com/office/drawing/2014/main" id="{CA7E68F0-809D-3399-3DA2-62950E1512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1" r="29298"/>
          <a:stretch/>
        </p:blipFill>
        <p:spPr>
          <a:xfrm>
            <a:off x="7636877" y="137533"/>
            <a:ext cx="4555123" cy="65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834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Diapositivo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olar panel on a roof&#10;&#10;Description automatically generated">
            <a:extLst>
              <a:ext uri="{FF2B5EF4-FFF2-40B4-BE49-F238E27FC236}">
                <a16:creationId xmlns:a16="http://schemas.microsoft.com/office/drawing/2014/main" id="{5CFF1427-67D1-8366-CDF1-457819C73F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23" t="1734" r="43491" b="13162"/>
          <a:stretch>
            <a:fillRect/>
          </a:stretch>
        </p:blipFill>
        <p:spPr>
          <a:xfrm>
            <a:off x="6980030" y="0"/>
            <a:ext cx="521197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 descr="A red seats in a train&#10;&#10;Description automatically generated">
            <a:extLst>
              <a:ext uri="{FF2B5EF4-FFF2-40B4-BE49-F238E27FC236}">
                <a16:creationId xmlns:a16="http://schemas.microsoft.com/office/drawing/2014/main" id="{C7F835B0-06FE-9CE8-3F23-2E5C2BA819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1" t="12500" r="7251" b="12500"/>
          <a:stretch/>
        </p:blipFill>
        <p:spPr>
          <a:xfrm>
            <a:off x="6980031" y="-1"/>
            <a:ext cx="5211970" cy="6858001"/>
          </a:xfrm>
          <a:prstGeom prst="rect">
            <a:avLst/>
          </a:prstGeom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1E01364C-E37D-6948-DA02-38E151A043FB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18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Diapositivo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olar panel on a roof&#10;&#10;Description automatically generated">
            <a:extLst>
              <a:ext uri="{FF2B5EF4-FFF2-40B4-BE49-F238E27FC236}">
                <a16:creationId xmlns:a16="http://schemas.microsoft.com/office/drawing/2014/main" id="{64A0E181-23CC-752A-7E60-02BD5B657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23" t="1734" r="43491" b="13162"/>
          <a:stretch>
            <a:fillRect/>
          </a:stretch>
        </p:blipFill>
        <p:spPr>
          <a:xfrm>
            <a:off x="6980030" y="-2"/>
            <a:ext cx="521197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 descr="A solar panel on a roof&#10;&#10;Description automatically generated">
            <a:extLst>
              <a:ext uri="{FF2B5EF4-FFF2-40B4-BE49-F238E27FC236}">
                <a16:creationId xmlns:a16="http://schemas.microsoft.com/office/drawing/2014/main" id="{5CFF1427-67D1-8366-CDF1-457819C73F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23" t="1734" r="43491" b="13162"/>
          <a:stretch>
            <a:fillRect/>
          </a:stretch>
        </p:blipFill>
        <p:spPr>
          <a:xfrm>
            <a:off x="6980030" y="0"/>
            <a:ext cx="521197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1E01364C-E37D-6948-DA02-38E151A043FB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8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Diapositivo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ridge with a sunset in the background&#10;&#10;Description automatically generated">
            <a:extLst>
              <a:ext uri="{FF2B5EF4-FFF2-40B4-BE49-F238E27FC236}">
                <a16:creationId xmlns:a16="http://schemas.microsoft.com/office/drawing/2014/main" id="{70FEE26B-7ED1-A6C1-62A4-A08D080BD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1"/>
          <a:stretch/>
        </p:blipFill>
        <p:spPr>
          <a:xfrm>
            <a:off x="0" y="-1"/>
            <a:ext cx="5203372" cy="6858001"/>
          </a:xfrm>
          <a:prstGeom prst="rect">
            <a:avLst/>
          </a:prstGeom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1E01364C-E37D-6948-DA02-38E151A043FB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304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Diapositivo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tracks in a city&#10;&#10;Description automatically generated">
            <a:extLst>
              <a:ext uri="{FF2B5EF4-FFF2-40B4-BE49-F238E27FC236}">
                <a16:creationId xmlns:a16="http://schemas.microsoft.com/office/drawing/2014/main" id="{61DCAC63-A6BF-6394-DD46-23B6AF105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42"/>
          <a:stretch/>
        </p:blipFill>
        <p:spPr>
          <a:xfrm>
            <a:off x="0" y="-2"/>
            <a:ext cx="5203372" cy="6858001"/>
          </a:xfrm>
          <a:prstGeom prst="rect">
            <a:avLst/>
          </a:prstGeom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1E01364C-E37D-6948-DA02-38E151A043FB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3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Diapositivo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many buildings and a road&#10;&#10;Description automatically generated with medium confidence">
            <a:extLst>
              <a:ext uri="{FF2B5EF4-FFF2-40B4-BE49-F238E27FC236}">
                <a16:creationId xmlns:a16="http://schemas.microsoft.com/office/drawing/2014/main" id="{9B4C9FA5-6FB7-9A46-4F3C-023F3BFCE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57" b="1026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1E01364C-E37D-6948-DA02-38E151A043FB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20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02104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Diapositivo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riding bicycles on a sidewalk by the water&#10;&#10;Description automatically generated">
            <a:extLst>
              <a:ext uri="{FF2B5EF4-FFF2-40B4-BE49-F238E27FC236}">
                <a16:creationId xmlns:a16="http://schemas.microsoft.com/office/drawing/2014/main" id="{3B7FBE35-22CE-7271-B992-259A97580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958" b="8750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1E01364C-E37D-6948-DA02-38E151A043FB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16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Diapositivo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riding bicycles on a sidewalk by the water&#10;&#10;Description automatically generated">
            <a:extLst>
              <a:ext uri="{FF2B5EF4-FFF2-40B4-BE49-F238E27FC236}">
                <a16:creationId xmlns:a16="http://schemas.microsoft.com/office/drawing/2014/main" id="{3B7FBE35-22CE-7271-B992-259A97580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958" b="8750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1E01364C-E37D-6948-DA02-38E151A043FB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  <p:pic>
        <p:nvPicPr>
          <p:cNvPr id="2" name="Picture 1" descr="A solar panel on a roof&#10;&#10;Description automatically generated">
            <a:extLst>
              <a:ext uri="{FF2B5EF4-FFF2-40B4-BE49-F238E27FC236}">
                <a16:creationId xmlns:a16="http://schemas.microsoft.com/office/drawing/2014/main" id="{0F996247-A8AA-5FF7-43F4-2504232EE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2" t="8648" r="772" b="106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8802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A2FD-896C-0B67-1AC8-6C0274449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9DA53-D280-B2EB-604B-B8AC4D76F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43460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06423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4EE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5">
            <a:extLst>
              <a:ext uri="{FF2B5EF4-FFF2-40B4-BE49-F238E27FC236}">
                <a16:creationId xmlns:a16="http://schemas.microsoft.com/office/drawing/2014/main" id="{E92F56E2-1D57-9BD5-444A-34805F29E0F2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4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5">
            <a:extLst>
              <a:ext uri="{FF2B5EF4-FFF2-40B4-BE49-F238E27FC236}">
                <a16:creationId xmlns:a16="http://schemas.microsoft.com/office/drawing/2014/main" id="{A2743414-45F0-449E-B2AC-06505471D861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9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5">
            <a:extLst>
              <a:ext uri="{FF2B5EF4-FFF2-40B4-BE49-F238E27FC236}">
                <a16:creationId xmlns:a16="http://schemas.microsoft.com/office/drawing/2014/main" id="{A8765B5F-F5EB-9921-61D1-B2B61221D9D7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bg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bg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961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rgbClr val="002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5">
            <a:extLst>
              <a:ext uri="{FF2B5EF4-FFF2-40B4-BE49-F238E27FC236}">
                <a16:creationId xmlns:a16="http://schemas.microsoft.com/office/drawing/2014/main" id="{A8765B5F-F5EB-9921-61D1-B2B61221D9D7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bg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bg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337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5">
            <a:extLst>
              <a:ext uri="{FF2B5EF4-FFF2-40B4-BE49-F238E27FC236}">
                <a16:creationId xmlns:a16="http://schemas.microsoft.com/office/drawing/2014/main" id="{A8765B5F-F5EB-9921-61D1-B2B61221D9D7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bg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bg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5364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5">
            <a:extLst>
              <a:ext uri="{FF2B5EF4-FFF2-40B4-BE49-F238E27FC236}">
                <a16:creationId xmlns:a16="http://schemas.microsoft.com/office/drawing/2014/main" id="{6582D8EF-A5E3-3ABD-0270-55846FBB6CFD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tx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tx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43173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bg>
      <p:bgPr>
        <a:solidFill>
          <a:srgbClr val="002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circle design&#10;&#10;Description automatically generated">
            <a:extLst>
              <a:ext uri="{FF2B5EF4-FFF2-40B4-BE49-F238E27FC236}">
                <a16:creationId xmlns:a16="http://schemas.microsoft.com/office/drawing/2014/main" id="{8E3B61AC-7398-9470-C3F0-9377ACCE4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0" y="461652"/>
            <a:ext cx="3026190" cy="5934695"/>
          </a:xfrm>
          <a:prstGeom prst="rect">
            <a:avLst/>
          </a:prstGeom>
        </p:spPr>
      </p:pic>
      <p:sp>
        <p:nvSpPr>
          <p:cNvPr id="5" name="CaixaDeTexto 5">
            <a:extLst>
              <a:ext uri="{FF2B5EF4-FFF2-40B4-BE49-F238E27FC236}">
                <a16:creationId xmlns:a16="http://schemas.microsoft.com/office/drawing/2014/main" id="{A5CEA6C1-4E45-DE7F-536F-D4AB6F90DD4D}"/>
              </a:ext>
            </a:extLst>
          </p:cNvPr>
          <p:cNvSpPr txBox="1"/>
          <p:nvPr userDrawn="1"/>
        </p:nvSpPr>
        <p:spPr>
          <a:xfrm>
            <a:off x="10945962" y="229233"/>
            <a:ext cx="679737" cy="338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9F40AA-D4CB-42C7-97DB-8AA2D94DAA33}" type="slidenum">
              <a:rPr sz="1200">
                <a:solidFill>
                  <a:schemeClr val="bg1"/>
                </a:solidFill>
                <a:latin typeface="Montserrat" pitchFamily="2" charset="0"/>
              </a:rPr>
              <a:t>‹nº›</a:t>
            </a:fld>
            <a:endParaRPr lang="pt-PT" sz="800" b="0" i="0" u="none" strike="noStrike" kern="1200" cap="none" spc="300" baseline="0" dirty="0">
              <a:solidFill>
                <a:schemeClr val="bg1"/>
              </a:solidFill>
              <a:uFillTx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3533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0" r:id="rId6"/>
    <p:sldLayoutId id="214748367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8" r:id="rId16"/>
    <p:sldLayoutId id="2147483666" r:id="rId17"/>
    <p:sldLayoutId id="2147483667" r:id="rId18"/>
    <p:sldLayoutId id="2147483662" r:id="rId19"/>
    <p:sldLayoutId id="2147483663" r:id="rId20"/>
    <p:sldLayoutId id="2147483669" r:id="rId21"/>
    <p:sldLayoutId id="2147483672" r:id="rId22"/>
    <p:sldLayoutId id="214748367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png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6343BE9C-0416-1260-1DA8-75B30BA03A53}"/>
              </a:ext>
            </a:extLst>
          </p:cNvPr>
          <p:cNvSpPr txBox="1"/>
          <p:nvPr/>
        </p:nvSpPr>
        <p:spPr>
          <a:xfrm>
            <a:off x="444498" y="5140400"/>
            <a:ext cx="8298860" cy="1538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noProof="0" dirty="0">
                <a:solidFill>
                  <a:srgbClr val="FFFFFF"/>
                </a:solidFill>
                <a:latin typeface="Internacional-Light" panose="01000000000000000000" pitchFamily="2" charset="0"/>
              </a:rPr>
              <a:t>NATIONAL PARLIAMENTARY WORKSHOP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noProof="0" dirty="0">
                <a:solidFill>
                  <a:srgbClr val="FFFFFF"/>
                </a:solidFill>
                <a:latin typeface="Internacional-Light" panose="01000000000000000000" pitchFamily="2" charset="0"/>
              </a:rPr>
              <a:t>Shaping Portugal’s Energy Future: Policy, Renewables,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noProof="0" dirty="0">
                <a:solidFill>
                  <a:srgbClr val="FFFFFF"/>
                </a:solidFill>
                <a:latin typeface="Internacional-Light" panose="01000000000000000000" pitchFamily="2" charset="0"/>
              </a:rPr>
              <a:t>and Energy Efficiency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kern="0" noProof="0" dirty="0">
              <a:solidFill>
                <a:srgbClr val="FFFFFF"/>
              </a:solidFill>
              <a:latin typeface="Internacional-Light" panose="01000000000000000000" pitchFamily="2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noProof="0" dirty="0">
                <a:solidFill>
                  <a:srgbClr val="FFFFFF"/>
                </a:solidFill>
                <a:latin typeface="Internacional-Light" panose="01000000000000000000" pitchFamily="2" charset="0"/>
              </a:rPr>
              <a:t>Lisbon, 17</a:t>
            </a:r>
            <a:r>
              <a:rPr lang="en-GB" sz="1600" baseline="30000" noProof="0" dirty="0">
                <a:solidFill>
                  <a:srgbClr val="FFFFFF"/>
                </a:solidFill>
                <a:latin typeface="Internacional-Light" panose="01000000000000000000" pitchFamily="2" charset="0"/>
              </a:rPr>
              <a:t>th</a:t>
            </a:r>
            <a:r>
              <a:rPr lang="en-GB" sz="1600" noProof="0" dirty="0">
                <a:solidFill>
                  <a:srgbClr val="FFFFFF"/>
                </a:solidFill>
                <a:latin typeface="Internacional-Light" panose="01000000000000000000" pitchFamily="2" charset="0"/>
              </a:rPr>
              <a:t> June 2026</a:t>
            </a:r>
            <a:endParaRPr lang="en-GB" sz="1600" b="0" i="0" u="none" strike="noStrike" kern="1200" cap="none" spc="0" baseline="0" noProof="0" dirty="0">
              <a:solidFill>
                <a:srgbClr val="FFFFFF"/>
              </a:solidFill>
              <a:uFillTx/>
              <a:latin typeface="Internacional-Light" panose="01000000000000000000" pitchFamily="2" charset="0"/>
            </a:endParaRP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8F4A420-3A67-0B7F-9AA7-6C511D1A53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358" y="5231219"/>
            <a:ext cx="2871660" cy="113776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7663B02-2362-958A-06ED-BDCED813F123}"/>
              </a:ext>
            </a:extLst>
          </p:cNvPr>
          <p:cNvSpPr txBox="1"/>
          <p:nvPr/>
        </p:nvSpPr>
        <p:spPr>
          <a:xfrm>
            <a:off x="444498" y="525950"/>
            <a:ext cx="111705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200" b="1" i="0" u="none" strike="noStrike" baseline="0" noProof="0" dirty="0">
                <a:solidFill>
                  <a:schemeClr val="bg1"/>
                </a:solidFill>
                <a:latin typeface="Montserrat ExtraBold" panose="00000900000000000000" pitchFamily="2" charset="0"/>
              </a:rPr>
              <a:t>Implementing Energy Efficiency at Local Level: Lisboa E-Nova, a partner </a:t>
            </a:r>
            <a:r>
              <a:rPr lang="en-GB" sz="4200" b="1" noProof="0" dirty="0">
                <a:solidFill>
                  <a:schemeClr val="bg1"/>
                </a:solidFill>
                <a:latin typeface="Montserrat ExtraBold" panose="00000900000000000000" pitchFamily="2" charset="0"/>
              </a:rPr>
              <a:t>for Lisbon’s climate neutrality</a:t>
            </a:r>
            <a:endParaRPr lang="en-GB" sz="4200" noProof="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6185C7D-C138-3A17-DD59-AD1B6C387189}"/>
              </a:ext>
            </a:extLst>
          </p:cNvPr>
          <p:cNvSpPr txBox="1"/>
          <p:nvPr/>
        </p:nvSpPr>
        <p:spPr>
          <a:xfrm>
            <a:off x="482159" y="2704486"/>
            <a:ext cx="9697029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Montserrat" pitchFamily="2"/>
              </a:rPr>
              <a:t>Carlos Contente de Sousa, Lisboa E-Nova</a:t>
            </a:r>
            <a:endParaRPr lang="en-GB" sz="2400" b="0" i="0" u="none" strike="noStrike" kern="1200" cap="none" spc="0" baseline="0" noProof="0" dirty="0">
              <a:solidFill>
                <a:srgbClr val="FFFFFF"/>
              </a:solidFill>
              <a:uFillTx/>
              <a:latin typeface="Montserrat" pitchFamily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ity4Climate">
            <a:extLst>
              <a:ext uri="{FF2B5EF4-FFF2-40B4-BE49-F238E27FC236}">
                <a16:creationId xmlns:a16="http://schemas.microsoft.com/office/drawing/2014/main" id="{741AE660-6544-A8FC-D54B-6EA8D472F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723" y="5577318"/>
            <a:ext cx="3088495" cy="92132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4EA0279-1FD1-7FBE-7B24-773D0294F978}"/>
              </a:ext>
            </a:extLst>
          </p:cNvPr>
          <p:cNvSpPr txBox="1"/>
          <p:nvPr/>
        </p:nvSpPr>
        <p:spPr>
          <a:xfrm>
            <a:off x="119874" y="1460570"/>
            <a:ext cx="11671633" cy="45030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2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3"/>
              </a:buBlip>
              <a:defRPr sz="2000">
                <a:latin typeface="Montserrat" panose="00000500000000000000" pitchFamily="2" charset="0"/>
              </a:defRPr>
            </a:lvl2pPr>
          </a:lstStyle>
          <a:p>
            <a:pPr lvl="1"/>
            <a:r>
              <a:rPr lang="en-US" dirty="0"/>
              <a:t>Develop and implement a Digital Twin framework tailored for climate action governance,</a:t>
            </a:r>
            <a:r>
              <a:rPr lang="pt-PT" dirty="0"/>
              <a:t> </a:t>
            </a:r>
            <a:r>
              <a:rPr lang="pt-PT" dirty="0" err="1"/>
              <a:t>eliminating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2 </a:t>
            </a:r>
            <a:r>
              <a:rPr lang="pt-PT" dirty="0" err="1"/>
              <a:t>year</a:t>
            </a:r>
            <a:r>
              <a:rPr lang="pt-PT" dirty="0"/>
              <a:t> gap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available</a:t>
            </a:r>
            <a:r>
              <a:rPr lang="pt-PT" dirty="0"/>
              <a:t> data.</a:t>
            </a:r>
            <a:endParaRPr lang="en-US" dirty="0"/>
          </a:p>
          <a:p>
            <a:pPr lvl="1"/>
            <a:r>
              <a:rPr lang="en-US" dirty="0"/>
              <a:t>Integrate real-time data and predictive analytics to support decision-making and accelerate decarbonization.</a:t>
            </a:r>
          </a:p>
          <a:p>
            <a:pPr lvl="1"/>
            <a:r>
              <a:rPr lang="en-US" dirty="0"/>
              <a:t>Simulate scenarios on key urban components such as emissions, air quality, mobility, energy, and the environment.</a:t>
            </a:r>
          </a:p>
          <a:p>
            <a:pPr lvl="1"/>
            <a:r>
              <a:rPr lang="en-US" dirty="0"/>
              <a:t>Create a scalable and interoperable architecture aligned with EU standards for climate adaptation and mitigation.</a:t>
            </a:r>
          </a:p>
        </p:txBody>
      </p:sp>
      <p:pic>
        <p:nvPicPr>
          <p:cNvPr id="10" name="Imagem 9" descr="Uma imagem com padrão, quadrado, Retângulo, arte&#10;&#10;Os conteúdos gerados por IA podem estar incorretos.">
            <a:extLst>
              <a:ext uri="{FF2B5EF4-FFF2-40B4-BE49-F238E27FC236}">
                <a16:creationId xmlns:a16="http://schemas.microsoft.com/office/drawing/2014/main" id="{0785215F-76CA-66E7-3242-972C9FD8BC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479" y="5577318"/>
            <a:ext cx="1003533" cy="100353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379FAB2-C8C0-9DA3-733F-782B89FCCE85}"/>
              </a:ext>
            </a:extLst>
          </p:cNvPr>
          <p:cNvSpPr txBox="1"/>
          <p:nvPr/>
        </p:nvSpPr>
        <p:spPr>
          <a:xfrm>
            <a:off x="9973282" y="6212094"/>
            <a:ext cx="1670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city4climate.pt</a:t>
            </a: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09883F4E-0336-B7AD-2985-988B03D3B37C}"/>
              </a:ext>
            </a:extLst>
          </p:cNvPr>
          <p:cNvSpPr txBox="1">
            <a:spLocks/>
          </p:cNvSpPr>
          <p:nvPr/>
        </p:nvSpPr>
        <p:spPr>
          <a:xfrm>
            <a:off x="593997" y="293538"/>
            <a:ext cx="11763375" cy="725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 indent="0" fontAlgn="base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Internacional-Bold" pitchFamily="2" charset="77"/>
                <a:cs typeface="Poppins" panose="000005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>
              <a:lnSpc>
                <a:spcPct val="100000"/>
              </a:lnSpc>
            </a:pPr>
            <a:r>
              <a:rPr lang="pt-PT" kern="0" dirty="0">
                <a:latin typeface="Montserrat Medium" panose="00000600000000000000" pitchFamily="2" charset="0"/>
              </a:rPr>
              <a:t>City4Climate - Gémeos Digitais Urbanos para a Ação Climática</a:t>
            </a:r>
          </a:p>
        </p:txBody>
      </p:sp>
    </p:spTree>
    <p:extLst>
      <p:ext uri="{BB962C8B-B14F-4D97-AF65-F5344CB8AC3E}">
        <p14:creationId xmlns:p14="http://schemas.microsoft.com/office/powerpoint/2010/main" val="174348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26CD039-F0D3-F97A-4E4F-E26ECF37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71" y="501898"/>
            <a:ext cx="8773750" cy="52370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D1BB5C8-540A-0A02-F634-F4C6BBA7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049" y="1184510"/>
            <a:ext cx="2136280" cy="37438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E086B4CB-11E3-8489-DBDF-A7FCFFA9002E}"/>
                  </a:ext>
                </a:extLst>
              </p14:cNvPr>
              <p14:cNvContentPartPr/>
              <p14:nvPr/>
            </p14:nvContentPartPr>
            <p14:xfrm>
              <a:off x="13693230" y="605430"/>
              <a:ext cx="360" cy="36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E086B4CB-11E3-8489-DBDF-A7FCFFA900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84230" y="59679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F894D11D-0562-A223-F052-C5D9A3BCEC85}"/>
              </a:ext>
            </a:extLst>
          </p:cNvPr>
          <p:cNvSpPr/>
          <p:nvPr/>
        </p:nvSpPr>
        <p:spPr>
          <a:xfrm>
            <a:off x="7423484" y="2394284"/>
            <a:ext cx="1407694" cy="2069432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14A3FC-0AA9-E546-254B-BB0F7FEF0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33" y="5813760"/>
            <a:ext cx="10450445" cy="695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Montserrat SemiBold" panose="00000700000000000000" pitchFamily="2" charset="0"/>
                <a:ea typeface="Calibri" panose="020F0502020204030204" pitchFamily="34" charset="0"/>
                <a:cs typeface="Rubik" pitchFamily="2" charset="-79"/>
              </a:rPr>
              <a:t>Decoupling between carbon emissions and energy consumption due to Electrification.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Montserrat SemiBold" panose="00000700000000000000" pitchFamily="2" charset="0"/>
                <a:ea typeface="Calibri" panose="020F0502020204030204" pitchFamily="34" charset="0"/>
                <a:cs typeface="Rubik" pitchFamily="2" charset="-79"/>
              </a:rPr>
              <a:t>Energy Efficiency has to be present!</a:t>
            </a:r>
          </a:p>
        </p:txBody>
      </p:sp>
      <p:sp>
        <p:nvSpPr>
          <p:cNvPr id="6" name="Marcador de Posição de Conteúdo 2">
            <a:extLst>
              <a:ext uri="{FF2B5EF4-FFF2-40B4-BE49-F238E27FC236}">
                <a16:creationId xmlns:a16="http://schemas.microsoft.com/office/drawing/2014/main" id="{26C1637A-13A1-56A3-09C0-5A4411E6FDF9}"/>
              </a:ext>
            </a:extLst>
          </p:cNvPr>
          <p:cNvSpPr txBox="1">
            <a:spLocks/>
          </p:cNvSpPr>
          <p:nvPr/>
        </p:nvSpPr>
        <p:spPr>
          <a:xfrm>
            <a:off x="584269" y="137890"/>
            <a:ext cx="11763375" cy="725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 indent="0" fontAlgn="base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Internacional-Bold" pitchFamily="2" charset="77"/>
                <a:cs typeface="Poppins" panose="000005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>
              <a:spcAft>
                <a:spcPct val="0"/>
              </a:spcAft>
            </a:pPr>
            <a:r>
              <a:rPr lang="en-GB" kern="0" dirty="0">
                <a:latin typeface="Montserrat Medium" panose="00000600000000000000" pitchFamily="2" charset="0"/>
              </a:rPr>
              <a:t>ENERGY AND GHG EMISSIONS LISBON 2002-2023</a:t>
            </a:r>
          </a:p>
        </p:txBody>
      </p:sp>
    </p:spTree>
    <p:extLst>
      <p:ext uri="{BB962C8B-B14F-4D97-AF65-F5344CB8AC3E}">
        <p14:creationId xmlns:p14="http://schemas.microsoft.com/office/powerpoint/2010/main" val="303778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4025C1D-DA46-4469-48E7-795BA51C7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98" y="5797111"/>
            <a:ext cx="9267130" cy="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Montserrat SemiBold" panose="00000700000000000000" pitchFamily="2" charset="0"/>
                <a:ea typeface="Calibri" panose="020F0502020204030204" pitchFamily="34" charset="0"/>
                <a:cs typeface="Rubik" pitchFamily="2" charset="-79"/>
              </a:rPr>
              <a:t>Electricity (35%) and Diesel (30%): 2/3 of the total energy consumption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Montserrat SemiBold" panose="00000700000000000000" pitchFamily="2" charset="0"/>
                <a:ea typeface="Calibri" panose="020F0502020204030204" pitchFamily="34" charset="0"/>
                <a:cs typeface="Rubik" pitchFamily="2" charset="-79"/>
              </a:rPr>
              <a:t>Natural Gas: 11% of the total energy consumption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9256897-AB90-2D65-9931-4DE640ED6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45" y="1485911"/>
            <a:ext cx="7899159" cy="38861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72680EB-23AF-BF91-3DC9-AA71B793A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058" y="2094082"/>
            <a:ext cx="4001126" cy="2755743"/>
          </a:xfrm>
          <a:prstGeom prst="rect">
            <a:avLst/>
          </a:prstGeom>
        </p:spPr>
      </p:pic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5D7E0A67-2FC3-EBD4-DC96-81F2A105F3D0}"/>
              </a:ext>
            </a:extLst>
          </p:cNvPr>
          <p:cNvSpPr txBox="1">
            <a:spLocks/>
          </p:cNvSpPr>
          <p:nvPr/>
        </p:nvSpPr>
        <p:spPr>
          <a:xfrm>
            <a:off x="564814" y="118437"/>
            <a:ext cx="11763375" cy="725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 indent="0" fontAlgn="base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Internacional-Bold" pitchFamily="2" charset="77"/>
                <a:cs typeface="Poppins" panose="000005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kern="0" dirty="0">
                <a:latin typeface="Montserrat Medium" panose="00000600000000000000" pitchFamily="2" charset="0"/>
              </a:rPr>
              <a:t>ENERGY CONSUMPTION LISBON 2002-2023</a:t>
            </a:r>
          </a:p>
        </p:txBody>
      </p:sp>
    </p:spTree>
    <p:extLst>
      <p:ext uri="{BB962C8B-B14F-4D97-AF65-F5344CB8AC3E}">
        <p14:creationId xmlns:p14="http://schemas.microsoft.com/office/powerpoint/2010/main" val="382274157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A5D986B-BC19-456F-6EFE-03BDD7506445}"/>
              </a:ext>
            </a:extLst>
          </p:cNvPr>
          <p:cNvSpPr/>
          <p:nvPr/>
        </p:nvSpPr>
        <p:spPr>
          <a:xfrm>
            <a:off x="6562390" y="2832217"/>
            <a:ext cx="5159828" cy="3205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Montserrat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2DCD43E-5E63-3861-2748-0605F5BB3D6F}"/>
              </a:ext>
            </a:extLst>
          </p:cNvPr>
          <p:cNvSpPr/>
          <p:nvPr/>
        </p:nvSpPr>
        <p:spPr>
          <a:xfrm>
            <a:off x="469781" y="2848115"/>
            <a:ext cx="5159828" cy="3205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Montserrat" panose="00000500000000000000" pitchFamily="2" charset="0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503F1970-63B3-83CC-5AA7-2CEC75FB4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55" y="139691"/>
            <a:ext cx="8896350" cy="74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200" b="1" kern="0" dirty="0">
                <a:solidFill>
                  <a:srgbClr val="00A3FF"/>
                </a:solidFill>
                <a:latin typeface="Montserrat Medium" panose="00000600000000000000" pitchFamily="2" charset="0"/>
                <a:cs typeface="Poppins" panose="00000500000000000000" pitchFamily="2" charset="0"/>
              </a:rPr>
              <a:t>LISBON RESIDENTIAL BUILDING STOCK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AC13F8-3151-2F56-C465-9A3BF5AD1C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55" y="3673840"/>
            <a:ext cx="4915748" cy="21108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142AE3-4F7A-8BDC-9B17-B113865322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744" y="3611773"/>
            <a:ext cx="4785120" cy="20547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ACB279-FF69-F339-0A23-4EBF324184E2}"/>
              </a:ext>
            </a:extLst>
          </p:cNvPr>
          <p:cNvSpPr txBox="1"/>
          <p:nvPr/>
        </p:nvSpPr>
        <p:spPr>
          <a:xfrm>
            <a:off x="1337388" y="1883932"/>
            <a:ext cx="3737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ctr">
              <a:defRPr sz="1400" b="1">
                <a:latin typeface="Arial Nova" panose="020B0504020202020204" pitchFamily="34" charset="0"/>
              </a:defRPr>
            </a:lvl1pPr>
          </a:lstStyle>
          <a:p>
            <a:r>
              <a:rPr lang="en-GB" sz="1800" b="0" dirty="0">
                <a:solidFill>
                  <a:srgbClr val="000000"/>
                </a:solidFill>
                <a:latin typeface="Internacional-Bold" pitchFamily="2"/>
                <a:cs typeface="Poppins SemiBold" pitchFamily="2"/>
              </a:rPr>
              <a:t>Distribution of residential building stock by construction period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4F0A28-BD8D-FE51-54B5-157E79501414}"/>
              </a:ext>
            </a:extLst>
          </p:cNvPr>
          <p:cNvSpPr txBox="1"/>
          <p:nvPr/>
        </p:nvSpPr>
        <p:spPr>
          <a:xfrm>
            <a:off x="7790715" y="1768439"/>
            <a:ext cx="31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ctr">
              <a:defRPr sz="1400" b="1">
                <a:latin typeface="Arial Nova" panose="020B0504020202020204" pitchFamily="34" charset="0"/>
              </a:defRPr>
            </a:lvl1pPr>
          </a:lstStyle>
          <a:p>
            <a:r>
              <a:rPr lang="en-GB" sz="1800" b="0" dirty="0">
                <a:solidFill>
                  <a:srgbClr val="000000"/>
                </a:solidFill>
                <a:latin typeface="Internacional-Bold" pitchFamily="2"/>
                <a:cs typeface="Poppins SemiBold" pitchFamily="2"/>
              </a:rPr>
              <a:t>Energy performance certificates of residential buildings</a:t>
            </a:r>
          </a:p>
        </p:txBody>
      </p:sp>
      <p:sp>
        <p:nvSpPr>
          <p:cNvPr id="32" name="CaixaDeTexto 7">
            <a:extLst>
              <a:ext uri="{FF2B5EF4-FFF2-40B4-BE49-F238E27FC236}">
                <a16:creationId xmlns:a16="http://schemas.microsoft.com/office/drawing/2014/main" id="{90C7AFC1-2706-1482-5D4E-E783137D194A}"/>
              </a:ext>
            </a:extLst>
          </p:cNvPr>
          <p:cNvSpPr txBox="1"/>
          <p:nvPr/>
        </p:nvSpPr>
        <p:spPr>
          <a:xfrm>
            <a:off x="10481310" y="5784692"/>
            <a:ext cx="124090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b="0" i="1" noProof="0" dirty="0">
                <a:solidFill>
                  <a:schemeClr val="bg1">
                    <a:lumMod val="65000"/>
                  </a:schemeClr>
                </a:solidFill>
                <a:effectLst/>
                <a:latin typeface="Montserrat" panose="00000500000000000000" pitchFamily="2" charset="0"/>
              </a:rPr>
              <a:t>Source: SCE</a:t>
            </a:r>
          </a:p>
        </p:txBody>
      </p:sp>
      <p:sp>
        <p:nvSpPr>
          <p:cNvPr id="33" name="CaixaDeTexto 7">
            <a:extLst>
              <a:ext uri="{FF2B5EF4-FFF2-40B4-BE49-F238E27FC236}">
                <a16:creationId xmlns:a16="http://schemas.microsoft.com/office/drawing/2014/main" id="{6E0FA8C2-9337-00E2-417F-B224234708C2}"/>
              </a:ext>
            </a:extLst>
          </p:cNvPr>
          <p:cNvSpPr txBox="1"/>
          <p:nvPr/>
        </p:nvSpPr>
        <p:spPr>
          <a:xfrm>
            <a:off x="4783761" y="5800590"/>
            <a:ext cx="8458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00" b="0" i="1" noProof="0" dirty="0">
                <a:solidFill>
                  <a:schemeClr val="bg1">
                    <a:lumMod val="65000"/>
                  </a:schemeClr>
                </a:solidFill>
                <a:effectLst/>
                <a:latin typeface="Montserrat" panose="00000500000000000000" pitchFamily="2" charset="0"/>
              </a:rPr>
              <a:t>Source: INE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436E40-B077-BAC1-3260-E7C43F6902FD}"/>
              </a:ext>
            </a:extLst>
          </p:cNvPr>
          <p:cNvSpPr/>
          <p:nvPr/>
        </p:nvSpPr>
        <p:spPr>
          <a:xfrm>
            <a:off x="611225" y="3468725"/>
            <a:ext cx="2074825" cy="16121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Montserrat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EBAE2D-0220-D42A-5CD0-4C04CD301017}"/>
              </a:ext>
            </a:extLst>
          </p:cNvPr>
          <p:cNvSpPr txBox="1"/>
          <p:nvPr/>
        </p:nvSpPr>
        <p:spPr>
          <a:xfrm>
            <a:off x="611224" y="3468725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solidFill>
                  <a:srgbClr val="C00000"/>
                </a:solidFill>
                <a:latin typeface="Montserrat" panose="00000500000000000000" pitchFamily="2" charset="0"/>
              </a:rPr>
              <a:t>82%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D1A8C-F221-03AA-6894-142FC6D21EEE}"/>
              </a:ext>
            </a:extLst>
          </p:cNvPr>
          <p:cNvSpPr/>
          <p:nvPr/>
        </p:nvSpPr>
        <p:spPr>
          <a:xfrm>
            <a:off x="9161425" y="3550217"/>
            <a:ext cx="2444620" cy="18589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Montserrat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6635B7-5D91-9B2B-7B16-2A3E2F45D946}"/>
              </a:ext>
            </a:extLst>
          </p:cNvPr>
          <p:cNvSpPr txBox="1"/>
          <p:nvPr/>
        </p:nvSpPr>
        <p:spPr>
          <a:xfrm>
            <a:off x="10689259" y="3542995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noProof="0" dirty="0">
                <a:solidFill>
                  <a:srgbClr val="C00000"/>
                </a:solidFill>
                <a:latin typeface="Montserrat" panose="00000500000000000000" pitchFamily="2" charset="0"/>
              </a:rPr>
              <a:t>72%</a:t>
            </a:r>
          </a:p>
        </p:txBody>
      </p:sp>
    </p:spTree>
    <p:extLst>
      <p:ext uri="{BB962C8B-B14F-4D97-AF65-F5344CB8AC3E}">
        <p14:creationId xmlns:p14="http://schemas.microsoft.com/office/powerpoint/2010/main" val="182560063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633EA6D-6314-12E5-408C-20E29642C6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28"/>
          <a:stretch>
            <a:fillRect/>
          </a:stretch>
        </p:blipFill>
        <p:spPr>
          <a:xfrm>
            <a:off x="224447" y="1047631"/>
            <a:ext cx="10844421" cy="4462756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55234715-4C30-B01E-28CC-764C89495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55" y="149419"/>
            <a:ext cx="8896350" cy="74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200" b="1" kern="0" dirty="0">
                <a:solidFill>
                  <a:srgbClr val="00A3FF"/>
                </a:solidFill>
                <a:latin typeface="Montserrat Medium" panose="00000600000000000000" pitchFamily="2" charset="0"/>
                <a:cs typeface="Poppins" panose="00000500000000000000" pitchFamily="2" charset="0"/>
              </a:rPr>
              <a:t>LISBON’S PUBLIC LIGHTING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3A3958C-48C4-3F17-BB38-AD08020DC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9053" y="5356499"/>
            <a:ext cx="92671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Calibri" panose="020F0502020204030204" pitchFamily="34" charset="0"/>
                <a:cs typeface="Rubik" pitchFamily="2" charset="-79"/>
              </a:rPr>
              <a:t>Source: E-REDES Open Data</a:t>
            </a:r>
            <a:endParaRPr kumimoji="0" lang="en-GB" sz="1400" b="1" i="0" u="none" strike="noStrike" cap="none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Rubik" pitchFamily="2" charset="-79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C7AF772-8C35-21F4-A8A8-C0411C90E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092" y="5810369"/>
            <a:ext cx="9267130" cy="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Montserrat SemiBold" panose="00000700000000000000" pitchFamily="2" charset="0"/>
                <a:ea typeface="Calibri" panose="020F0502020204030204" pitchFamily="34" charset="0"/>
                <a:cs typeface="Rubik" pitchFamily="2" charset="-79"/>
              </a:rPr>
              <a:t>Over 85 000 luminaries in the city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Montserrat SemiBold" panose="00000700000000000000" pitchFamily="2" charset="0"/>
                <a:ea typeface="Calibri" panose="020F0502020204030204" pitchFamily="34" charset="0"/>
                <a:cs typeface="Rubik" pitchFamily="2" charset="-79"/>
              </a:rPr>
              <a:t>LED in green (very low penetration)</a:t>
            </a:r>
          </a:p>
        </p:txBody>
      </p:sp>
    </p:spTree>
    <p:extLst>
      <p:ext uri="{BB962C8B-B14F-4D97-AF65-F5344CB8AC3E}">
        <p14:creationId xmlns:p14="http://schemas.microsoft.com/office/powerpoint/2010/main" val="379893214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3F8FF-8968-F330-4060-C12CC484E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F2D6FAE-9843-2486-DC59-C34CE4FECC06}"/>
              </a:ext>
            </a:extLst>
          </p:cNvPr>
          <p:cNvSpPr txBox="1"/>
          <p:nvPr/>
        </p:nvSpPr>
        <p:spPr>
          <a:xfrm>
            <a:off x="329893" y="1278142"/>
            <a:ext cx="10955495" cy="5169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noProof="0" dirty="0">
                <a:latin typeface="Montserrat" panose="00000500000000000000" pitchFamily="2" charset="0"/>
              </a:rPr>
              <a:t>In 2019 </a:t>
            </a:r>
            <a:r>
              <a:rPr lang="en-GB" sz="2000" kern="1200" noProof="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the residential and services sectors represented 42% of the Lisbon's total energy consumption and Greenhouse Gas (GHG) emissions. In addition, public lighting is another crucial sector, accounting for 70% of CML's electricity consumption.</a:t>
            </a: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kern="1200" noProof="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Lisboa E-Nova identified an opportunity: the ELENA Programme, managed by the EIB. </a:t>
            </a: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noProof="0" dirty="0">
                <a:latin typeface="Montserrat" panose="00000500000000000000" pitchFamily="2" charset="0"/>
              </a:rPr>
              <a:t>ELENA </a:t>
            </a:r>
            <a:r>
              <a:rPr lang="en-GB" sz="2000" kern="1200" noProof="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supports project development services, strengthening Lisboa E-Nova's capacity to provide technical assistance to Lisbon Municipality and to leverage investment to improve energy efficiency in municipal buildings and public lighting.</a:t>
            </a:r>
          </a:p>
        </p:txBody>
      </p:sp>
      <p:sp>
        <p:nvSpPr>
          <p:cNvPr id="7" name="Google Shape;96;p2">
            <a:extLst>
              <a:ext uri="{FF2B5EF4-FFF2-40B4-BE49-F238E27FC236}">
                <a16:creationId xmlns:a16="http://schemas.microsoft.com/office/drawing/2014/main" id="{058AEB5D-5639-AE18-3343-2E28754AFD8F}"/>
              </a:ext>
            </a:extLst>
          </p:cNvPr>
          <p:cNvSpPr txBox="1"/>
          <p:nvPr/>
        </p:nvSpPr>
        <p:spPr>
          <a:xfrm>
            <a:off x="605035" y="155656"/>
            <a:ext cx="8095870" cy="75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Internacional-Bold" pitchFamily="2" charset="77"/>
                <a:cs typeface="Rubik" pitchFamily="2" charset="-79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>
                <a:latin typeface="Montserrat Medium" panose="00000600000000000000" pitchFamily="2" charset="0"/>
                <a:cs typeface="Poppins" panose="00000500000000000000" pitchFamily="2" charset="0"/>
                <a:sym typeface="Montserrat"/>
              </a:rPr>
              <a:t>ELENA: SETTING THE SCENARIO</a:t>
            </a:r>
            <a:endParaRPr lang="en-GB" kern="0" dirty="0">
              <a:latin typeface="Montserrat Medium" panose="000006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5662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342FE-4743-C9E5-E99A-0403995D2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C3F0A81-7AE5-7B2A-A255-D578CFF0B656}"/>
              </a:ext>
            </a:extLst>
          </p:cNvPr>
          <p:cNvSpPr txBox="1"/>
          <p:nvPr/>
        </p:nvSpPr>
        <p:spPr>
          <a:xfrm>
            <a:off x="292822" y="1246243"/>
            <a:ext cx="11730301" cy="5477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3"/>
              </a:buBlip>
            </a:pPr>
            <a:r>
              <a:rPr lang="en-GB" sz="2000" noProof="0" dirty="0">
                <a:latin typeface="Montserrat" panose="00000500000000000000" pitchFamily="2" charset="0"/>
              </a:rPr>
              <a:t>Lisboa E-Nova's project "Lisbon Alliance – Accelerate </a:t>
            </a:r>
            <a:r>
              <a:rPr lang="en-GB" sz="2000" noProof="0" dirty="0" err="1">
                <a:latin typeface="Montserrat" panose="00000500000000000000" pitchFamily="2" charset="0"/>
              </a:rPr>
              <a:t>pubLic</a:t>
            </a:r>
            <a:r>
              <a:rPr lang="en-GB" sz="2000" noProof="0" dirty="0">
                <a:latin typeface="Montserrat" panose="00000500000000000000" pitchFamily="2" charset="0"/>
              </a:rPr>
              <a:t> </a:t>
            </a:r>
            <a:r>
              <a:rPr lang="en-GB" sz="2000" noProof="0" dirty="0" err="1">
                <a:latin typeface="Montserrat" panose="00000500000000000000" pitchFamily="2" charset="0"/>
              </a:rPr>
              <a:t>buiLding</a:t>
            </a:r>
            <a:r>
              <a:rPr lang="en-GB" sz="2000" noProof="0" dirty="0">
                <a:latin typeface="Montserrat" panose="00000500000000000000" pitchFamily="2" charset="0"/>
              </a:rPr>
              <a:t> </a:t>
            </a:r>
            <a:r>
              <a:rPr lang="en-GB" sz="2000" noProof="0" dirty="0" err="1">
                <a:latin typeface="Montserrat" panose="00000500000000000000" pitchFamily="2" charset="0"/>
              </a:rPr>
              <a:t>renovatIon</a:t>
            </a:r>
            <a:r>
              <a:rPr lang="en-GB" sz="2000" noProof="0" dirty="0">
                <a:latin typeface="Montserrat" panose="00000500000000000000" pitchFamily="2" charset="0"/>
              </a:rPr>
              <a:t> And public lighting </a:t>
            </a:r>
            <a:r>
              <a:rPr lang="en-GB" sz="2000" noProof="0" dirty="0" err="1">
                <a:latin typeface="Montserrat" panose="00000500000000000000" pitchFamily="2" charset="0"/>
              </a:rPr>
              <a:t>eNergy</a:t>
            </a:r>
            <a:r>
              <a:rPr lang="en-GB" sz="2000" noProof="0" dirty="0">
                <a:latin typeface="Montserrat" panose="00000500000000000000" pitchFamily="2" charset="0"/>
              </a:rPr>
              <a:t> </a:t>
            </a:r>
            <a:r>
              <a:rPr lang="en-GB" sz="2000" noProof="0" dirty="0" err="1">
                <a:latin typeface="Montserrat" panose="00000500000000000000" pitchFamily="2" charset="0"/>
              </a:rPr>
              <a:t>effiCiEncy</a:t>
            </a:r>
            <a:r>
              <a:rPr lang="en-GB" sz="2000" noProof="0" dirty="0">
                <a:latin typeface="Montserrat" panose="00000500000000000000" pitchFamily="2" charset="0"/>
              </a:rPr>
              <a:t>“</a:t>
            </a: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3"/>
              </a:buBlip>
            </a:pPr>
            <a:r>
              <a:rPr lang="en-GB" sz="2000" noProof="0" dirty="0">
                <a:latin typeface="Montserrat" panose="00000500000000000000" pitchFamily="2" charset="0"/>
              </a:rPr>
              <a:t>Starting date: 1</a:t>
            </a:r>
            <a:r>
              <a:rPr lang="en-GB" sz="2000" baseline="30000" noProof="0" dirty="0">
                <a:latin typeface="Montserrat" panose="00000500000000000000" pitchFamily="2" charset="0"/>
              </a:rPr>
              <a:t>st</a:t>
            </a:r>
            <a:r>
              <a:rPr lang="en-GB" sz="2000" noProof="0" dirty="0">
                <a:latin typeface="Montserrat" panose="00000500000000000000" pitchFamily="2" charset="0"/>
              </a:rPr>
              <a:t> April 2025 | Duration: 36 months</a:t>
            </a: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3"/>
              </a:buBlip>
            </a:pPr>
            <a:r>
              <a:rPr lang="en-GB" sz="2000" noProof="0" dirty="0">
                <a:latin typeface="Montserrat" panose="00000500000000000000" pitchFamily="2" charset="0"/>
              </a:rPr>
              <a:t>Budget (for project development services): 1.6 M€ (90% financed by ELENA)</a:t>
            </a: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3"/>
              </a:buBlip>
            </a:pPr>
            <a:r>
              <a:rPr lang="en-GB" sz="2000" b="1" noProof="0" dirty="0">
                <a:latin typeface="Montserrat" panose="00000500000000000000" pitchFamily="2" charset="0"/>
              </a:rPr>
              <a:t>Investment in energy efficiency</a:t>
            </a:r>
            <a:r>
              <a:rPr lang="en-GB" sz="2000" noProof="0" dirty="0">
                <a:latin typeface="Montserrat" panose="00000500000000000000" pitchFamily="2" charset="0"/>
              </a:rPr>
              <a:t>: </a:t>
            </a:r>
            <a:r>
              <a:rPr lang="en-GB" sz="2000" b="1" noProof="0" dirty="0">
                <a:latin typeface="Montserrat" panose="00000500000000000000" pitchFamily="2" charset="0"/>
              </a:rPr>
              <a:t>44.6 M€ </a:t>
            </a:r>
            <a:r>
              <a:rPr lang="en-GB" sz="2000" noProof="0" dirty="0">
                <a:latin typeface="Montserrat" panose="00000500000000000000" pitchFamily="2" charset="0"/>
              </a:rPr>
              <a:t>(leverage factor: ~28 times)</a:t>
            </a: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3"/>
              </a:buBlip>
            </a:pPr>
            <a:r>
              <a:rPr lang="en-GB" sz="2000" noProof="0" dirty="0">
                <a:latin typeface="Montserrat" panose="00000500000000000000" pitchFamily="2" charset="0"/>
              </a:rPr>
              <a:t>The project development services are being done by Lisboa E-Nova, using its team and specialized external consultancy.</a:t>
            </a: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3"/>
              </a:buBlip>
            </a:pPr>
            <a:r>
              <a:rPr lang="en-GB" sz="2000" noProof="0" dirty="0">
                <a:latin typeface="Montserrat" panose="00000500000000000000" pitchFamily="2" charset="0"/>
              </a:rPr>
              <a:t>The investment program will be done by the Municipality – CML, SRU and GEBALIS – and/or other municipal/public companies/entities.</a:t>
            </a:r>
          </a:p>
        </p:txBody>
      </p:sp>
      <p:sp>
        <p:nvSpPr>
          <p:cNvPr id="7" name="Google Shape;96;p2">
            <a:extLst>
              <a:ext uri="{FF2B5EF4-FFF2-40B4-BE49-F238E27FC236}">
                <a16:creationId xmlns:a16="http://schemas.microsoft.com/office/drawing/2014/main" id="{18ACF4AD-2F2C-8D3E-2636-4BF4FA95C80B}"/>
              </a:ext>
            </a:extLst>
          </p:cNvPr>
          <p:cNvSpPr txBox="1"/>
          <p:nvPr/>
        </p:nvSpPr>
        <p:spPr>
          <a:xfrm>
            <a:off x="624490" y="120628"/>
            <a:ext cx="8095870" cy="75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Internacional-Bold" pitchFamily="2" charset="77"/>
                <a:cs typeface="Rubik" pitchFamily="2" charset="-79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>
                <a:latin typeface="Montserrat Medium" panose="00000600000000000000" pitchFamily="2" charset="0"/>
                <a:cs typeface="Poppins" panose="00000500000000000000" pitchFamily="2" charset="0"/>
                <a:sym typeface="Montserrat"/>
              </a:rPr>
              <a:t>LISBON ALLIANCE</a:t>
            </a:r>
            <a:endParaRPr lang="en-GB" kern="0" dirty="0">
              <a:latin typeface="Montserrat Medium" panose="000006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164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36C52-36D5-9272-E496-5CC4DFBE0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6;p2">
            <a:extLst>
              <a:ext uri="{FF2B5EF4-FFF2-40B4-BE49-F238E27FC236}">
                <a16:creationId xmlns:a16="http://schemas.microsoft.com/office/drawing/2014/main" id="{B7C1D8DD-A9B6-D163-65AB-BA8B0D7FC1BD}"/>
              </a:ext>
            </a:extLst>
          </p:cNvPr>
          <p:cNvSpPr txBox="1"/>
          <p:nvPr/>
        </p:nvSpPr>
        <p:spPr>
          <a:xfrm>
            <a:off x="614763" y="145928"/>
            <a:ext cx="8095870" cy="75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Internacional-Bold" pitchFamily="2" charset="77"/>
                <a:cs typeface="Rubik" pitchFamily="2" charset="-79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>
                <a:latin typeface="Montserrat Medium" panose="00000600000000000000" pitchFamily="2" charset="0"/>
                <a:cs typeface="Poppins" panose="00000500000000000000" pitchFamily="2" charset="0"/>
                <a:sym typeface="Montserrat"/>
              </a:rPr>
              <a:t>LISBON ALLIANCE</a:t>
            </a:r>
            <a:endParaRPr lang="en-GB" kern="0" dirty="0">
              <a:latin typeface="Montserrat Medium" panose="000006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CC45A6B-3CD8-FF7A-0EFF-EF0C8D458A5D}"/>
              </a:ext>
            </a:extLst>
          </p:cNvPr>
          <p:cNvSpPr txBox="1"/>
          <p:nvPr/>
        </p:nvSpPr>
        <p:spPr>
          <a:xfrm>
            <a:off x="750950" y="1601221"/>
            <a:ext cx="9610344" cy="3528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2000" kern="100" noProof="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Energy Efficiency Investment programme submitted to the EIB contains 3 main dimensions:</a:t>
            </a:r>
            <a:endParaRPr lang="en-GB" sz="20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192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b="1" kern="1200" noProof="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Residential buildings</a:t>
            </a:r>
            <a:r>
              <a:rPr lang="en-GB" sz="2000" kern="1200" noProof="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: renovation of 55 existing residential buildings intended for social/affordable housing (77,605 m</a:t>
            </a:r>
            <a:r>
              <a:rPr lang="en-GB" sz="2000" kern="1200" baseline="30000" noProof="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2</a:t>
            </a:r>
            <a:r>
              <a:rPr lang="en-GB" sz="2000" kern="1200" noProof="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), by improving the thermal performance of the building’s envelope and renovating technical systems</a:t>
            </a:r>
            <a:br>
              <a:rPr lang="en-GB" sz="2000" kern="1200" noProof="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</a:br>
            <a:r>
              <a:rPr lang="en-GB" sz="2000" b="1" kern="1200" noProof="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Energy savings: 54%</a:t>
            </a:r>
          </a:p>
        </p:txBody>
      </p:sp>
    </p:spTree>
    <p:extLst>
      <p:ext uri="{BB962C8B-B14F-4D97-AF65-F5344CB8AC3E}">
        <p14:creationId xmlns:p14="http://schemas.microsoft.com/office/powerpoint/2010/main" val="252653251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7020C-6E28-30E9-8C7D-C91F14FBE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B45E339-375C-245B-38BB-225A91F6A491}"/>
              </a:ext>
            </a:extLst>
          </p:cNvPr>
          <p:cNvSpPr txBox="1"/>
          <p:nvPr/>
        </p:nvSpPr>
        <p:spPr>
          <a:xfrm>
            <a:off x="305180" y="1520120"/>
            <a:ext cx="11260744" cy="3990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b="1" noProof="0" dirty="0">
                <a:latin typeface="Montserrat" panose="00000500000000000000" pitchFamily="2" charset="0"/>
              </a:rPr>
              <a:t>Non-residential buildings</a:t>
            </a:r>
            <a:r>
              <a:rPr lang="en-GB" sz="2000" noProof="0" dirty="0">
                <a:latin typeface="Montserrat" panose="00000500000000000000" pitchFamily="2" charset="0"/>
              </a:rPr>
              <a:t>: renovation of 11 existing non-residential buildings, mostly schools (32,175 m</a:t>
            </a:r>
            <a:r>
              <a:rPr lang="en-GB" sz="2000" baseline="30000" noProof="0" dirty="0">
                <a:latin typeface="Montserrat" panose="00000500000000000000" pitchFamily="2" charset="0"/>
              </a:rPr>
              <a:t>2</a:t>
            </a:r>
            <a:r>
              <a:rPr lang="en-GB" sz="2000" noProof="0" dirty="0">
                <a:latin typeface="Montserrat" panose="00000500000000000000" pitchFamily="2" charset="0"/>
              </a:rPr>
              <a:t>) – technical systems (air conditioning and lighting) and improvement of thermal performance of the building’s envelope.</a:t>
            </a:r>
            <a:br>
              <a:rPr lang="en-GB" sz="2000" noProof="0" dirty="0">
                <a:latin typeface="Montserrat" panose="00000500000000000000" pitchFamily="2" charset="0"/>
              </a:rPr>
            </a:br>
            <a:r>
              <a:rPr lang="en-GB" sz="2000" b="1" noProof="0" dirty="0">
                <a:latin typeface="Montserrat" panose="00000500000000000000" pitchFamily="2" charset="0"/>
              </a:rPr>
              <a:t>Energy savings: 64%</a:t>
            </a: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b="1" noProof="0" dirty="0">
                <a:latin typeface="Montserrat" panose="00000500000000000000" pitchFamily="2" charset="0"/>
              </a:rPr>
              <a:t>Public lighting: </a:t>
            </a:r>
            <a:r>
              <a:rPr lang="en-GB" sz="2000" noProof="0" dirty="0">
                <a:latin typeface="Montserrat" panose="00000500000000000000" pitchFamily="2" charset="0"/>
              </a:rPr>
              <a:t>renovation of existing lighting technologies, replacing them with LED and introducing smart management systems. At least 16,000 luminaires were assumed to be replaced. </a:t>
            </a:r>
            <a:br>
              <a:rPr lang="en-GB" sz="2000" noProof="0" dirty="0">
                <a:latin typeface="Montserrat" panose="00000500000000000000" pitchFamily="2" charset="0"/>
              </a:rPr>
            </a:br>
            <a:r>
              <a:rPr lang="en-GB" sz="2000" b="1" noProof="0" dirty="0">
                <a:latin typeface="Montserrat" panose="00000500000000000000" pitchFamily="2" charset="0"/>
              </a:rPr>
              <a:t>Energy savings: 70%</a:t>
            </a:r>
          </a:p>
        </p:txBody>
      </p:sp>
      <p:sp>
        <p:nvSpPr>
          <p:cNvPr id="7" name="Google Shape;96;p2">
            <a:extLst>
              <a:ext uri="{FF2B5EF4-FFF2-40B4-BE49-F238E27FC236}">
                <a16:creationId xmlns:a16="http://schemas.microsoft.com/office/drawing/2014/main" id="{0FCDD98D-D7F8-5C9D-8FFA-6F6BBD15D5F5}"/>
              </a:ext>
            </a:extLst>
          </p:cNvPr>
          <p:cNvSpPr txBox="1"/>
          <p:nvPr/>
        </p:nvSpPr>
        <p:spPr>
          <a:xfrm>
            <a:off x="634218" y="116745"/>
            <a:ext cx="8095870" cy="75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Internacional-Bold" pitchFamily="2" charset="77"/>
                <a:cs typeface="Rubik" pitchFamily="2" charset="-79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>
                <a:latin typeface="Montserrat Medium" panose="00000600000000000000" pitchFamily="2" charset="0"/>
                <a:cs typeface="Poppins" panose="00000500000000000000" pitchFamily="2" charset="0"/>
                <a:sym typeface="Montserrat"/>
              </a:rPr>
              <a:t>LISBON ALLIANCE</a:t>
            </a:r>
            <a:endParaRPr lang="en-GB" kern="0" dirty="0">
              <a:latin typeface="Montserrat Medium" panose="000006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8594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849E9-87ED-EB2F-8C94-DD9B3F0A7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CC0261F-00E5-AC5E-6626-79EC383C63D9}"/>
              </a:ext>
            </a:extLst>
          </p:cNvPr>
          <p:cNvSpPr txBox="1"/>
          <p:nvPr/>
        </p:nvSpPr>
        <p:spPr>
          <a:xfrm>
            <a:off x="367613" y="1278142"/>
            <a:ext cx="11507229" cy="4964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b="1" noProof="0" dirty="0">
                <a:latin typeface="Montserrat" panose="00000500000000000000" pitchFamily="2" charset="0"/>
              </a:rPr>
              <a:t>SRU - </a:t>
            </a:r>
            <a:r>
              <a:rPr lang="pt-PT" sz="2000" b="1" dirty="0" err="1">
                <a:latin typeface="Montserrat" panose="00000500000000000000" pitchFamily="2" charset="0"/>
              </a:rPr>
              <a:t>Urban</a:t>
            </a:r>
            <a:r>
              <a:rPr lang="pt-PT" sz="2000" b="1" dirty="0">
                <a:latin typeface="Montserrat" panose="00000500000000000000" pitchFamily="2" charset="0"/>
              </a:rPr>
              <a:t> </a:t>
            </a:r>
            <a:r>
              <a:rPr lang="pt-PT" sz="2000" b="1" dirty="0" err="1">
                <a:latin typeface="Montserrat" panose="00000500000000000000" pitchFamily="2" charset="0"/>
              </a:rPr>
              <a:t>Rehabilitation</a:t>
            </a:r>
            <a:r>
              <a:rPr lang="pt-PT" sz="2000" b="1" dirty="0">
                <a:latin typeface="Montserrat" panose="00000500000000000000" pitchFamily="2" charset="0"/>
              </a:rPr>
              <a:t> </a:t>
            </a:r>
            <a:r>
              <a:rPr lang="pt-PT" sz="2000" b="1" dirty="0" err="1">
                <a:latin typeface="Montserrat" panose="00000500000000000000" pitchFamily="2" charset="0"/>
              </a:rPr>
              <a:t>Society</a:t>
            </a:r>
            <a:br>
              <a:rPr lang="en-GB" sz="2000" b="1" dirty="0">
                <a:latin typeface="Montserrat" panose="00000500000000000000" pitchFamily="2" charset="0"/>
              </a:rPr>
            </a:br>
            <a:r>
              <a:rPr lang="en-GB" sz="2000" noProof="0" dirty="0">
                <a:latin typeface="Montserrat" panose="00000500000000000000" pitchFamily="2" charset="0"/>
              </a:rPr>
              <a:t>Rehabilitation of José Gomes Ferreira Secondary School: building envelope, natural ventilation and PV – estimated </a:t>
            </a:r>
            <a:r>
              <a:rPr lang="en-GB" sz="2000" noProof="0" dirty="0" err="1">
                <a:latin typeface="Montserrat" panose="00000500000000000000" pitchFamily="2" charset="0"/>
              </a:rPr>
              <a:t>inves</a:t>
            </a:r>
            <a:r>
              <a:rPr lang="en-GB" sz="2000" dirty="0" err="1">
                <a:latin typeface="Montserrat" panose="00000500000000000000" pitchFamily="2" charset="0"/>
              </a:rPr>
              <a:t>tment</a:t>
            </a:r>
            <a:r>
              <a:rPr lang="en-GB" sz="2000" dirty="0">
                <a:latin typeface="Montserrat" panose="00000500000000000000" pitchFamily="2" charset="0"/>
              </a:rPr>
              <a:t>: 19 M€</a:t>
            </a:r>
            <a:endParaRPr lang="en-GB" sz="2000" noProof="0" dirty="0">
              <a:latin typeface="Montserrat" panose="00000500000000000000" pitchFamily="2" charset="0"/>
            </a:endParaRP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6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b="1" noProof="0" dirty="0">
                <a:latin typeface="Montserrat" panose="00000500000000000000" pitchFamily="2" charset="0"/>
              </a:rPr>
              <a:t>GEBALIS – Lisbon Public Housing</a:t>
            </a:r>
            <a:br>
              <a:rPr lang="en-GB" sz="2000" noProof="0" dirty="0">
                <a:latin typeface="Montserrat" panose="00000500000000000000" pitchFamily="2" charset="0"/>
              </a:rPr>
            </a:br>
            <a:r>
              <a:rPr lang="en-GB" sz="2000" noProof="0" dirty="0">
                <a:latin typeface="Montserrat" panose="00000500000000000000" pitchFamily="2" charset="0"/>
              </a:rPr>
              <a:t>Rehabilitation of </a:t>
            </a:r>
            <a:r>
              <a:rPr lang="en-GB" sz="2000" noProof="0" dirty="0" err="1">
                <a:latin typeface="Montserrat" panose="00000500000000000000" pitchFamily="2" charset="0"/>
              </a:rPr>
              <a:t>Alfinetes</a:t>
            </a:r>
            <a:r>
              <a:rPr lang="en-GB" sz="2000" noProof="0" dirty="0">
                <a:latin typeface="Montserrat" panose="00000500000000000000" pitchFamily="2" charset="0"/>
              </a:rPr>
              <a:t> and Quinta das </a:t>
            </a:r>
            <a:r>
              <a:rPr lang="en-GB" sz="2000" noProof="0" dirty="0" err="1">
                <a:latin typeface="Montserrat" panose="00000500000000000000" pitchFamily="2" charset="0"/>
              </a:rPr>
              <a:t>Salgadas</a:t>
            </a:r>
            <a:r>
              <a:rPr lang="en-GB" sz="2000" noProof="0" dirty="0">
                <a:latin typeface="Montserrat" panose="00000500000000000000" pitchFamily="2" charset="0"/>
              </a:rPr>
              <a:t> neighbourhoods (34 buildings/364 dwellings) – estimated investment: 8 M€</a:t>
            </a:r>
          </a:p>
          <a:p>
            <a:pPr marL="1169988" lvl="2" indent="-2667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noProof="0" dirty="0">
                <a:latin typeface="Montserrat" panose="00000500000000000000" pitchFamily="2" charset="0"/>
              </a:rPr>
              <a:t>Building envelope (thermal insulation, windows)</a:t>
            </a:r>
          </a:p>
          <a:p>
            <a:pPr marL="1169988" lvl="2" indent="-2667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dirty="0">
                <a:latin typeface="Montserrat" panose="00000500000000000000" pitchFamily="2" charset="0"/>
              </a:rPr>
              <a:t>PV and mechanical ventilation</a:t>
            </a:r>
            <a:endParaRPr lang="en-GB" sz="2000" noProof="0" dirty="0">
              <a:latin typeface="Montserrat" panose="00000500000000000000" pitchFamily="2" charset="0"/>
            </a:endParaRPr>
          </a:p>
          <a:p>
            <a:pPr marL="1169988" lvl="2" indent="-2667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noProof="0" dirty="0">
                <a:latin typeface="Montserrat" panose="00000500000000000000" pitchFamily="2" charset="0"/>
              </a:rPr>
              <a:t>Energy certification: from D, E, F to C or B-;</a:t>
            </a: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18521591-79B9-36ED-997D-6FE6F366B102}"/>
              </a:ext>
            </a:extLst>
          </p:cNvPr>
          <p:cNvSpPr txBox="1"/>
          <p:nvPr/>
        </p:nvSpPr>
        <p:spPr>
          <a:xfrm>
            <a:off x="605035" y="116745"/>
            <a:ext cx="10328176" cy="75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Internacional-Bold" pitchFamily="2" charset="77"/>
                <a:cs typeface="Rubik" pitchFamily="2" charset="-79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>
                <a:latin typeface="Montserrat Medium" panose="00000600000000000000" pitchFamily="2" charset="0"/>
                <a:cs typeface="Poppins" panose="00000500000000000000" pitchFamily="2" charset="0"/>
                <a:sym typeface="Montserrat"/>
              </a:rPr>
              <a:t>LISBON ALLIANCE: A FEW EXAMPLES</a:t>
            </a:r>
            <a:endParaRPr lang="en-GB" kern="0" dirty="0">
              <a:latin typeface="Montserrat Medium" panose="000006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25316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8736BEE8-33FC-A216-D036-9C80F309B489}"/>
              </a:ext>
            </a:extLst>
          </p:cNvPr>
          <p:cNvSpPr/>
          <p:nvPr/>
        </p:nvSpPr>
        <p:spPr>
          <a:xfrm>
            <a:off x="0" y="3238503"/>
            <a:ext cx="12191996" cy="3619496"/>
          </a:xfrm>
          <a:prstGeom prst="rect">
            <a:avLst/>
          </a:prstGeom>
          <a:solidFill>
            <a:srgbClr val="002C4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00A3FF"/>
              </a:solidFill>
              <a:uFillTx/>
              <a:latin typeface="Calibri"/>
            </a:endParaRPr>
          </a:p>
        </p:txBody>
      </p:sp>
      <p:sp>
        <p:nvSpPr>
          <p:cNvPr id="3" name="Retângulo Arredondado 1">
            <a:extLst>
              <a:ext uri="{FF2B5EF4-FFF2-40B4-BE49-F238E27FC236}">
                <a16:creationId xmlns:a16="http://schemas.microsoft.com/office/drawing/2014/main" id="{266F7E35-FF41-826C-4CB8-2BCE42E73772}"/>
              </a:ext>
            </a:extLst>
          </p:cNvPr>
          <p:cNvSpPr/>
          <p:nvPr/>
        </p:nvSpPr>
        <p:spPr>
          <a:xfrm>
            <a:off x="566306" y="2427320"/>
            <a:ext cx="3191045" cy="3363880"/>
          </a:xfrm>
          <a:custGeom>
            <a:avLst>
              <a:gd name="f0" fmla="val 129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  <a:effectLst>
            <a:outerShdw blurRad="368300" dir="6060000" algn="tl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CaixaDeTexto 10">
            <a:extLst>
              <a:ext uri="{FF2B5EF4-FFF2-40B4-BE49-F238E27FC236}">
                <a16:creationId xmlns:a16="http://schemas.microsoft.com/office/drawing/2014/main" id="{6681E23F-47C3-1294-C8C0-1E83D50D3433}"/>
              </a:ext>
            </a:extLst>
          </p:cNvPr>
          <p:cNvSpPr txBox="1"/>
          <p:nvPr/>
        </p:nvSpPr>
        <p:spPr>
          <a:xfrm>
            <a:off x="807424" y="2728537"/>
            <a:ext cx="2094058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Internacional-Bold" pitchFamily="2"/>
                <a:cs typeface="Poppins SemiBold" pitchFamily="2"/>
              </a:rPr>
              <a:t>Vision</a:t>
            </a:r>
            <a:endParaRPr lang="pt-PT" sz="1600" b="0" i="0" u="none" strike="noStrike" kern="1200" cap="none" spc="0" baseline="0" dirty="0">
              <a:solidFill>
                <a:srgbClr val="000000"/>
              </a:solidFill>
              <a:uFillTx/>
              <a:latin typeface="Internacional-Bold" pitchFamily="2"/>
              <a:cs typeface="Poppins SemiBold" pitchFamily="2"/>
            </a:endParaRP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1E5C2F5E-6952-D1B7-A1D3-23F2EE27E099}"/>
              </a:ext>
            </a:extLst>
          </p:cNvPr>
          <p:cNvSpPr txBox="1"/>
          <p:nvPr/>
        </p:nvSpPr>
        <p:spPr>
          <a:xfrm>
            <a:off x="807424" y="3170051"/>
            <a:ext cx="2783671" cy="18410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dirty="0">
                <a:latin typeface="Internacional-Regular" panose="01000000000000000000" pitchFamily="2" charset="0"/>
                <a:cs typeface="Poppins" panose="00000500000000000000" pitchFamily="2" charset="0"/>
              </a:rPr>
              <a:t>A smart and climate-neutral Lisbon in 2030, able to overcome the climate transition challenges and ensure the sustainability, inclusion, security and resilience of the city and inhabitants.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of its citizens.</a:t>
            </a:r>
            <a:r>
              <a:rPr lang="pt-PT" sz="11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  <a:ea typeface="Open Sans Light" pitchFamily="34"/>
                <a:cs typeface="Open Sans Light" pitchFamily="34"/>
              </a:rPr>
              <a:t>.</a:t>
            </a:r>
          </a:p>
        </p:txBody>
      </p:sp>
      <p:sp>
        <p:nvSpPr>
          <p:cNvPr id="6" name="Retângulo Arredondado 12">
            <a:extLst>
              <a:ext uri="{FF2B5EF4-FFF2-40B4-BE49-F238E27FC236}">
                <a16:creationId xmlns:a16="http://schemas.microsoft.com/office/drawing/2014/main" id="{E315B0DD-F564-503E-5E4F-4BFD9BE6A6A7}"/>
              </a:ext>
            </a:extLst>
          </p:cNvPr>
          <p:cNvSpPr/>
          <p:nvPr/>
        </p:nvSpPr>
        <p:spPr>
          <a:xfrm>
            <a:off x="4323658" y="2427320"/>
            <a:ext cx="3191045" cy="3363880"/>
          </a:xfrm>
          <a:custGeom>
            <a:avLst>
              <a:gd name="f0" fmla="val 129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  <a:effectLst>
            <a:outerShdw blurRad="368300" dir="6060000" algn="tl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aixaDeTexto 13">
            <a:extLst>
              <a:ext uri="{FF2B5EF4-FFF2-40B4-BE49-F238E27FC236}">
                <a16:creationId xmlns:a16="http://schemas.microsoft.com/office/drawing/2014/main" id="{75C2E73B-B66B-5EBE-2FA1-5D6901763D7F}"/>
              </a:ext>
            </a:extLst>
          </p:cNvPr>
          <p:cNvSpPr txBox="1"/>
          <p:nvPr/>
        </p:nvSpPr>
        <p:spPr>
          <a:xfrm>
            <a:off x="4564776" y="2728537"/>
            <a:ext cx="2094058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Internacional-Bold" pitchFamily="2"/>
                <a:cs typeface="Poppins SemiBold" pitchFamily="2"/>
              </a:rPr>
              <a:t>Mission</a:t>
            </a:r>
            <a:endParaRPr lang="pt-PT" sz="1600" b="0" i="0" u="none" strike="noStrike" kern="1200" cap="none" spc="0" baseline="0" dirty="0">
              <a:solidFill>
                <a:srgbClr val="000000"/>
              </a:solidFill>
              <a:uFillTx/>
              <a:latin typeface="Internacional-Bold" pitchFamily="2"/>
              <a:cs typeface="Poppins SemiBold" pitchFamily="2"/>
            </a:endParaRPr>
          </a:p>
        </p:txBody>
      </p:sp>
      <p:sp>
        <p:nvSpPr>
          <p:cNvPr id="8" name="CaixaDeTexto 14">
            <a:extLst>
              <a:ext uri="{FF2B5EF4-FFF2-40B4-BE49-F238E27FC236}">
                <a16:creationId xmlns:a16="http://schemas.microsoft.com/office/drawing/2014/main" id="{DE82CF1B-C839-05EF-D537-991CF110BA08}"/>
              </a:ext>
            </a:extLst>
          </p:cNvPr>
          <p:cNvSpPr txBox="1"/>
          <p:nvPr/>
        </p:nvSpPr>
        <p:spPr>
          <a:xfrm>
            <a:off x="4564776" y="3170051"/>
            <a:ext cx="2783671" cy="234891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dirty="0">
                <a:latin typeface="Internacional-Regular" panose="01000000000000000000" pitchFamily="2" charset="0"/>
                <a:cs typeface="Poppins" panose="00000500000000000000" pitchFamily="2" charset="0"/>
              </a:rPr>
              <a:t>Based on its experience and technical knowledge, Lisboa E-Nova aims to be the catalyst for the city's transformation, contributing to a city's energy transition process capable of ensuring climate neutrality in 2030. 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by 2030.</a:t>
            </a:r>
            <a:endParaRPr lang="pt-PT" sz="1100" b="0" i="0" u="none" strike="noStrike" kern="1200" cap="none" spc="0" baseline="0" dirty="0">
              <a:solidFill>
                <a:srgbClr val="000000"/>
              </a:solidFill>
              <a:uFillTx/>
              <a:latin typeface="Montserrat" pitchFamily="2"/>
              <a:ea typeface="Open Sans Light" pitchFamily="34"/>
              <a:cs typeface="Open Sans Light" pitchFamily="34"/>
            </a:endParaRPr>
          </a:p>
        </p:txBody>
      </p:sp>
      <p:sp>
        <p:nvSpPr>
          <p:cNvPr id="9" name="Retângulo Arredondado 15">
            <a:extLst>
              <a:ext uri="{FF2B5EF4-FFF2-40B4-BE49-F238E27FC236}">
                <a16:creationId xmlns:a16="http://schemas.microsoft.com/office/drawing/2014/main" id="{970EB930-EACE-076B-9411-D3AD4098B831}"/>
              </a:ext>
            </a:extLst>
          </p:cNvPr>
          <p:cNvSpPr/>
          <p:nvPr/>
        </p:nvSpPr>
        <p:spPr>
          <a:xfrm>
            <a:off x="8081010" y="2427320"/>
            <a:ext cx="3191045" cy="3363880"/>
          </a:xfrm>
          <a:custGeom>
            <a:avLst>
              <a:gd name="f0" fmla="val 129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  <a:effectLst>
            <a:outerShdw blurRad="368300" dir="6060000" algn="tl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CaixaDeTexto 16">
            <a:extLst>
              <a:ext uri="{FF2B5EF4-FFF2-40B4-BE49-F238E27FC236}">
                <a16:creationId xmlns:a16="http://schemas.microsoft.com/office/drawing/2014/main" id="{7FB23D45-968B-1E4B-7E08-3C753C59CD19}"/>
              </a:ext>
            </a:extLst>
          </p:cNvPr>
          <p:cNvSpPr txBox="1"/>
          <p:nvPr/>
        </p:nvSpPr>
        <p:spPr>
          <a:xfrm>
            <a:off x="8322137" y="2728537"/>
            <a:ext cx="2094058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dirty="0" err="1">
                <a:solidFill>
                  <a:srgbClr val="000000"/>
                </a:solidFill>
                <a:latin typeface="Internacional-Bold" pitchFamily="2"/>
                <a:cs typeface="Poppins SemiBold" pitchFamily="2"/>
              </a:rPr>
              <a:t>Positioning</a:t>
            </a:r>
            <a:endParaRPr lang="pt-PT" sz="1600" dirty="0">
              <a:solidFill>
                <a:srgbClr val="000000"/>
              </a:solidFill>
              <a:latin typeface="Internacional-Bold" pitchFamily="2"/>
              <a:cs typeface="Poppins SemiBold" pitchFamily="2"/>
            </a:endParaRPr>
          </a:p>
        </p:txBody>
      </p:sp>
      <p:sp>
        <p:nvSpPr>
          <p:cNvPr id="11" name="CaixaDeTexto 17">
            <a:extLst>
              <a:ext uri="{FF2B5EF4-FFF2-40B4-BE49-F238E27FC236}">
                <a16:creationId xmlns:a16="http://schemas.microsoft.com/office/drawing/2014/main" id="{D5CB1B8B-B42B-6871-D455-34E8E0ED0AA6}"/>
              </a:ext>
            </a:extLst>
          </p:cNvPr>
          <p:cNvSpPr txBox="1"/>
          <p:nvPr/>
        </p:nvSpPr>
        <p:spPr>
          <a:xfrm>
            <a:off x="8322128" y="3170051"/>
            <a:ext cx="2745015" cy="158896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en-GB" sz="1100" dirty="0">
                <a:latin typeface="Internacional-Regular" panose="01000000000000000000" pitchFamily="2" charset="0"/>
                <a:cs typeface="Poppins" panose="00000500000000000000" pitchFamily="2" charset="0"/>
              </a:rPr>
              <a:t>Lead by example in the energy transition process towards decarbonization, at the metropolitan, national and European scales, in line with Lisbon’s climate targets.</a:t>
            </a:r>
            <a:endParaRPr lang="en-GB" sz="1000" spc="40" dirty="0">
              <a:latin typeface="Internacional-Regular" panose="01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ixaDeTexto 18">
            <a:extLst>
              <a:ext uri="{FF2B5EF4-FFF2-40B4-BE49-F238E27FC236}">
                <a16:creationId xmlns:a16="http://schemas.microsoft.com/office/drawing/2014/main" id="{DFD48341-65B9-89E3-BE75-B195292A4B63}"/>
              </a:ext>
            </a:extLst>
          </p:cNvPr>
          <p:cNvSpPr txBox="1"/>
          <p:nvPr/>
        </p:nvSpPr>
        <p:spPr>
          <a:xfrm>
            <a:off x="1889102" y="1324846"/>
            <a:ext cx="806015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800" b="0" i="0" u="none" strike="noStrike" kern="1200" cap="none" spc="0" baseline="0" dirty="0">
                <a:solidFill>
                  <a:srgbClr val="000000"/>
                </a:solidFill>
                <a:uFillTx/>
                <a:latin typeface="Internacional-Bold" pitchFamily="2"/>
                <a:cs typeface="Poppins SemiBold" pitchFamily="2"/>
              </a:rPr>
              <a:t>We work for </a:t>
            </a:r>
            <a:r>
              <a:rPr lang="pt-P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Internacional-Bold" pitchFamily="2"/>
                <a:cs typeface="Poppins SemiBold" pitchFamily="2"/>
              </a:rPr>
              <a:t>the</a:t>
            </a:r>
            <a:r>
              <a:rPr lang="pt-PT" sz="2800" b="0" i="0" u="none" strike="noStrike" kern="1200" cap="none" spc="0" baseline="0" dirty="0">
                <a:solidFill>
                  <a:srgbClr val="000000"/>
                </a:solidFill>
                <a:uFillTx/>
                <a:latin typeface="Internacional-Bold" pitchFamily="2"/>
                <a:cs typeface="Poppins SemiBold" pitchFamily="2"/>
              </a:rPr>
              <a:t> future</a:t>
            </a:r>
          </a:p>
        </p:txBody>
      </p:sp>
      <p:sp>
        <p:nvSpPr>
          <p:cNvPr id="14" name="CaixaDeTexto 9">
            <a:extLst>
              <a:ext uri="{FF2B5EF4-FFF2-40B4-BE49-F238E27FC236}">
                <a16:creationId xmlns:a16="http://schemas.microsoft.com/office/drawing/2014/main" id="{EC314D3E-D2B5-C8D4-F6B2-1D80BC8DF1E9}"/>
              </a:ext>
            </a:extLst>
          </p:cNvPr>
          <p:cNvSpPr txBox="1"/>
          <p:nvPr/>
        </p:nvSpPr>
        <p:spPr>
          <a:xfrm>
            <a:off x="644130" y="313420"/>
            <a:ext cx="7418198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3200" b="1" dirty="0">
                <a:solidFill>
                  <a:srgbClr val="00A3FF"/>
                </a:solidFill>
                <a:latin typeface="Montserrat Medium" panose="00000600000000000000" pitchFamily="2" charset="0"/>
                <a:cs typeface="Poppins" panose="00000500000000000000" pitchFamily="2" charset="0"/>
              </a:rPr>
              <a:t>ABOUT US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4391F-9925-974A-F39E-C30DCA34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B930744-FEB8-385F-1612-A58CFF0CDFDB}"/>
              </a:ext>
            </a:extLst>
          </p:cNvPr>
          <p:cNvSpPr txBox="1"/>
          <p:nvPr/>
        </p:nvSpPr>
        <p:spPr>
          <a:xfrm>
            <a:off x="146021" y="1738060"/>
            <a:ext cx="11507229" cy="4041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noProof="0" dirty="0">
                <a:latin typeface="Montserrat" panose="00000500000000000000" pitchFamily="2" charset="0"/>
              </a:rPr>
              <a:t>Over 100 M€: projected investment in rehabilitation of residential municipal buildings by Lisboa E-Nova’s partners GEBALIS, SRU, CML – energy efficiency (building envelope, improving thermal comfort).</a:t>
            </a: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dirty="0">
                <a:latin typeface="Montserrat" panose="00000500000000000000" pitchFamily="2" charset="0"/>
              </a:rPr>
              <a:t>R</a:t>
            </a:r>
            <a:r>
              <a:rPr lang="en-GB" sz="2000" noProof="0" dirty="0" err="1">
                <a:latin typeface="Montserrat" panose="00000500000000000000" pitchFamily="2" charset="0"/>
              </a:rPr>
              <a:t>aise</a:t>
            </a:r>
            <a:r>
              <a:rPr lang="en-GB" sz="2000" noProof="0" dirty="0">
                <a:latin typeface="Montserrat" panose="00000500000000000000" pitchFamily="2" charset="0"/>
              </a:rPr>
              <a:t> the projects’ ambition and quality and serve as a test bed for energy efficiency measures.</a:t>
            </a: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r>
              <a:rPr lang="en-GB" sz="2000" dirty="0">
                <a:latin typeface="Montserrat" panose="00000500000000000000" pitchFamily="2" charset="0"/>
              </a:rPr>
              <a:t>A tangible contribution to the climate neutrality targets of Lisbon.</a:t>
            </a:r>
            <a:endParaRPr lang="en-GB" sz="2000" noProof="0" dirty="0">
              <a:latin typeface="Montserrat" panose="00000500000000000000" pitchFamily="2" charset="0"/>
            </a:endParaRPr>
          </a:p>
          <a:p>
            <a:pPr marL="712788" lvl="1" indent="-266700">
              <a:lnSpc>
                <a:spcPct val="150000"/>
              </a:lnSpc>
              <a:spcBef>
                <a:spcPct val="50000"/>
              </a:spcBef>
              <a:spcAft>
                <a:spcPts val="800"/>
              </a:spcAft>
              <a:buClr>
                <a:srgbClr val="00A3FF"/>
              </a:buClr>
              <a:buBlip>
                <a:blip r:embed="rId2"/>
              </a:buBlip>
            </a:pPr>
            <a:endParaRPr lang="en-GB" sz="2000" noProof="0" dirty="0">
              <a:latin typeface="Montserrat" panose="00000500000000000000" pitchFamily="2" charset="0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89E1444A-D412-7A15-3B83-0E7FF5E07846}"/>
              </a:ext>
            </a:extLst>
          </p:cNvPr>
          <p:cNvSpPr txBox="1"/>
          <p:nvPr/>
        </p:nvSpPr>
        <p:spPr>
          <a:xfrm>
            <a:off x="605379" y="128227"/>
            <a:ext cx="10732213" cy="75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Internacional-Bold" pitchFamily="2" charset="77"/>
                <a:cs typeface="Rubik" pitchFamily="2" charset="-79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kern="0" dirty="0">
                <a:latin typeface="Montserrat Medium" panose="00000600000000000000" pitchFamily="2" charset="0"/>
                <a:cs typeface="Poppins" panose="00000500000000000000" pitchFamily="2" charset="0"/>
                <a:sym typeface="Montserrat"/>
              </a:rPr>
              <a:t>LISBON ALLIANCE: LEVERAGE ENERGY EFFICIENCY INVESTMENT IN LISBON</a:t>
            </a:r>
            <a:endParaRPr lang="en-GB" kern="0" dirty="0">
              <a:latin typeface="Montserrat Medium" panose="000006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22055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9BFD88EB-3C51-8D34-8EF8-F038D1FC43AC}"/>
              </a:ext>
            </a:extLst>
          </p:cNvPr>
          <p:cNvSpPr txBox="1"/>
          <p:nvPr/>
        </p:nvSpPr>
        <p:spPr>
          <a:xfrm>
            <a:off x="1564394" y="2359020"/>
            <a:ext cx="9063212" cy="2677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0" i="0" u="none" strike="noStrike" kern="1200" cap="none" spc="0" baseline="0" noProof="0" dirty="0">
                <a:solidFill>
                  <a:srgbClr val="FFFFFF"/>
                </a:solidFill>
                <a:uFillTx/>
                <a:latin typeface="Internacional-Bold" pitchFamily="2"/>
              </a:rPr>
              <a:t>Thank you for your attention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600" b="0" i="0" u="none" strike="noStrike" kern="1200" cap="none" spc="0" baseline="0" noProof="0" dirty="0">
              <a:solidFill>
                <a:srgbClr val="FFFFFF"/>
              </a:solidFill>
              <a:uFillTx/>
              <a:latin typeface="Internacional-Bold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noProof="0" dirty="0">
                <a:solidFill>
                  <a:srgbClr val="FFFFFF"/>
                </a:solidFill>
                <a:latin typeface="Internacional-Light" panose="01000000000000000000" pitchFamily="2" charset="0"/>
              </a:rPr>
              <a:t>carloscontente@lisboaenova.org</a:t>
            </a:r>
            <a:endParaRPr lang="en-GB" sz="3600" b="0" i="0" u="none" strike="noStrike" kern="1200" cap="none" spc="0" baseline="0" noProof="0" dirty="0">
              <a:solidFill>
                <a:srgbClr val="FFFFFF"/>
              </a:solidFill>
              <a:uFillTx/>
              <a:latin typeface="Internacional-Light" panose="01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515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2ADAA29-2419-891F-1E22-EC05F41D1BBC}"/>
              </a:ext>
            </a:extLst>
          </p:cNvPr>
          <p:cNvSpPr txBox="1">
            <a:spLocks/>
          </p:cNvSpPr>
          <p:nvPr/>
        </p:nvSpPr>
        <p:spPr>
          <a:xfrm>
            <a:off x="652357" y="167071"/>
            <a:ext cx="8715374" cy="7252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50000"/>
              </a:lnSpc>
              <a:spcBef>
                <a:spcPts val="600"/>
              </a:spcBef>
            </a:pPr>
            <a:r>
              <a:rPr lang="en-GB" sz="3200" b="1" kern="0" dirty="0">
                <a:solidFill>
                  <a:srgbClr val="00A3FF"/>
                </a:solidFill>
                <a:latin typeface="Montserrat Medium" panose="00000600000000000000" pitchFamily="2" charset="0"/>
                <a:cs typeface="Poppins" panose="00000500000000000000" pitchFamily="2" charset="0"/>
              </a:rPr>
              <a:t>OUR ASSOCIATE</a:t>
            </a:r>
            <a:r>
              <a:rPr lang="en-GB" sz="3200" b="1" noProof="0" dirty="0">
                <a:solidFill>
                  <a:srgbClr val="00A3FF"/>
                </a:solidFill>
                <a:latin typeface="Montserrat SemiBold" panose="00000700000000000000" pitchFamily="2" charset="0"/>
                <a:cs typeface="Poppins" panose="00000500000000000000" pitchFamily="2" charset="0"/>
              </a:rPr>
              <a:t>S</a:t>
            </a:r>
            <a:endParaRPr lang="en-GB" b="1" spc="40" noProof="0" dirty="0">
              <a:solidFill>
                <a:srgbClr val="00A3FF"/>
              </a:solidFill>
              <a:latin typeface="Montserrat SemiBold" panose="000007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068685B-1F1A-BDFE-81C9-1865BA07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73" y="1449076"/>
            <a:ext cx="9938309" cy="470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59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15628EB-DF46-E7FE-62D7-9E2C4ED466E6}"/>
              </a:ext>
            </a:extLst>
          </p:cNvPr>
          <p:cNvSpPr txBox="1">
            <a:spLocks/>
          </p:cNvSpPr>
          <p:nvPr/>
        </p:nvSpPr>
        <p:spPr>
          <a:xfrm>
            <a:off x="671817" y="157343"/>
            <a:ext cx="8715374" cy="7252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pt-PT"/>
            </a:defPPr>
            <a:lvl1pPr indent="0" fontAlgn="base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GB" kern="0" dirty="0">
                <a:latin typeface="Montserrat Medium" panose="00000600000000000000" pitchFamily="2" charset="0"/>
              </a:rPr>
              <a:t>AREAS OF EXPERTISE/INTERVENTION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0AD32DE-32FD-BD95-3D08-A20BB44C1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82" y="1414349"/>
            <a:ext cx="11208436" cy="48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31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e Conteúdo 2">
            <a:extLst>
              <a:ext uri="{FF2B5EF4-FFF2-40B4-BE49-F238E27FC236}">
                <a16:creationId xmlns:a16="http://schemas.microsoft.com/office/drawing/2014/main" id="{CF9ACF46-8ED3-6494-289F-A58680901BF6}"/>
              </a:ext>
            </a:extLst>
          </p:cNvPr>
          <p:cNvSpPr txBox="1">
            <a:spLocks/>
          </p:cNvSpPr>
          <p:nvPr/>
        </p:nvSpPr>
        <p:spPr>
          <a:xfrm>
            <a:off x="673242" y="142501"/>
            <a:ext cx="7800400" cy="725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 indent="0" fontAlgn="base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GB" kern="0" dirty="0">
                <a:latin typeface="Montserrat Medium" panose="00000600000000000000" pitchFamily="2" charset="0"/>
              </a:rPr>
              <a:t>CLIMATE ACTION IN LISBON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9657F62-E1CF-A990-91D6-535321743F10}"/>
              </a:ext>
            </a:extLst>
          </p:cNvPr>
          <p:cNvGrpSpPr/>
          <p:nvPr/>
        </p:nvGrpSpPr>
        <p:grpSpPr>
          <a:xfrm>
            <a:off x="323119" y="1025386"/>
            <a:ext cx="10622023" cy="5226868"/>
            <a:chOff x="104705" y="856645"/>
            <a:chExt cx="10622023" cy="5226868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EBFB8F0C-D59C-4486-80AE-B008A6E9D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127" b="5364"/>
            <a:stretch/>
          </p:blipFill>
          <p:spPr>
            <a:xfrm>
              <a:off x="1314732" y="856645"/>
              <a:ext cx="8053749" cy="5226868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A7205A1-3D49-8F13-0B15-3A012BA0A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3589"/>
            <a:stretch/>
          </p:blipFill>
          <p:spPr>
            <a:xfrm>
              <a:off x="8718792" y="2456623"/>
              <a:ext cx="1094631" cy="1091384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BE6EC400-0D33-D3E1-D072-B29088F3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56068" y="1220729"/>
              <a:ext cx="749873" cy="749873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3354C500-B7C1-2E36-06E2-B2D93FFBF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05941" y="1220729"/>
              <a:ext cx="749873" cy="749873"/>
            </a:xfrm>
            <a:prstGeom prst="rect">
              <a:avLst/>
            </a:prstGeom>
          </p:spPr>
        </p:pic>
        <p:cxnSp>
          <p:nvCxnSpPr>
            <p:cNvPr id="20" name="Conexão reta 8">
              <a:extLst>
                <a:ext uri="{FF2B5EF4-FFF2-40B4-BE49-F238E27FC236}">
                  <a16:creationId xmlns:a16="http://schemas.microsoft.com/office/drawing/2014/main" id="{862E786E-57E7-6E29-8381-75132D426B11}"/>
                </a:ext>
              </a:extLst>
            </p:cNvPr>
            <p:cNvCxnSpPr>
              <a:cxnSpLocks/>
            </p:cNvCxnSpPr>
            <p:nvPr/>
          </p:nvCxnSpPr>
          <p:spPr>
            <a:xfrm>
              <a:off x="9266108" y="1990241"/>
              <a:ext cx="0" cy="392681"/>
            </a:xfrm>
            <a:prstGeom prst="line">
              <a:avLst/>
            </a:prstGeom>
            <a:ln w="19050">
              <a:solidFill>
                <a:srgbClr val="FABA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ta 9">
              <a:extLst>
                <a:ext uri="{FF2B5EF4-FFF2-40B4-BE49-F238E27FC236}">
                  <a16:creationId xmlns:a16="http://schemas.microsoft.com/office/drawing/2014/main" id="{AED9D329-AE8C-25C0-896A-C1C2A2C3B2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6778" y="1990241"/>
              <a:ext cx="0" cy="1847921"/>
            </a:xfrm>
            <a:prstGeom prst="line">
              <a:avLst/>
            </a:prstGeom>
            <a:ln w="19050">
              <a:solidFill>
                <a:srgbClr val="00A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 descr="Mission Climate-Neutral and Smart Cities: Info Kit for cities now available  | EURAXESS">
              <a:extLst>
                <a:ext uri="{FF2B5EF4-FFF2-40B4-BE49-F238E27FC236}">
                  <a16:creationId xmlns:a16="http://schemas.microsoft.com/office/drawing/2014/main" id="{9F77880E-89C1-77E7-A2BA-FF0631441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10" r="11393" b="16870"/>
            <a:stretch/>
          </p:blipFill>
          <p:spPr bwMode="auto">
            <a:xfrm>
              <a:off x="9350433" y="3911863"/>
              <a:ext cx="1376295" cy="94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517EADDB-C117-6824-4DE2-C408F2202542}"/>
                </a:ext>
              </a:extLst>
            </p:cNvPr>
            <p:cNvSpPr/>
            <p:nvPr/>
          </p:nvSpPr>
          <p:spPr>
            <a:xfrm>
              <a:off x="639657" y="1220729"/>
              <a:ext cx="749871" cy="7418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3C3B7134-E708-1C10-6A3D-67FC6F8F633E}"/>
                </a:ext>
              </a:extLst>
            </p:cNvPr>
            <p:cNvSpPr txBox="1"/>
            <p:nvPr/>
          </p:nvSpPr>
          <p:spPr>
            <a:xfrm>
              <a:off x="698204" y="1418768"/>
              <a:ext cx="78719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b="1" noProof="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2004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1C5AB808-B7A9-5B40-1A96-909B02AC137E}"/>
                </a:ext>
              </a:extLst>
            </p:cNvPr>
            <p:cNvSpPr txBox="1"/>
            <p:nvPr/>
          </p:nvSpPr>
          <p:spPr>
            <a:xfrm>
              <a:off x="104705" y="4001036"/>
              <a:ext cx="174497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00" b="1" noProof="0" dirty="0">
                  <a:solidFill>
                    <a:srgbClr val="0BAEC8"/>
                  </a:solidFill>
                </a:rPr>
                <a:t>CRIAÇÃO</a:t>
              </a:r>
            </a:p>
            <a:p>
              <a:pPr algn="ctr"/>
              <a:r>
                <a:rPr lang="en-GB" sz="1300" b="1" noProof="0" dirty="0"/>
                <a:t>LISBOA E-NOVA</a:t>
              </a:r>
            </a:p>
          </p:txBody>
        </p:sp>
        <p:pic>
          <p:nvPicPr>
            <p:cNvPr id="26" name="Imagem 25" descr="Uma imagem com Gráficos, design gráfico, Saturação de cores, captura de ecrã&#10;&#10;Descrição gerada automaticamente">
              <a:extLst>
                <a:ext uri="{FF2B5EF4-FFF2-40B4-BE49-F238E27FC236}">
                  <a16:creationId xmlns:a16="http://schemas.microsoft.com/office/drawing/2014/main" id="{78505582-0BBA-0DFC-F3DE-3C6115176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596" y="4384599"/>
              <a:ext cx="1193491" cy="633740"/>
            </a:xfrm>
            <a:prstGeom prst="rect">
              <a:avLst/>
            </a:prstGeom>
          </p:spPr>
        </p:pic>
        <p:cxnSp>
          <p:nvCxnSpPr>
            <p:cNvPr id="27" name="Conexão reta 14">
              <a:extLst>
                <a:ext uri="{FF2B5EF4-FFF2-40B4-BE49-F238E27FC236}">
                  <a16:creationId xmlns:a16="http://schemas.microsoft.com/office/drawing/2014/main" id="{3BF2B228-38D9-4F13-73F5-A84621F39D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5341" y="2063942"/>
              <a:ext cx="0" cy="184792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147900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FCBC0-78DC-F334-1AF7-485282017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C5B7BF9-3B00-ED70-6F96-E2556D45DC67}"/>
              </a:ext>
            </a:extLst>
          </p:cNvPr>
          <p:cNvSpPr/>
          <p:nvPr/>
        </p:nvSpPr>
        <p:spPr>
          <a:xfrm>
            <a:off x="589731" y="141326"/>
            <a:ext cx="6790668" cy="747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en-GB" sz="3200" b="1" kern="0" dirty="0">
                <a:solidFill>
                  <a:srgbClr val="00A3FF"/>
                </a:solidFill>
                <a:latin typeface="Montserrat Medium" panose="00000600000000000000" pitchFamily="2" charset="0"/>
                <a:cs typeface="Poppins" panose="00000500000000000000" pitchFamily="2" charset="0"/>
              </a:rPr>
              <a:t>LISBON: SOME NUMBERS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A6DFD76F-EAE1-E5BB-4E90-2F71D25CF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9388" y="1304666"/>
            <a:ext cx="8488068" cy="526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17500" marR="0" lvl="0" indent="-317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</a:pPr>
            <a:r>
              <a:rPr lang="en-GB" sz="2000" dirty="0">
                <a:solidFill>
                  <a:prstClr val="black"/>
                </a:solidFill>
                <a:latin typeface="Montserrat" panose="00000500000000000000" pitchFamily="2" charset="0"/>
              </a:rPr>
              <a:t>50 000 buildings</a:t>
            </a:r>
          </a:p>
          <a:p>
            <a:pPr marL="763588" lvl="1" indent="-306388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Montserrat" panose="00000500000000000000" pitchFamily="2" charset="0"/>
              </a:rPr>
              <a:t>Residential: 43 000 (88%)</a:t>
            </a:r>
          </a:p>
          <a:p>
            <a:pPr marL="317500" marR="0" lvl="0" indent="-317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</a:pPr>
            <a:r>
              <a:rPr lang="en-GB" sz="2000" dirty="0">
                <a:solidFill>
                  <a:prstClr val="black"/>
                </a:solidFill>
                <a:latin typeface="Montserrat" panose="00000500000000000000" pitchFamily="2" charset="0"/>
              </a:rPr>
              <a:t>Households: 242 000</a:t>
            </a:r>
          </a:p>
          <a:p>
            <a:pPr marL="811213" lvl="1" indent="-354013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Montserrat" panose="00000500000000000000" pitchFamily="2" charset="0"/>
              </a:rPr>
              <a:t>Of which 23 570 are public</a:t>
            </a:r>
          </a:p>
          <a:p>
            <a:pPr marL="363538" indent="-363538" eaLnBrk="0" fontAlgn="base" hangingPunc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000" dirty="0">
                <a:solidFill>
                  <a:prstClr val="black"/>
                </a:solidFill>
                <a:latin typeface="Montserrat" panose="00000500000000000000" pitchFamily="2" charset="0"/>
              </a:rPr>
              <a:t>Integrated public transport in the city, including all 18 metropolitan area municipalities: Rail, Metro, Light Rail (Tram), Funiculars, Public Elevators, Bus, Ferry Boats</a:t>
            </a:r>
          </a:p>
          <a:p>
            <a:pPr marL="317500" indent="-317500" eaLnBrk="0" fontAlgn="base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000" dirty="0">
                <a:solidFill>
                  <a:prstClr val="black"/>
                </a:solidFill>
                <a:latin typeface="Montserrat" panose="00000500000000000000" pitchFamily="2" charset="0"/>
              </a:rPr>
              <a:t>The world's first largescale hybrid public bikeshare system:</a:t>
            </a:r>
          </a:p>
          <a:p>
            <a:pPr marL="763588" lvl="1" indent="-306388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Montserrat" panose="00000500000000000000" pitchFamily="2" charset="0"/>
              </a:rPr>
              <a:t> since 2017: from 43 stations and 409 bicycles (conventional and </a:t>
            </a:r>
            <a:r>
              <a:rPr lang="en-GB" sz="2000" dirty="0" err="1">
                <a:solidFill>
                  <a:prstClr val="black"/>
                </a:solidFill>
                <a:latin typeface="Montserrat" panose="00000500000000000000" pitchFamily="2" charset="0"/>
              </a:rPr>
              <a:t>pedelec</a:t>
            </a:r>
            <a:r>
              <a:rPr lang="en-GB" sz="2000" dirty="0">
                <a:solidFill>
                  <a:prstClr val="black"/>
                </a:solidFill>
                <a:latin typeface="Montserrat" panose="00000500000000000000" pitchFamily="2" charset="0"/>
              </a:rPr>
              <a:t>)  in 4 boroughs.</a:t>
            </a:r>
          </a:p>
          <a:p>
            <a:pPr marL="763588" lvl="1" indent="-306388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Montserrat" panose="00000500000000000000" pitchFamily="2" charset="0"/>
              </a:rPr>
              <a:t>2026: to 195 stations and 2 090 bicycles (all </a:t>
            </a:r>
            <a:r>
              <a:rPr lang="en-GB" sz="2000" dirty="0" err="1">
                <a:solidFill>
                  <a:prstClr val="black"/>
                </a:solidFill>
                <a:latin typeface="Montserrat" panose="00000500000000000000" pitchFamily="2" charset="0"/>
              </a:rPr>
              <a:t>pedelec</a:t>
            </a:r>
            <a:r>
              <a:rPr lang="en-GB" sz="2000" dirty="0">
                <a:solidFill>
                  <a:prstClr val="black"/>
                </a:solidFill>
                <a:latin typeface="Montserrat" panose="00000500000000000000" pitchFamily="2" charset="0"/>
              </a:rPr>
              <a:t>)  in all of Lisbon's 24 boroughs</a:t>
            </a:r>
          </a:p>
        </p:txBody>
      </p:sp>
      <p:grpSp>
        <p:nvGrpSpPr>
          <p:cNvPr id="14" name="Grupo 17">
            <a:extLst>
              <a:ext uri="{FF2B5EF4-FFF2-40B4-BE49-F238E27FC236}">
                <a16:creationId xmlns:a16="http://schemas.microsoft.com/office/drawing/2014/main" id="{05E9CA46-8FBC-B051-254F-410837F81E45}"/>
              </a:ext>
            </a:extLst>
          </p:cNvPr>
          <p:cNvGrpSpPr>
            <a:grpSpLocks noChangeAspect="1"/>
          </p:cNvGrpSpPr>
          <p:nvPr/>
        </p:nvGrpSpPr>
        <p:grpSpPr>
          <a:xfrm>
            <a:off x="838229" y="1178370"/>
            <a:ext cx="1652051" cy="1652236"/>
            <a:chOff x="3692341" y="-1546049"/>
            <a:chExt cx="1440000" cy="1440160"/>
          </a:xfrm>
          <a:solidFill>
            <a:srgbClr val="4EE06B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02F7E8E-81EF-96A0-2AA5-B2F4B354B76E}"/>
                </a:ext>
              </a:extLst>
            </p:cNvPr>
            <p:cNvSpPr/>
            <p:nvPr/>
          </p:nvSpPr>
          <p:spPr>
            <a:xfrm>
              <a:off x="3692341" y="-1546049"/>
              <a:ext cx="1440000" cy="1440160"/>
            </a:xfrm>
            <a:prstGeom prst="ellipse">
              <a:avLst/>
            </a:prstGeom>
            <a:solidFill>
              <a:srgbClr val="00A3FF"/>
            </a:solidFill>
            <a:ln>
              <a:solidFill>
                <a:srgbClr val="00A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Internacional-Bold" pitchFamily="2" charset="77"/>
              </a:endParaRP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11258C82-3CD5-8CD5-6122-2A0315C84127}"/>
                </a:ext>
              </a:extLst>
            </p:cNvPr>
            <p:cNvSpPr/>
            <p:nvPr/>
          </p:nvSpPr>
          <p:spPr>
            <a:xfrm>
              <a:off x="3735865" y="-1094727"/>
              <a:ext cx="1324958" cy="348611"/>
            </a:xfrm>
            <a:prstGeom prst="rect">
              <a:avLst/>
            </a:prstGeom>
            <a:solidFill>
              <a:srgbClr val="00A3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b="1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nacional-Bold" pitchFamily="2" charset="77"/>
                  <a:cs typeface="Arial" panose="020B0604020202020204" pitchFamily="34" charset="0"/>
                </a:rPr>
                <a:t>100 km</a:t>
              </a:r>
              <a:r>
                <a:rPr lang="en-GB" b="1" baseline="3000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nacional-Bold" pitchFamily="2" charset="77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5" name="Grupo 28">
            <a:extLst>
              <a:ext uri="{FF2B5EF4-FFF2-40B4-BE49-F238E27FC236}">
                <a16:creationId xmlns:a16="http://schemas.microsoft.com/office/drawing/2014/main" id="{604CCE94-5404-2E86-33EC-2E4F96DD5FE1}"/>
              </a:ext>
            </a:extLst>
          </p:cNvPr>
          <p:cNvGrpSpPr>
            <a:grpSpLocks noChangeAspect="1"/>
          </p:cNvGrpSpPr>
          <p:nvPr/>
        </p:nvGrpSpPr>
        <p:grpSpPr>
          <a:xfrm>
            <a:off x="888162" y="4933343"/>
            <a:ext cx="1699294" cy="1699486"/>
            <a:chOff x="-3012567" y="1491902"/>
            <a:chExt cx="1521293" cy="1521462"/>
          </a:xfrm>
          <a:solidFill>
            <a:srgbClr val="00A3FF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53BFC01-4185-B27E-C900-AF6C0AD46F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012567" y="1491902"/>
              <a:ext cx="1521293" cy="1521462"/>
            </a:xfrm>
            <a:prstGeom prst="ellipse">
              <a:avLst/>
            </a:prstGeom>
            <a:grpFill/>
            <a:ln>
              <a:solidFill>
                <a:srgbClr val="00A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Internacional-Bold" pitchFamily="2" charset="77"/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6D87334-7C87-CC38-6774-6B2EB9D601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812373" y="1871528"/>
              <a:ext cx="1120905" cy="688841"/>
            </a:xfrm>
            <a:prstGeom prst="rect">
              <a:avLst/>
            </a:prstGeom>
            <a:grpFill/>
            <a:ln>
              <a:solidFill>
                <a:srgbClr val="00A3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b="1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nacional-Bold" pitchFamily="2" charset="77"/>
                  <a:cs typeface="Arial" panose="020B0604020202020204" pitchFamily="34" charset="0"/>
                </a:rPr>
                <a:t>925 959</a:t>
              </a:r>
            </a:p>
            <a:p>
              <a:pPr algn="ctr"/>
              <a:r>
                <a:rPr lang="en-GB" sz="1300" b="1" noProof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nacional-Bold" pitchFamily="2" charset="77"/>
                  <a:cs typeface="Arial" panose="020B0604020202020204" pitchFamily="34" charset="0"/>
                </a:rPr>
                <a:t>Inhab</a:t>
              </a:r>
              <a:r>
                <a:rPr lang="en-GB" sz="1300" b="1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nacional-Bold" pitchFamily="2" charset="77"/>
                  <a:cs typeface="Arial" panose="020B0604020202020204" pitchFamily="34" charset="0"/>
                </a:rPr>
                <a:t>. + commuters</a:t>
              </a: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A41EF0A4-9E93-0799-2FDC-9A5EBFCE502E}"/>
              </a:ext>
            </a:extLst>
          </p:cNvPr>
          <p:cNvSpPr/>
          <p:nvPr/>
        </p:nvSpPr>
        <p:spPr>
          <a:xfrm>
            <a:off x="854436" y="3066835"/>
            <a:ext cx="1694107" cy="1652236"/>
          </a:xfrm>
          <a:prstGeom prst="ellipse">
            <a:avLst/>
          </a:prstGeom>
          <a:solidFill>
            <a:srgbClr val="00A3FF"/>
          </a:solidFill>
          <a:ln>
            <a:solidFill>
              <a:srgbClr val="00A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Internacional-Bold" pitchFamily="2" charset="77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B54D1A6C-5B36-0723-0CFB-B446A726E274}"/>
              </a:ext>
            </a:extLst>
          </p:cNvPr>
          <p:cNvSpPr txBox="1"/>
          <p:nvPr/>
        </p:nvSpPr>
        <p:spPr>
          <a:xfrm>
            <a:off x="589731" y="3357030"/>
            <a:ext cx="2196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nacional-Bold" pitchFamily="2" charset="77"/>
                <a:cs typeface="Arial" panose="020B0604020202020204" pitchFamily="34" charset="0"/>
              </a:rPr>
              <a:t>546 000</a:t>
            </a:r>
          </a:p>
          <a:p>
            <a:pPr algn="ctr"/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nacional-Bold" pitchFamily="2" charset="77"/>
                <a:cs typeface="Arial" panose="020B0604020202020204" pitchFamily="34" charset="0"/>
              </a:rPr>
              <a:t>Inhab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nacional-Bold" pitchFamily="2" charset="77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nacional-Bold" pitchFamily="2" charset="77"/>
                <a:cs typeface="Arial" panose="020B0604020202020204" pitchFamily="34" charset="0"/>
              </a:rPr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406453842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>
            <a:extLst>
              <a:ext uri="{FF2B5EF4-FFF2-40B4-BE49-F238E27FC236}">
                <a16:creationId xmlns:a16="http://schemas.microsoft.com/office/drawing/2014/main" id="{6C2E8354-92AD-2291-EF5A-DB6ACD2D6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15" y="257654"/>
            <a:ext cx="11330350" cy="839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sz="3200" b="1" kern="0" dirty="0">
                <a:solidFill>
                  <a:srgbClr val="00A3FF"/>
                </a:solidFill>
                <a:latin typeface="Montserrat Medium" panose="00000600000000000000" pitchFamily="2" charset="0"/>
                <a:cs typeface="Poppins" panose="00000500000000000000" pitchFamily="2" charset="0"/>
              </a:rPr>
              <a:t>EU MISSION “CLIMATE NEUTRAL AND SMART CITIES BY 2030”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8AFC93-D60C-9152-91BB-3679B7C2C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039" y="1592239"/>
            <a:ext cx="10728436" cy="43704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6088" marR="0" lvl="1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A3FF"/>
              </a:buClr>
              <a:buSzTx/>
              <a:tabLst/>
              <a:defRPr/>
            </a:pP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Lisbon’s City Climate Contract:</a:t>
            </a:r>
          </a:p>
          <a:p>
            <a:pPr marL="446088" marR="0" lvl="1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A3FF"/>
              </a:buClr>
              <a:buSzTx/>
              <a:tabLst/>
              <a:defRPr/>
            </a:pPr>
            <a:endParaRPr lang="en-GB" sz="1200" noProof="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712788" marR="0" lvl="1" indent="-266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A3FF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Climate </a:t>
            </a: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eutrality in Lisbon will be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anticipated to 2030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(from 2050)</a:t>
            </a:r>
          </a:p>
          <a:p>
            <a:pPr marL="712788" marR="0" lvl="1" indent="-266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A3FF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Compensate residual emissions in 2030: approx. 750 </a:t>
            </a:r>
            <a:r>
              <a:rPr lang="en-GB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ktCO</a:t>
            </a:r>
            <a:r>
              <a:rPr lang="en-GB" sz="2000" baseline="-25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2</a:t>
            </a:r>
            <a:r>
              <a:rPr lang="en-GB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e</a:t>
            </a:r>
          </a:p>
          <a:p>
            <a:pPr marL="712788" lvl="1" indent="-266700">
              <a:spcBef>
                <a:spcPct val="50000"/>
              </a:spcBef>
              <a:buClr>
                <a:srgbClr val="00A3FF"/>
              </a:buClr>
              <a:buBlip>
                <a:blip r:embed="rId2"/>
              </a:buBlip>
              <a:defRPr/>
            </a:pP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Continue to address inequalities, ensuring a fair and </a:t>
            </a:r>
            <a:r>
              <a:rPr lang="en-GB" sz="2000" b="1" noProof="0" dirty="0">
                <a:solidFill>
                  <a:prstClr val="black"/>
                </a:solidFill>
                <a:latin typeface="Montserrat" panose="00000500000000000000" pitchFamily="2" charset="0"/>
              </a:rPr>
              <a:t>inclusive energy transition</a:t>
            </a: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: a fight focused on eradicating energy poverty.</a:t>
            </a:r>
          </a:p>
          <a:p>
            <a:pPr marL="712788" lvl="1" indent="-266700">
              <a:spcBef>
                <a:spcPct val="50000"/>
              </a:spcBef>
              <a:buClr>
                <a:srgbClr val="00A3FF"/>
              </a:buClr>
              <a:buBlip>
                <a:blip r:embed="rId2"/>
              </a:buBlip>
              <a:defRPr/>
            </a:pPr>
            <a:r>
              <a:rPr lang="en-GB" sz="2000" b="1" noProof="0" dirty="0">
                <a:solidFill>
                  <a:prstClr val="black"/>
                </a:solidFill>
                <a:latin typeface="Montserrat" panose="00000500000000000000" pitchFamily="2" charset="0"/>
              </a:rPr>
              <a:t>Lisboa E-Nova </a:t>
            </a: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provides </a:t>
            </a:r>
            <a:r>
              <a:rPr lang="en-GB" sz="2000" b="1" noProof="0" dirty="0">
                <a:solidFill>
                  <a:prstClr val="black"/>
                </a:solidFill>
                <a:latin typeface="Montserrat" panose="00000500000000000000" pitchFamily="2" charset="0"/>
              </a:rPr>
              <a:t>technical assistance </a:t>
            </a: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to the Municipality in the preparation of the City Climate Contract</a:t>
            </a:r>
          </a:p>
          <a:p>
            <a:pPr marL="712788" lvl="1" indent="-266700">
              <a:spcBef>
                <a:spcPct val="50000"/>
              </a:spcBef>
              <a:buClr>
                <a:srgbClr val="00A3FF"/>
              </a:buClr>
              <a:buBlip>
                <a:blip r:embed="rId2"/>
              </a:buBlip>
              <a:defRPr/>
            </a:pPr>
            <a:r>
              <a:rPr lang="en-GB" sz="2000" b="1" noProof="0" dirty="0">
                <a:solidFill>
                  <a:prstClr val="black"/>
                </a:solidFill>
                <a:latin typeface="Montserrat" panose="00000500000000000000" pitchFamily="2" charset="0"/>
              </a:rPr>
              <a:t>Electrification</a:t>
            </a: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 and </a:t>
            </a:r>
            <a:r>
              <a:rPr lang="en-GB" sz="2000" b="1" noProof="0" dirty="0">
                <a:solidFill>
                  <a:prstClr val="black"/>
                </a:solidFill>
                <a:latin typeface="Montserrat" panose="00000500000000000000" pitchFamily="2" charset="0"/>
              </a:rPr>
              <a:t>energy efficiency</a:t>
            </a: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 are key</a:t>
            </a:r>
          </a:p>
          <a:p>
            <a:pPr marL="712788" lvl="1" indent="-266700">
              <a:spcBef>
                <a:spcPct val="50000"/>
              </a:spcBef>
              <a:buClr>
                <a:srgbClr val="00A3FF"/>
              </a:buClr>
              <a:buBlip>
                <a:blip r:embed="rId2"/>
              </a:buBlip>
              <a:defRPr/>
            </a:pPr>
            <a:r>
              <a:rPr lang="en-GB" sz="2000" b="1" noProof="0" dirty="0">
                <a:solidFill>
                  <a:prstClr val="black"/>
                </a:solidFill>
                <a:latin typeface="Montserrat" panose="00000500000000000000" pitchFamily="2" charset="0"/>
              </a:rPr>
              <a:t>6,8 billion EUR </a:t>
            </a: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investment in </a:t>
            </a:r>
            <a:r>
              <a:rPr lang="en-GB" sz="2000" b="1" noProof="0" dirty="0">
                <a:solidFill>
                  <a:prstClr val="black"/>
                </a:solidFill>
                <a:latin typeface="Montserrat" panose="00000500000000000000" pitchFamily="2" charset="0"/>
              </a:rPr>
              <a:t>energy efficiency </a:t>
            </a: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and </a:t>
            </a:r>
            <a:r>
              <a:rPr lang="en-GB" sz="2000" b="1" noProof="0" dirty="0">
                <a:solidFill>
                  <a:prstClr val="black"/>
                </a:solidFill>
                <a:latin typeface="Montserrat" panose="00000500000000000000" pitchFamily="2" charset="0"/>
              </a:rPr>
              <a:t>renewables </a:t>
            </a:r>
            <a:r>
              <a:rPr lang="en-GB" sz="2000" noProof="0" dirty="0">
                <a:solidFill>
                  <a:prstClr val="black"/>
                </a:solidFill>
                <a:latin typeface="Montserrat" panose="00000500000000000000" pitchFamily="2" charset="0"/>
              </a:rPr>
              <a:t>(mitigation component)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22865F-5F8E-AE42-8C1E-8DA6BD213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617" y="5834692"/>
            <a:ext cx="3034576" cy="7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6225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04EEB094-553E-5B9D-517D-1B3B92CA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9" y="1157827"/>
            <a:ext cx="8666461" cy="5128385"/>
          </a:xfrm>
          <a:prstGeom prst="rect">
            <a:avLst/>
          </a:prstGeom>
        </p:spPr>
      </p:pic>
      <p:sp>
        <p:nvSpPr>
          <p:cNvPr id="11" name="Chaveta à esquerda 10">
            <a:extLst>
              <a:ext uri="{FF2B5EF4-FFF2-40B4-BE49-F238E27FC236}">
                <a16:creationId xmlns:a16="http://schemas.microsoft.com/office/drawing/2014/main" id="{E67D4F1A-C311-38C2-218A-B607A2ADDCF6}"/>
              </a:ext>
            </a:extLst>
          </p:cNvPr>
          <p:cNvSpPr/>
          <p:nvPr/>
        </p:nvSpPr>
        <p:spPr>
          <a:xfrm rot="10800000">
            <a:off x="9726824" y="4126082"/>
            <a:ext cx="78563" cy="878498"/>
          </a:xfrm>
          <a:prstGeom prst="leftBrace">
            <a:avLst>
              <a:gd name="adj1" fmla="val 31665"/>
              <a:gd name="adj2" fmla="val 48776"/>
            </a:avLst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bg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E06C78C7-06CF-6842-DC59-5C22ED3556E8}"/>
              </a:ext>
            </a:extLst>
          </p:cNvPr>
          <p:cNvCxnSpPr>
            <a:cxnSpLocks/>
          </p:cNvCxnSpPr>
          <p:nvPr/>
        </p:nvCxnSpPr>
        <p:spPr>
          <a:xfrm>
            <a:off x="5978012" y="4126086"/>
            <a:ext cx="3699654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E3541758-F156-05BF-F54D-5DB0B3342819}"/>
              </a:ext>
            </a:extLst>
          </p:cNvPr>
          <p:cNvCxnSpPr>
            <a:cxnSpLocks/>
          </p:cNvCxnSpPr>
          <p:nvPr/>
        </p:nvCxnSpPr>
        <p:spPr>
          <a:xfrm>
            <a:off x="8452927" y="5004584"/>
            <a:ext cx="1149816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14">
            <a:extLst>
              <a:ext uri="{FF2B5EF4-FFF2-40B4-BE49-F238E27FC236}">
                <a16:creationId xmlns:a16="http://schemas.microsoft.com/office/drawing/2014/main" id="{3D2BB4B7-B316-EF8B-1341-F0FFFB34C0DA}"/>
              </a:ext>
            </a:extLst>
          </p:cNvPr>
          <p:cNvCxnSpPr>
            <a:cxnSpLocks/>
          </p:cNvCxnSpPr>
          <p:nvPr/>
        </p:nvCxnSpPr>
        <p:spPr>
          <a:xfrm>
            <a:off x="3820139" y="3441293"/>
            <a:ext cx="4924425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8A602CA1-9317-F786-D27B-63E4EE589DAC}"/>
              </a:ext>
            </a:extLst>
          </p:cNvPr>
          <p:cNvCxnSpPr>
            <a:cxnSpLocks/>
          </p:cNvCxnSpPr>
          <p:nvPr/>
        </p:nvCxnSpPr>
        <p:spPr>
          <a:xfrm>
            <a:off x="1986216" y="2795433"/>
            <a:ext cx="6696075" cy="951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haveta à esquerda 16">
            <a:extLst>
              <a:ext uri="{FF2B5EF4-FFF2-40B4-BE49-F238E27FC236}">
                <a16:creationId xmlns:a16="http://schemas.microsoft.com/office/drawing/2014/main" id="{53A7E808-1247-8F87-9B8D-B832AD363C27}"/>
              </a:ext>
            </a:extLst>
          </p:cNvPr>
          <p:cNvSpPr/>
          <p:nvPr/>
        </p:nvSpPr>
        <p:spPr>
          <a:xfrm rot="10800000">
            <a:off x="8842306" y="2811606"/>
            <a:ext cx="77982" cy="617393"/>
          </a:xfrm>
          <a:prstGeom prst="leftBrace">
            <a:avLst>
              <a:gd name="adj1" fmla="val 31665"/>
              <a:gd name="adj2" fmla="val 48776"/>
            </a:avLst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bg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1B3E63F2-7CAF-3675-7E75-B78C619785D7}"/>
              </a:ext>
            </a:extLst>
          </p:cNvPr>
          <p:cNvSpPr txBox="1"/>
          <p:nvPr/>
        </p:nvSpPr>
        <p:spPr>
          <a:xfrm>
            <a:off x="9027835" y="2827831"/>
            <a:ext cx="146644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2002-10</a:t>
            </a:r>
          </a:p>
          <a:p>
            <a:r>
              <a:rPr kumimoji="0" lang="en-GB" sz="900" i="0" u="none" strike="noStrike" cap="none" normalizeH="0" baseline="0" noProof="0" dirty="0">
                <a:ln>
                  <a:noFill/>
                </a:ln>
                <a:solidFill>
                  <a:srgbClr val="00A3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▼</a:t>
            </a:r>
            <a:r>
              <a:rPr lang="en-GB" sz="1400" noProof="0" dirty="0">
                <a:solidFill>
                  <a:srgbClr val="00A3FF"/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24</a:t>
            </a:r>
            <a:r>
              <a:rPr lang="en-GB" sz="1000" noProof="0" dirty="0">
                <a:solidFill>
                  <a:srgbClr val="00A3FF"/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% </a:t>
            </a:r>
          </a:p>
          <a:p>
            <a:r>
              <a:rPr kumimoji="0" lang="en-GB" sz="900" i="0" u="none" strike="noStrike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▼</a:t>
            </a:r>
            <a:r>
              <a:rPr lang="en-GB" sz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0,90</a:t>
            </a:r>
          </a:p>
          <a:p>
            <a:r>
              <a:rPr lang="en-GB" sz="8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     MtCO</a:t>
            </a:r>
            <a:r>
              <a:rPr lang="en-GB" sz="800" baseline="-25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2</a:t>
            </a:r>
            <a:r>
              <a:rPr lang="en-GB" sz="8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e </a:t>
            </a:r>
            <a:endParaRPr lang="en-GB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Prometo Thin" charset="0"/>
              <a:cs typeface="Rubik" pitchFamily="2" charset="-79"/>
            </a:endParaRPr>
          </a:p>
        </p:txBody>
      </p:sp>
      <p:sp>
        <p:nvSpPr>
          <p:cNvPr id="20" name="Chaveta à esquerda 19">
            <a:extLst>
              <a:ext uri="{FF2B5EF4-FFF2-40B4-BE49-F238E27FC236}">
                <a16:creationId xmlns:a16="http://schemas.microsoft.com/office/drawing/2014/main" id="{BC3F53CC-C740-FBE6-D751-249D336CF02A}"/>
              </a:ext>
            </a:extLst>
          </p:cNvPr>
          <p:cNvSpPr/>
          <p:nvPr/>
        </p:nvSpPr>
        <p:spPr>
          <a:xfrm rot="10800000">
            <a:off x="9726826" y="2800190"/>
            <a:ext cx="71767" cy="1325893"/>
          </a:xfrm>
          <a:prstGeom prst="leftBrace">
            <a:avLst>
              <a:gd name="adj1" fmla="val 31665"/>
              <a:gd name="adj2" fmla="val 48776"/>
            </a:avLst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bg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81E1F7DA-73FE-39D1-FE0C-CF10B45BB614}"/>
              </a:ext>
            </a:extLst>
          </p:cNvPr>
          <p:cNvSpPr txBox="1"/>
          <p:nvPr/>
        </p:nvSpPr>
        <p:spPr>
          <a:xfrm>
            <a:off x="9910471" y="3121191"/>
            <a:ext cx="80848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2002-19</a:t>
            </a:r>
          </a:p>
          <a:p>
            <a:r>
              <a:rPr kumimoji="0" lang="en-GB" sz="900" i="0" u="none" strike="noStrike" cap="none" normalizeH="0" baseline="0" noProof="0" dirty="0">
                <a:ln>
                  <a:noFill/>
                </a:ln>
                <a:solidFill>
                  <a:srgbClr val="00A3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▼</a:t>
            </a:r>
            <a:r>
              <a:rPr lang="en-GB" sz="1600" noProof="0" dirty="0">
                <a:solidFill>
                  <a:srgbClr val="00A3FF"/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49</a:t>
            </a:r>
            <a:r>
              <a:rPr lang="en-GB" sz="1050" noProof="0" dirty="0">
                <a:solidFill>
                  <a:srgbClr val="00A3FF"/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% </a:t>
            </a:r>
          </a:p>
          <a:p>
            <a:r>
              <a:rPr kumimoji="0" lang="en-GB" sz="900" i="0" u="none" strike="noStrike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▼</a:t>
            </a:r>
            <a:r>
              <a:rPr lang="en-GB" sz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1,82</a:t>
            </a:r>
            <a:endParaRPr lang="en-GB" sz="1400" noProof="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Prometo Thin" charset="0"/>
              <a:cs typeface="Rubik" pitchFamily="2" charset="-79"/>
            </a:endParaRPr>
          </a:p>
          <a:p>
            <a:r>
              <a:rPr lang="en-GB" sz="8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     MtCO</a:t>
            </a:r>
            <a:r>
              <a:rPr lang="en-GB" sz="800" baseline="-25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2</a:t>
            </a:r>
            <a:r>
              <a:rPr lang="en-GB" sz="8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e </a:t>
            </a:r>
          </a:p>
        </p:txBody>
      </p: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54514F42-62E7-70AA-7671-778A8778A02B}"/>
              </a:ext>
            </a:extLst>
          </p:cNvPr>
          <p:cNvCxnSpPr>
            <a:cxnSpLocks/>
          </p:cNvCxnSpPr>
          <p:nvPr/>
        </p:nvCxnSpPr>
        <p:spPr>
          <a:xfrm>
            <a:off x="10217319" y="2800190"/>
            <a:ext cx="428765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ta 22">
            <a:extLst>
              <a:ext uri="{FF2B5EF4-FFF2-40B4-BE49-F238E27FC236}">
                <a16:creationId xmlns:a16="http://schemas.microsoft.com/office/drawing/2014/main" id="{CA3BE0D6-DEF5-B9E9-9942-EB1315F049AD}"/>
              </a:ext>
            </a:extLst>
          </p:cNvPr>
          <p:cNvCxnSpPr>
            <a:cxnSpLocks/>
          </p:cNvCxnSpPr>
          <p:nvPr/>
        </p:nvCxnSpPr>
        <p:spPr>
          <a:xfrm>
            <a:off x="10228404" y="5004540"/>
            <a:ext cx="41768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haveta à esquerda 23">
            <a:extLst>
              <a:ext uri="{FF2B5EF4-FFF2-40B4-BE49-F238E27FC236}">
                <a16:creationId xmlns:a16="http://schemas.microsoft.com/office/drawing/2014/main" id="{89371339-5F53-C804-48B4-3021811486C7}"/>
              </a:ext>
            </a:extLst>
          </p:cNvPr>
          <p:cNvSpPr/>
          <p:nvPr/>
        </p:nvSpPr>
        <p:spPr>
          <a:xfrm rot="10800000">
            <a:off x="10698520" y="2801976"/>
            <a:ext cx="78561" cy="2202599"/>
          </a:xfrm>
          <a:prstGeom prst="leftBrace">
            <a:avLst>
              <a:gd name="adj1" fmla="val 31665"/>
              <a:gd name="adj2" fmla="val 48776"/>
            </a:avLst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accent5"/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C0CC7B46-D4CD-4DF9-1DAB-E43169FC5908}"/>
              </a:ext>
            </a:extLst>
          </p:cNvPr>
          <p:cNvSpPr txBox="1"/>
          <p:nvPr/>
        </p:nvSpPr>
        <p:spPr>
          <a:xfrm>
            <a:off x="9910470" y="4290595"/>
            <a:ext cx="846623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noProof="0" dirty="0">
                <a:solidFill>
                  <a:schemeClr val="accent5">
                    <a:lumMod val="7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Ad. </a:t>
            </a:r>
            <a:r>
              <a:rPr lang="en-GB" sz="9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2019-30</a:t>
            </a:r>
          </a:p>
          <a:p>
            <a:r>
              <a:rPr kumimoji="0" lang="en-GB" sz="900" i="0" u="none" strike="noStrike" cap="none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▼</a:t>
            </a:r>
            <a:r>
              <a:rPr lang="en-GB" sz="1200" noProof="0" dirty="0">
                <a:solidFill>
                  <a:schemeClr val="accent5">
                    <a:lumMod val="7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1,17</a:t>
            </a:r>
            <a:r>
              <a:rPr lang="en-GB" sz="1400" noProof="0" dirty="0">
                <a:solidFill>
                  <a:schemeClr val="accent5">
                    <a:lumMod val="7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 </a:t>
            </a:r>
            <a:r>
              <a:rPr lang="en-GB" sz="8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MtCO</a:t>
            </a:r>
            <a:r>
              <a:rPr lang="en-GB" sz="800" baseline="-25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2</a:t>
            </a:r>
            <a:r>
              <a:rPr lang="en-GB" sz="8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e </a:t>
            </a: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9D146C46-B399-80CF-8AB9-E9EA6710D24F}"/>
              </a:ext>
            </a:extLst>
          </p:cNvPr>
          <p:cNvSpPr txBox="1"/>
          <p:nvPr/>
        </p:nvSpPr>
        <p:spPr>
          <a:xfrm>
            <a:off x="10705316" y="3488075"/>
            <a:ext cx="80848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9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2002-30</a:t>
            </a:r>
            <a:endParaRPr lang="en-GB" sz="900" noProof="0" dirty="0">
              <a:solidFill>
                <a:srgbClr val="4EE06B"/>
              </a:solidFill>
              <a:latin typeface="Arial Nova" panose="020B0504020202020204" pitchFamily="34" charset="0"/>
              <a:ea typeface="Calibri" panose="020F0502020204030204" pitchFamily="34" charset="0"/>
              <a:cs typeface="Rubik" pitchFamily="2" charset="-79"/>
            </a:endParaRPr>
          </a:p>
          <a:p>
            <a:pPr algn="r"/>
            <a:endParaRPr kumimoji="0" lang="en-GB" sz="900" i="0" u="none" strike="noStrike" cap="none" normalizeH="0" baseline="0" noProof="0" dirty="0">
              <a:ln>
                <a:noFill/>
              </a:ln>
              <a:solidFill>
                <a:srgbClr val="4EE06B"/>
              </a:solidFill>
              <a:effectLst/>
              <a:latin typeface="Arial Nova" panose="020B0504020202020204" pitchFamily="34" charset="0"/>
              <a:ea typeface="Calibri" panose="020F0502020204030204" pitchFamily="34" charset="0"/>
              <a:cs typeface="Rubik" pitchFamily="2" charset="-79"/>
            </a:endParaRPr>
          </a:p>
          <a:p>
            <a:pPr algn="r"/>
            <a:endParaRPr lang="en-GB" sz="900" noProof="0" dirty="0">
              <a:solidFill>
                <a:srgbClr val="4EE06B"/>
              </a:solidFill>
              <a:latin typeface="Arial Nova" panose="020B0504020202020204" pitchFamily="34" charset="0"/>
              <a:ea typeface="Calibri" panose="020F0502020204030204" pitchFamily="34" charset="0"/>
              <a:cs typeface="Rubik" pitchFamily="2" charset="-79"/>
            </a:endParaRPr>
          </a:p>
          <a:p>
            <a:pPr algn="r"/>
            <a:endParaRPr kumimoji="0" lang="en-GB" sz="900" i="0" u="none" strike="noStrike" cap="none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 Nova" panose="020B0504020202020204" pitchFamily="34" charset="0"/>
              <a:ea typeface="Calibri" panose="020F0502020204030204" pitchFamily="34" charset="0"/>
              <a:cs typeface="Rubik" pitchFamily="2" charset="-79"/>
            </a:endParaRPr>
          </a:p>
          <a:p>
            <a:pPr algn="r"/>
            <a:r>
              <a:rPr kumimoji="0" lang="en-GB" sz="900" i="0" u="none" strike="noStrike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▼</a:t>
            </a:r>
            <a:r>
              <a:rPr lang="en-GB" sz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3,00</a:t>
            </a:r>
            <a:endParaRPr lang="en-GB" sz="1400" noProof="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Prometo Thin" charset="0"/>
              <a:cs typeface="Rubik" pitchFamily="2" charset="-79"/>
            </a:endParaRPr>
          </a:p>
          <a:p>
            <a:pPr algn="r"/>
            <a:r>
              <a:rPr lang="en-GB" sz="8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     MtCO</a:t>
            </a:r>
            <a:r>
              <a:rPr lang="en-GB" sz="800" baseline="-25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2</a:t>
            </a:r>
            <a:r>
              <a:rPr lang="en-GB" sz="8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e </a:t>
            </a: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F0E97B25-6423-9F10-2D2B-52001A4CD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8926" y="3578148"/>
            <a:ext cx="15452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200" b="1" i="0" u="none" strike="noStrike" cap="none" normalizeH="0" baseline="0" noProof="0" dirty="0">
                <a:ln>
                  <a:noFill/>
                </a:ln>
                <a:solidFill>
                  <a:srgbClr val="00A3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▼</a:t>
            </a:r>
            <a:r>
              <a:rPr kumimoji="0" lang="en-GB" sz="2800" b="1" i="0" u="none" strike="noStrike" cap="none" normalizeH="0" baseline="0" noProof="0" dirty="0">
                <a:ln>
                  <a:noFill/>
                </a:ln>
                <a:solidFill>
                  <a:srgbClr val="00A3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80</a:t>
            </a:r>
            <a:r>
              <a:rPr kumimoji="0" lang="en-GB" sz="1400" b="1" i="0" u="none" strike="noStrike" cap="none" normalizeH="0" baseline="0" noProof="0" dirty="0">
                <a:ln>
                  <a:noFill/>
                </a:ln>
                <a:solidFill>
                  <a:srgbClr val="00A3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%</a:t>
            </a:r>
            <a:endParaRPr kumimoji="0" lang="en-GB" sz="1600" b="1" i="0" u="none" strike="noStrike" cap="none" normalizeH="0" baseline="0" noProof="0" dirty="0">
              <a:ln>
                <a:noFill/>
              </a:ln>
              <a:solidFill>
                <a:srgbClr val="00A3FF"/>
              </a:solidFill>
              <a:effectLst/>
              <a:latin typeface="Arial Nova" panose="020B0504020202020204" pitchFamily="34" charset="0"/>
              <a:ea typeface="Calibri" panose="020F0502020204030204" pitchFamily="34" charset="0"/>
              <a:cs typeface="Rubik" pitchFamily="2" charset="-79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F17E4C-5C90-F724-67E0-41D99EBD4743}"/>
              </a:ext>
            </a:extLst>
          </p:cNvPr>
          <p:cNvSpPr txBox="1"/>
          <p:nvPr/>
        </p:nvSpPr>
        <p:spPr>
          <a:xfrm>
            <a:off x="1264397" y="6435290"/>
            <a:ext cx="77437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Emissões</a:t>
            </a:r>
            <a:r>
              <a:rPr lang="en-GB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 GEE </a:t>
            </a:r>
            <a:r>
              <a:rPr lang="en-GB" sz="1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| </a:t>
            </a:r>
            <a:r>
              <a:rPr lang="en-GB" sz="1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Tetos</a:t>
            </a:r>
            <a:r>
              <a:rPr lang="en-GB" sz="1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 de </a:t>
            </a:r>
            <a:r>
              <a:rPr lang="en-GB" sz="1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emissão</a:t>
            </a:r>
            <a:r>
              <a:rPr lang="en-GB" sz="1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 e </a:t>
            </a:r>
            <a:r>
              <a:rPr lang="en-GB" sz="1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metas</a:t>
            </a:r>
            <a:r>
              <a:rPr lang="en-GB" sz="1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 2030 (A1/A2/A3 | 70%)</a:t>
            </a:r>
          </a:p>
        </p:txBody>
      </p:sp>
      <p:pic>
        <p:nvPicPr>
          <p:cNvPr id="5" name="Gráfico 4" descr="Apresentação com gráfico de barras com preenchimento sólido">
            <a:extLst>
              <a:ext uri="{FF2B5EF4-FFF2-40B4-BE49-F238E27FC236}">
                <a16:creationId xmlns:a16="http://schemas.microsoft.com/office/drawing/2014/main" id="{171CA104-5258-7EC1-67F8-B58BDEFB6D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48" y="6425765"/>
            <a:ext cx="276225" cy="27622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5722DDB-A25F-741C-0E40-824570FF6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23" t="17058" r="16176" b="24264"/>
          <a:stretch/>
        </p:blipFill>
        <p:spPr bwMode="auto">
          <a:xfrm>
            <a:off x="11067933" y="2974744"/>
            <a:ext cx="445575" cy="43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07C8CC10-5B65-50D2-475E-73B552916EAD}"/>
              </a:ext>
            </a:extLst>
          </p:cNvPr>
          <p:cNvSpPr/>
          <p:nvPr/>
        </p:nvSpPr>
        <p:spPr>
          <a:xfrm>
            <a:off x="9802922" y="4638242"/>
            <a:ext cx="947376" cy="240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GB" sz="900" i="0" u="none" strike="noStrike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▼</a:t>
            </a:r>
            <a:r>
              <a:rPr lang="en-GB" sz="1200" noProof="0" dirty="0">
                <a:solidFill>
                  <a:schemeClr val="accent5">
                    <a:lumMod val="7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61</a:t>
            </a:r>
            <a:r>
              <a:rPr kumimoji="0" lang="en-GB" sz="1100" i="0" u="none" strike="noStrike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%</a:t>
            </a:r>
            <a:endParaRPr kumimoji="0" lang="en-GB" sz="1200" i="0" u="none" strike="noStrike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 Nova" panose="020B0504020202020204" pitchFamily="34" charset="0"/>
              <a:ea typeface="Calibri" panose="020F0502020204030204" pitchFamily="34" charset="0"/>
              <a:cs typeface="Rubik" pitchFamily="2" charset="-79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98394A57-DE7A-9200-A70D-779E8F3F1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52" y="761448"/>
            <a:ext cx="834669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noProof="0" dirty="0">
                <a:solidFill>
                  <a:srgbClr val="4EE06B"/>
                </a:solidFill>
                <a:latin typeface="Internacional-Bold" pitchFamily="2" charset="77"/>
                <a:ea typeface="Calibri" panose="020F0502020204030204" pitchFamily="34" charset="0"/>
                <a:cs typeface="Rubik" pitchFamily="2" charset="-79"/>
              </a:rPr>
              <a:t>City Climate Contract Lisboa 2030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0B91382A-BE00-EE10-60BC-4C8046E3307F}"/>
              </a:ext>
            </a:extLst>
          </p:cNvPr>
          <p:cNvSpPr txBox="1"/>
          <p:nvPr/>
        </p:nvSpPr>
        <p:spPr>
          <a:xfrm>
            <a:off x="9922146" y="4953844"/>
            <a:ext cx="808488" cy="874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+</a:t>
            </a:r>
          </a:p>
          <a:p>
            <a:r>
              <a:rPr kumimoji="0" lang="en-GB" sz="800" i="0" u="none" strike="noStrike" cap="none" normalizeH="0" baseline="0" noProof="0" dirty="0">
                <a:ln>
                  <a:noFill/>
                </a:ln>
                <a:solidFill>
                  <a:srgbClr val="F5AD66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▼</a:t>
            </a:r>
            <a:r>
              <a:rPr lang="en-GB" sz="1100" noProof="0" dirty="0">
                <a:solidFill>
                  <a:srgbClr val="F5AD66"/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0,75</a:t>
            </a:r>
            <a:endParaRPr lang="en-GB" sz="1200" noProof="0" dirty="0">
              <a:solidFill>
                <a:srgbClr val="F5AD66"/>
              </a:solidFill>
              <a:latin typeface="Arial Nova" panose="020B0504020202020204" pitchFamily="34" charset="0"/>
              <a:ea typeface="Prometo Thin" charset="0"/>
              <a:cs typeface="Rubik" pitchFamily="2" charset="-79"/>
            </a:endParaRPr>
          </a:p>
          <a:p>
            <a:pPr>
              <a:spcAft>
                <a:spcPts val="400"/>
              </a:spcAft>
            </a:pPr>
            <a:r>
              <a:rPr lang="en-GB" sz="7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     MtCO</a:t>
            </a:r>
            <a:r>
              <a:rPr lang="en-GB" sz="700" baseline="-25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2</a:t>
            </a:r>
            <a:r>
              <a:rPr lang="en-GB" sz="7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Prometo Thin" charset="0"/>
                <a:cs typeface="Rubik" pitchFamily="2" charset="-79"/>
              </a:rPr>
              <a:t>e</a:t>
            </a:r>
          </a:p>
          <a:p>
            <a:r>
              <a:rPr lang="en-GB" sz="85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Remoções</a:t>
            </a:r>
            <a:br>
              <a:rPr lang="en-GB" sz="85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</a:br>
            <a:r>
              <a:rPr lang="en-GB" sz="85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Sumidouros</a:t>
            </a:r>
            <a:br>
              <a:rPr lang="en-GB" sz="85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</a:br>
            <a:r>
              <a:rPr lang="en-GB" sz="85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Compensação</a:t>
            </a:r>
            <a:endParaRPr lang="en-GB" sz="850" noProof="0" dirty="0">
              <a:solidFill>
                <a:srgbClr val="4EE06B"/>
              </a:solidFill>
              <a:latin typeface="Arial Nova" panose="020B0504020202020204" pitchFamily="34" charset="0"/>
              <a:ea typeface="Calibri" panose="020F0502020204030204" pitchFamily="34" charset="0"/>
              <a:cs typeface="Rubik" pitchFamily="2" charset="-79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82CE9D1-C455-02DB-7F84-BC616941EA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310"/>
          <a:stretch/>
        </p:blipFill>
        <p:spPr>
          <a:xfrm>
            <a:off x="7569034" y="1482878"/>
            <a:ext cx="1466440" cy="331201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0618A447-AF4A-82AA-6D7E-D4F4B5868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077" y="97627"/>
            <a:ext cx="11269683" cy="721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</a:pPr>
            <a:r>
              <a:rPr lang="en-GB" sz="3200" b="1" kern="0" dirty="0">
                <a:solidFill>
                  <a:srgbClr val="00A3FF"/>
                </a:solidFill>
                <a:latin typeface="Montserrat Medium" panose="00000600000000000000" pitchFamily="2" charset="0"/>
                <a:cs typeface="Poppins" panose="00000500000000000000" pitchFamily="2" charset="0"/>
              </a:rPr>
              <a:t>TARGETS/COMMITMENTS FOR GHG REDUCTION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F13839-9B3A-8AF7-C818-62B54B8F3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824" y="6212121"/>
            <a:ext cx="2178051" cy="54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0434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80380BF0-3786-D9D9-F1FD-C4DA175FAA67}"/>
              </a:ext>
            </a:extLst>
          </p:cNvPr>
          <p:cNvSpPr txBox="1">
            <a:spLocks/>
          </p:cNvSpPr>
          <p:nvPr/>
        </p:nvSpPr>
        <p:spPr>
          <a:xfrm>
            <a:off x="613457" y="128164"/>
            <a:ext cx="11399959" cy="725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PT"/>
            </a:defPPr>
            <a:lvl1pPr indent="0" fontAlgn="base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3200" b="1">
                <a:solidFill>
                  <a:srgbClr val="00A3FF"/>
                </a:solidFill>
                <a:latin typeface="Internacional-Bold" pitchFamily="2" charset="77"/>
                <a:cs typeface="Poppins" panose="000005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>
              <a:spcAft>
                <a:spcPct val="0"/>
              </a:spcAft>
            </a:pPr>
            <a:r>
              <a:rPr lang="en-GB" kern="0" dirty="0">
                <a:latin typeface="Montserrat Medium" panose="00000600000000000000" pitchFamily="2" charset="0"/>
              </a:rPr>
              <a:t>GHG EMISSIONS LISBON 2019-2023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113DAA0-D6B6-D87D-88C5-2CDF2E710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105" y="1191546"/>
            <a:ext cx="834669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noProof="0" dirty="0">
                <a:solidFill>
                  <a:srgbClr val="4EE06B"/>
                </a:solidFill>
                <a:latin typeface="Internacional-Bold" pitchFamily="2" charset="77"/>
                <a:ea typeface="Calibri" panose="020F0502020204030204" pitchFamily="34" charset="0"/>
                <a:cs typeface="Rubik" pitchFamily="2" charset="-79"/>
              </a:rPr>
              <a:t>Sectoral Analysis</a:t>
            </a:r>
            <a:endParaRPr kumimoji="0" lang="en-GB" sz="2200" i="0" u="none" strike="noStrike" cap="none" normalizeH="0" baseline="0" noProof="0" dirty="0">
              <a:ln>
                <a:noFill/>
              </a:ln>
              <a:solidFill>
                <a:srgbClr val="4EE06B"/>
              </a:solidFill>
              <a:effectLst/>
              <a:latin typeface="Internacional-Bold" pitchFamily="2" charset="77"/>
              <a:ea typeface="Calibri" panose="020F0502020204030204" pitchFamily="34" charset="0"/>
              <a:cs typeface="Rubik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931650-1023-4249-56FE-8A949A9A1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82" y="5530104"/>
            <a:ext cx="11291244" cy="100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GB" sz="1700" i="0" u="none" strike="noStrike" cap="none" normalizeH="0" baseline="0" noProof="0" dirty="0">
                <a:ln>
                  <a:noFill/>
                </a:ln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Rubik" pitchFamily="2" charset="-79"/>
              </a:rPr>
              <a:t>16% reduction between 2019 </a:t>
            </a:r>
            <a:r>
              <a:rPr lang="en-GB" sz="1700" noProof="0" dirty="0">
                <a:latin typeface="Montserrat SemiBold" panose="00000700000000000000" pitchFamily="2" charset="0"/>
                <a:ea typeface="Calibri" panose="020F0502020204030204" pitchFamily="34" charset="0"/>
                <a:cs typeface="Rubik" pitchFamily="2" charset="-79"/>
              </a:rPr>
              <a:t>and</a:t>
            </a:r>
            <a:r>
              <a:rPr kumimoji="0" lang="en-GB" sz="1700" i="0" u="none" strike="noStrike" cap="none" normalizeH="0" baseline="0" noProof="0" dirty="0">
                <a:ln>
                  <a:noFill/>
                </a:ln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Rubik" pitchFamily="2" charset="-79"/>
              </a:rPr>
              <a:t> 2022;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700" noProof="0" dirty="0">
                <a:latin typeface="Montserrat SemiBold" panose="00000700000000000000" pitchFamily="2" charset="0"/>
                <a:ea typeface="Calibri" panose="020F0502020204030204" pitchFamily="34" charset="0"/>
                <a:cs typeface="Rubik" pitchFamily="2" charset="-79"/>
              </a:rPr>
              <a:t>Emissions’ reduction in household and services sectors (scope 2 – electricity decarbonization);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GB" sz="1700" i="0" u="none" strike="noStrike" cap="none" normalizeH="0" baseline="0" noProof="0" dirty="0">
                <a:ln>
                  <a:noFill/>
                </a:ln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Rubik" pitchFamily="2" charset="-79"/>
              </a:rPr>
              <a:t>Transport sector: increased emissions.</a:t>
            </a:r>
          </a:p>
        </p:txBody>
      </p:sp>
      <p:pic>
        <p:nvPicPr>
          <p:cNvPr id="16" name="Gráfico 15" descr="Sinal de Inserção para Baixo com preenchimento sólido">
            <a:extLst>
              <a:ext uri="{FF2B5EF4-FFF2-40B4-BE49-F238E27FC236}">
                <a16:creationId xmlns:a16="http://schemas.microsoft.com/office/drawing/2014/main" id="{03E62C69-61C7-F7D0-B0A4-DE8463082E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4775122" y="3201232"/>
            <a:ext cx="768293" cy="76829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4B78596-55FD-D938-0BD0-C3A8D28F9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8" r="68323" b="50000"/>
          <a:stretch/>
        </p:blipFill>
        <p:spPr>
          <a:xfrm>
            <a:off x="10204220" y="2453702"/>
            <a:ext cx="1577492" cy="216713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17AE3C77-4091-A530-DF36-FD9FBE0A43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04" t="12749" r="4395" b="6388"/>
          <a:stretch>
            <a:fillRect/>
          </a:stretch>
        </p:blipFill>
        <p:spPr>
          <a:xfrm>
            <a:off x="5352469" y="1437485"/>
            <a:ext cx="4382155" cy="409885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7CDAD2E-2EFC-F329-06C6-E12F736B1E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28" b="8807"/>
          <a:stretch>
            <a:fillRect/>
          </a:stretch>
        </p:blipFill>
        <p:spPr>
          <a:xfrm>
            <a:off x="447480" y="1194372"/>
            <a:ext cx="4616315" cy="4098858"/>
          </a:xfrm>
          <a:prstGeom prst="rect">
            <a:avLst/>
          </a:prstGeom>
        </p:spPr>
      </p:pic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CC1FD696-5D32-29A1-E3F9-1F7B76A88505}"/>
              </a:ext>
            </a:extLst>
          </p:cNvPr>
          <p:cNvCxnSpPr>
            <a:cxnSpLocks/>
          </p:cNvCxnSpPr>
          <p:nvPr/>
        </p:nvCxnSpPr>
        <p:spPr>
          <a:xfrm>
            <a:off x="1336800" y="1949327"/>
            <a:ext cx="560933" cy="63902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7">
            <a:extLst>
              <a:ext uri="{FF2B5EF4-FFF2-40B4-BE49-F238E27FC236}">
                <a16:creationId xmlns:a16="http://schemas.microsoft.com/office/drawing/2014/main" id="{244E337B-4F36-E763-FC32-36B7D65D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800" y="1266152"/>
            <a:ext cx="8389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000" noProof="0" dirty="0" err="1">
                <a:solidFill>
                  <a:schemeClr val="bg1">
                    <a:lumMod val="6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Aviação</a:t>
            </a: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 (LTO)</a:t>
            </a:r>
            <a:endParaRPr kumimoji="0" lang="en-GB" sz="1000" i="0" u="none" strike="noStrike" cap="none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 Nova" panose="020B0504020202020204" pitchFamily="34" charset="0"/>
              <a:ea typeface="Calibri" panose="020F0502020204030204" pitchFamily="34" charset="0"/>
              <a:cs typeface="Rubik" pitchFamily="2" charset="-79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A64E2CF0-7FDE-AF6A-901E-320B7FD07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624" y="1753396"/>
            <a:ext cx="6852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232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  <a:ea typeface="Calibri" panose="020F0502020204030204" pitchFamily="34" charset="0"/>
                <a:cs typeface="Rubik" pitchFamily="2" charset="-79"/>
              </a:rPr>
              <a:t>10%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3AC2A04-EC58-496A-674A-2B41CEE86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726" y="2828101"/>
            <a:ext cx="1749704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19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6" ma:contentTypeDescription="Create a new document." ma:contentTypeScope="" ma:versionID="d0b3de28a065e24e5a8294ca5754645e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cd7d6e0075fbc584d922ec4b353b6b08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fe772f-00cf-4dad-b0cb-913608da9119">
      <Terms xmlns="http://schemas.microsoft.com/office/infopath/2007/PartnerControls"/>
    </lcf76f155ced4ddcb4097134ff3c332f>
    <TaxCatchAll xmlns="c5f555a3-b848-4bea-9c8d-34a4da0e4343" xsi:nil="true"/>
  </documentManagement>
</p:properties>
</file>

<file path=customXml/itemProps1.xml><?xml version="1.0" encoding="utf-8"?>
<ds:datastoreItem xmlns:ds="http://schemas.openxmlformats.org/officeDocument/2006/customXml" ds:itemID="{BF2D4AFB-D2D9-4B64-81BB-22B75FDBABAB}"/>
</file>

<file path=customXml/itemProps2.xml><?xml version="1.0" encoding="utf-8"?>
<ds:datastoreItem xmlns:ds="http://schemas.openxmlformats.org/officeDocument/2006/customXml" ds:itemID="{FAED1068-B63A-4EA9-9DDE-27DDE72A0BB4}"/>
</file>

<file path=customXml/itemProps3.xml><?xml version="1.0" encoding="utf-8"?>
<ds:datastoreItem xmlns:ds="http://schemas.openxmlformats.org/officeDocument/2006/customXml" ds:itemID="{83249073-73F6-4440-A51B-0FC87CB83331}"/>
</file>

<file path=docProps/app.xml><?xml version="1.0" encoding="utf-8"?>
<Properties xmlns="http://schemas.openxmlformats.org/officeDocument/2006/extended-properties" xmlns:vt="http://schemas.openxmlformats.org/officeDocument/2006/docPropsVTypes">
  <TotalTime>12989</TotalTime>
  <Words>1192</Words>
  <Application>Microsoft Office PowerPoint</Application>
  <PresentationFormat>Ecrã Panorâmico</PresentationFormat>
  <Paragraphs>135</Paragraphs>
  <Slides>21</Slides>
  <Notes>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33" baseType="lpstr">
      <vt:lpstr>Arial</vt:lpstr>
      <vt:lpstr>Arial Nova</vt:lpstr>
      <vt:lpstr>Calibri</vt:lpstr>
      <vt:lpstr>Internacional-Bold</vt:lpstr>
      <vt:lpstr>Internacional-Light</vt:lpstr>
      <vt:lpstr>Internacional-Regular</vt:lpstr>
      <vt:lpstr>Montserrat</vt:lpstr>
      <vt:lpstr>Montserrat ExtraBold</vt:lpstr>
      <vt:lpstr>Montserrat Medium</vt:lpstr>
      <vt:lpstr>Montserrat SemiBold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Sofia Araujo</dc:creator>
  <cp:lastModifiedBy>Filipa Sacadura</cp:lastModifiedBy>
  <cp:revision>15</cp:revision>
  <dcterms:created xsi:type="dcterms:W3CDTF">2023-08-22T14:12:13Z</dcterms:created>
  <dcterms:modified xsi:type="dcterms:W3CDTF">2026-06-16T14:30:43Z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0x01010063BA515A7BAE2A43BBCEEFC8DB246324</vt:lpwstr>
  </property>
  <property fmtid="{D5CDD505-2E9C-101B-9397-08002B2CF9AE}" pid="3" name="MediaServiceImageTags">
    <vt:lpwstr/>
  </property>
</Properties>
</file>