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8" r:id="rId5"/>
    <p:sldId id="270" r:id="rId6"/>
    <p:sldId id="281" r:id="rId7"/>
    <p:sldId id="282" r:id="rId8"/>
    <p:sldId id="283" r:id="rId9"/>
    <p:sldId id="284" r:id="rId10"/>
    <p:sldId id="269" r:id="rId11"/>
    <p:sldId id="280" r:id="rId1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D1D5"/>
    <a:srgbClr val="F7F9FB"/>
    <a:srgbClr val="98CF5F"/>
    <a:srgbClr val="253B4C"/>
    <a:srgbClr val="F49800"/>
    <a:srgbClr val="CA05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9D207E-E9D3-429A-882E-6970281385C9}" v="90" dt="2026-06-16T15:52:06.2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447" autoAdjust="0"/>
  </p:normalViewPr>
  <p:slideViewPr>
    <p:cSldViewPr snapToGrid="0">
      <p:cViewPr>
        <p:scale>
          <a:sx n="76" d="100"/>
          <a:sy n="76" d="100"/>
        </p:scale>
        <p:origin x="29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740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725BFF92-A085-9F07-9BB8-51545BF2F8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A15DE4F1-47D1-9EDF-D81D-0FAE0487E8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9249C-7AB0-492B-B3A3-017040B07095}" type="datetimeFigureOut">
              <a:rPr lang="pt-PT" smtClean="0"/>
              <a:t>16/06/2026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71BC46E3-2922-3E8C-106C-9E29D4D049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5B5B450E-7981-930F-509B-3880671FC9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AA2CF-79DF-4B2C-8442-A27B75632DF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39074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5E06B-898A-4CCF-AADB-35237EDD46F5}" type="datetimeFigureOut">
              <a:rPr lang="pt-PT" smtClean="0"/>
              <a:t>16/06/2026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74B8C-8863-48E6-8804-1BE3DFA1F45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6856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60C8473-9E80-B034-5377-41E25561A047}"/>
              </a:ext>
            </a:extLst>
          </p:cNvPr>
          <p:cNvSpPr/>
          <p:nvPr userDrawn="1"/>
        </p:nvSpPr>
        <p:spPr>
          <a:xfrm flipH="1">
            <a:off x="-2" y="1"/>
            <a:ext cx="12192001" cy="6858000"/>
          </a:xfrm>
          <a:prstGeom prst="rect">
            <a:avLst/>
          </a:prstGeom>
          <a:solidFill>
            <a:srgbClr val="253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sz="1800" noProof="0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8874525C-0922-388D-A32A-F4904235F5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8" t="21405" r="44496"/>
          <a:stretch>
            <a:fillRect/>
          </a:stretch>
        </p:blipFill>
        <p:spPr>
          <a:xfrm>
            <a:off x="8034302" y="-84083"/>
            <a:ext cx="4231269" cy="6067309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2CB12A84-D73C-45E6-E47C-3614B69F08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8499" y="3064186"/>
            <a:ext cx="7690095" cy="1838643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algn="l">
              <a:defRPr sz="4500" b="1">
                <a:solidFill>
                  <a:srgbClr val="F7F9FB"/>
                </a:solidFill>
                <a:latin typeface="Verdana" panose="020B0604030504040204" pitchFamily="34" charset="0"/>
                <a:ea typeface="Verdana" panose="020B0604030504040204" pitchFamily="34" charset="0"/>
                <a:cs typeface="Plus Jakarta Sans" pitchFamily="50" charset="0"/>
              </a:defRPr>
            </a:lvl1pPr>
          </a:lstStyle>
          <a:p>
            <a:pPr rtl="0"/>
            <a:r>
              <a:rPr lang="pt-PT" dirty="0"/>
              <a:t>Editar o estilo de título do modelo de capa</a:t>
            </a:r>
            <a:endParaRPr lang="pt-PT" noProof="0" dirty="0"/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AF24A397-805C-8170-AB69-553521DBD2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8499" y="5016369"/>
            <a:ext cx="7690095" cy="966857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500" b="0" i="0">
                <a:solidFill>
                  <a:srgbClr val="F7F9FB"/>
                </a:solidFill>
                <a:latin typeface="Verdana" panose="020B0604030504040204" pitchFamily="34" charset="0"/>
                <a:ea typeface="Verdana" panose="020B0604030504040204" pitchFamily="34" charset="0"/>
                <a:cs typeface="Plus Jakarta Sans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Editar o estilo de subtítulo do modelo de capa</a:t>
            </a:r>
          </a:p>
        </p:txBody>
      </p:sp>
      <p:pic>
        <p:nvPicPr>
          <p:cNvPr id="4" name="Gráfico 5">
            <a:extLst>
              <a:ext uri="{FF2B5EF4-FFF2-40B4-BE49-F238E27FC236}">
                <a16:creationId xmlns:a16="http://schemas.microsoft.com/office/drawing/2014/main" id="{6C4707D9-C62E-E21D-AD05-816A874B2D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499" y="595369"/>
            <a:ext cx="2697186" cy="96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7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6F09CBAD-80B3-906D-EEC9-9CE211443EB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89590" y="5921763"/>
            <a:ext cx="1558875" cy="560494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983471F5-9535-D8F7-A6A4-0C41FAC4938B}"/>
              </a:ext>
            </a:extLst>
          </p:cNvPr>
          <p:cNvSpPr/>
          <p:nvPr userDrawn="1"/>
        </p:nvSpPr>
        <p:spPr>
          <a:xfrm>
            <a:off x="0" y="6751659"/>
            <a:ext cx="12192000" cy="106341"/>
          </a:xfrm>
          <a:prstGeom prst="rect">
            <a:avLst/>
          </a:prstGeom>
          <a:gradFill>
            <a:gsLst>
              <a:gs pos="0">
                <a:srgbClr val="3CD1D5"/>
              </a:gs>
              <a:gs pos="100000">
                <a:srgbClr val="98CF5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sz="1800" noProof="0">
              <a:solidFill>
                <a:srgbClr val="253B4C"/>
              </a:solidFill>
              <a:latin typeface="Plus Jakarta Sans" pitchFamily="50" charset="0"/>
              <a:cs typeface="Plus Jakarta Sans" pitchFamily="50" charset="0"/>
            </a:endParaRP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30B0616C-339C-E015-586A-FABEF6E9F91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82410" y="5896958"/>
            <a:ext cx="720000" cy="720000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D45F141B-1DD4-9C70-E35B-D139B2A77C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8499" y="2310604"/>
            <a:ext cx="10804648" cy="966857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500" b="0" i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Plus Jakarta Sans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Editar o estilo de subtítulo do modelo separador sem imagem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A3981A72-1D2A-A108-530E-55495F2761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8499" y="375743"/>
            <a:ext cx="10804648" cy="1838643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algn="l">
              <a:defRPr sz="4500" b="1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Plus Jakarta Sans" pitchFamily="50" charset="0"/>
              </a:defRPr>
            </a:lvl1pPr>
          </a:lstStyle>
          <a:p>
            <a:pPr rtl="0"/>
            <a:r>
              <a:rPr lang="pt-PT" dirty="0"/>
              <a:t>Editar o estilo de título do modelo separador sem imagem</a:t>
            </a:r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4284987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parador com image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18159CC9-2B76-DA1F-3E4B-DE603C3B6730}"/>
              </a:ext>
            </a:extLst>
          </p:cNvPr>
          <p:cNvSpPr/>
          <p:nvPr userDrawn="1"/>
        </p:nvSpPr>
        <p:spPr>
          <a:xfrm>
            <a:off x="0" y="3877031"/>
            <a:ext cx="12192000" cy="2980970"/>
          </a:xfrm>
          <a:prstGeom prst="rect">
            <a:avLst/>
          </a:prstGeom>
          <a:solidFill>
            <a:srgbClr val="253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sz="1800" noProof="0"/>
          </a:p>
        </p:txBody>
      </p:sp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96E0593D-F7FB-0882-5393-40B2E89CBB1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0" y="3877028"/>
            <a:ext cx="12192000" cy="2980971"/>
          </a:xfrm>
          <a:prstGeom prst="rect">
            <a:avLst/>
          </a:prstGeom>
        </p:spPr>
        <p:txBody>
          <a:bodyPr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 rtl="0"/>
            <a:endParaRPr lang="pt-PT" noProof="0" dirty="0"/>
          </a:p>
        </p:txBody>
      </p:sp>
      <p:pic>
        <p:nvPicPr>
          <p:cNvPr id="7" name="Gráfico 5">
            <a:extLst>
              <a:ext uri="{FF2B5EF4-FFF2-40B4-BE49-F238E27FC236}">
                <a16:creationId xmlns:a16="http://schemas.microsoft.com/office/drawing/2014/main" id="{7E14D2B2-1689-BB91-01E5-47760475F2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590" y="5922606"/>
            <a:ext cx="1558875" cy="558808"/>
          </a:xfrm>
          <a:prstGeom prst="rect">
            <a:avLst/>
          </a:prstGeom>
        </p:spPr>
      </p:pic>
      <p:sp>
        <p:nvSpPr>
          <p:cNvPr id="2" name="Subtítulo 2">
            <a:extLst>
              <a:ext uri="{FF2B5EF4-FFF2-40B4-BE49-F238E27FC236}">
                <a16:creationId xmlns:a16="http://schemas.microsoft.com/office/drawing/2014/main" id="{CE0EA7B2-C0BE-0347-5DF7-284CB0B682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8499" y="2310604"/>
            <a:ext cx="10804648" cy="966857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500" b="0" i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Plus Jakarta Sans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Editar o estilo de subtítulo do modelo separador com imagem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0E0E4519-C7E3-6BF7-7219-166F408FC1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8499" y="375743"/>
            <a:ext cx="10804648" cy="1838643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algn="l">
              <a:defRPr sz="4500" b="1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Plus Jakarta Sans" pitchFamily="50" charset="0"/>
              </a:defRPr>
            </a:lvl1pPr>
          </a:lstStyle>
          <a:p>
            <a:pPr rtl="0"/>
            <a:r>
              <a:rPr lang="pt-PT" dirty="0"/>
              <a:t>Editar o estilo de título do modelo separador com imagem</a:t>
            </a:r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935806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com imagem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46527F0D-3FC5-0A43-A3F2-DE65CB7480CC}"/>
              </a:ext>
            </a:extLst>
          </p:cNvPr>
          <p:cNvSpPr/>
          <p:nvPr userDrawn="1"/>
        </p:nvSpPr>
        <p:spPr>
          <a:xfrm>
            <a:off x="0" y="1"/>
            <a:ext cx="5964865" cy="6858000"/>
          </a:xfrm>
          <a:prstGeom prst="rect">
            <a:avLst/>
          </a:prstGeom>
          <a:solidFill>
            <a:srgbClr val="253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sz="1800" noProof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66A2B9E-714A-6502-B0A5-2FB74925DE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8499" y="3951561"/>
            <a:ext cx="4845039" cy="1435998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500" b="0" i="0">
                <a:solidFill>
                  <a:srgbClr val="F7F9FB"/>
                </a:solidFill>
                <a:latin typeface="Verdana" panose="020B0604030504040204" pitchFamily="34" charset="0"/>
                <a:ea typeface="Verdana" panose="020B0604030504040204" pitchFamily="34" charset="0"/>
                <a:cs typeface="Plus Jakarta Sans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Editar o estilo de subtítulo do modelo separador com imagem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15AC1860-FB16-199E-21B7-B496BDDCE5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8499" y="634089"/>
            <a:ext cx="4845039" cy="3053257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algn="l">
              <a:defRPr sz="4500" b="1">
                <a:solidFill>
                  <a:srgbClr val="F7F9FB"/>
                </a:solidFill>
                <a:latin typeface="Verdana" panose="020B0604030504040204" pitchFamily="34" charset="0"/>
                <a:ea typeface="Verdana" panose="020B0604030504040204" pitchFamily="34" charset="0"/>
                <a:cs typeface="Plus Jakarta Sans" pitchFamily="50" charset="0"/>
              </a:defRPr>
            </a:lvl1pPr>
          </a:lstStyle>
          <a:p>
            <a:pPr rtl="0"/>
            <a:r>
              <a:rPr lang="pt-PT" dirty="0"/>
              <a:t>Editar o estilo de título do modelo separador com imagem</a:t>
            </a:r>
            <a:endParaRPr lang="pt-PT" noProof="0" dirty="0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0446F373-0591-82DC-7C47-27BE98E8CF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590" y="5922606"/>
            <a:ext cx="1558875" cy="558808"/>
          </a:xfrm>
          <a:prstGeom prst="rect">
            <a:avLst/>
          </a:prstGeom>
        </p:spPr>
      </p:pic>
      <p:sp>
        <p:nvSpPr>
          <p:cNvPr id="13" name="Marcador de Posição de Conteúdo 2">
            <a:extLst>
              <a:ext uri="{FF2B5EF4-FFF2-40B4-BE49-F238E27FC236}">
                <a16:creationId xmlns:a16="http://schemas.microsoft.com/office/drawing/2014/main" id="{3D3A376C-C896-CA50-0624-7EFE20028F6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964866" y="0"/>
            <a:ext cx="6227134" cy="6858000"/>
          </a:xfrm>
          <a:prstGeom prst="rect">
            <a:avLst/>
          </a:prstGeom>
        </p:spPr>
        <p:txBody>
          <a:bodyPr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 rtl="0"/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2734877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com imagem VERTICAL e c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F7742AE1-4ECC-F268-6BF2-A03606034AC7}"/>
              </a:ext>
            </a:extLst>
          </p:cNvPr>
          <p:cNvSpPr/>
          <p:nvPr userDrawn="1"/>
        </p:nvSpPr>
        <p:spPr>
          <a:xfrm flipH="1">
            <a:off x="5964865" y="1"/>
            <a:ext cx="6227135" cy="6858000"/>
          </a:xfrm>
          <a:prstGeom prst="rect">
            <a:avLst/>
          </a:prstGeom>
          <a:solidFill>
            <a:srgbClr val="253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sz="1800" noProof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69B4E45-1E6B-10C1-0726-B8BD90D4AAF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14146" y="798920"/>
            <a:ext cx="4361941" cy="5043941"/>
          </a:xfrm>
          <a:prstGeom prst="rect">
            <a:avLst/>
          </a:prstGeom>
        </p:spPr>
        <p:txBody>
          <a:bodyPr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 rtl="0"/>
            <a:endParaRPr lang="pt-PT" noProof="0" dirty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767022C4-7978-3856-4053-4223259D78D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89590" y="5921763"/>
            <a:ext cx="1558875" cy="560494"/>
          </a:xfrm>
          <a:prstGeom prst="rect">
            <a:avLst/>
          </a:prstGeom>
        </p:spPr>
      </p:pic>
      <p:sp>
        <p:nvSpPr>
          <p:cNvPr id="4" name="Subtítulo 2">
            <a:extLst>
              <a:ext uri="{FF2B5EF4-FFF2-40B4-BE49-F238E27FC236}">
                <a16:creationId xmlns:a16="http://schemas.microsoft.com/office/drawing/2014/main" id="{DDF0047E-DA44-B7FB-279B-E429BFF7E6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8499" y="3951561"/>
            <a:ext cx="4845039" cy="1435998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500" b="0" i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Plus Jakarta Sans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Editar o estilo de subtítulo do modelo separador com imagem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56D8D21-9A12-2F43-DF92-B5F076A734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8499" y="634089"/>
            <a:ext cx="4845039" cy="3053257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algn="l">
              <a:defRPr sz="4500" b="1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Plus Jakarta Sans" pitchFamily="50" charset="0"/>
              </a:defRPr>
            </a:lvl1pPr>
          </a:lstStyle>
          <a:p>
            <a:pPr rtl="0"/>
            <a:r>
              <a:rPr lang="pt-PT" dirty="0"/>
              <a:t>Editar o estilo de título do modelo separador com imagem</a:t>
            </a:r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251322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com texto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27B84FF-A452-68B0-241F-959A44DDD003}"/>
              </a:ext>
            </a:extLst>
          </p:cNvPr>
          <p:cNvSpPr/>
          <p:nvPr userDrawn="1"/>
        </p:nvSpPr>
        <p:spPr>
          <a:xfrm flipH="1">
            <a:off x="-2" y="1"/>
            <a:ext cx="12192001" cy="6858000"/>
          </a:xfrm>
          <a:prstGeom prst="rect">
            <a:avLst/>
          </a:prstGeom>
          <a:solidFill>
            <a:srgbClr val="253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sz="1800" noProof="0" dirty="0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3A99CE3F-E041-82AE-9C5F-514E6E45A00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285344" y="41323"/>
            <a:ext cx="12762689" cy="6775355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EDC82C8A-A060-1D39-F608-209CBDA320F7}"/>
              </a:ext>
            </a:extLst>
          </p:cNvPr>
          <p:cNvSpPr/>
          <p:nvPr userDrawn="1"/>
        </p:nvSpPr>
        <p:spPr>
          <a:xfrm flipH="1">
            <a:off x="-1" y="0"/>
            <a:ext cx="12192001" cy="6858000"/>
          </a:xfrm>
          <a:prstGeom prst="rect">
            <a:avLst/>
          </a:prstGeom>
          <a:solidFill>
            <a:srgbClr val="253B4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sz="1800" noProof="0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1EFA87AC-14D6-37DF-5032-B6F0214B8954}"/>
              </a:ext>
            </a:extLst>
          </p:cNvPr>
          <p:cNvSpPr/>
          <p:nvPr userDrawn="1"/>
        </p:nvSpPr>
        <p:spPr>
          <a:xfrm>
            <a:off x="0" y="6751659"/>
            <a:ext cx="12192000" cy="106341"/>
          </a:xfrm>
          <a:prstGeom prst="rect">
            <a:avLst/>
          </a:prstGeom>
          <a:gradFill>
            <a:gsLst>
              <a:gs pos="0">
                <a:srgbClr val="3CD1D5"/>
              </a:gs>
              <a:gs pos="100000">
                <a:srgbClr val="98CF5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sz="1800" noProof="0">
              <a:solidFill>
                <a:srgbClr val="253B4C"/>
              </a:solidFill>
              <a:latin typeface="Plus Jakarta Sans" pitchFamily="50" charset="0"/>
              <a:cs typeface="Plus Jakarta Sans" pitchFamily="50" charset="0"/>
            </a:endParaRPr>
          </a:p>
        </p:txBody>
      </p:sp>
      <p:pic>
        <p:nvPicPr>
          <p:cNvPr id="17" name="Gráfico 5">
            <a:extLst>
              <a:ext uri="{FF2B5EF4-FFF2-40B4-BE49-F238E27FC236}">
                <a16:creationId xmlns:a16="http://schemas.microsoft.com/office/drawing/2014/main" id="{E2A4765B-0027-FC78-748E-58B87FA523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590" y="5922606"/>
            <a:ext cx="1558875" cy="558808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EB7192C8-6099-6E43-8029-6DBF7ACEC1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8499" y="2310604"/>
            <a:ext cx="10804648" cy="966857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500" b="0" i="0">
                <a:solidFill>
                  <a:srgbClr val="F7F9FB"/>
                </a:solidFill>
                <a:latin typeface="Verdana" panose="020B0604030504040204" pitchFamily="34" charset="0"/>
                <a:ea typeface="Verdana" panose="020B0604030504040204" pitchFamily="34" charset="0"/>
                <a:cs typeface="Plus Jakarta Sans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Editar o estilo de subtítulo do modelo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B0ADA19-E777-C43C-D867-BDAC618B68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8499" y="375743"/>
            <a:ext cx="10804648" cy="1838643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algn="l">
              <a:defRPr sz="4500" b="1">
                <a:solidFill>
                  <a:srgbClr val="F7F9FB"/>
                </a:solidFill>
                <a:latin typeface="Verdana" panose="020B0604030504040204" pitchFamily="34" charset="0"/>
                <a:ea typeface="Verdana" panose="020B0604030504040204" pitchFamily="34" charset="0"/>
                <a:cs typeface="Plus Jakarta Sans" pitchFamily="50" charset="0"/>
              </a:defRPr>
            </a:lvl1pPr>
          </a:lstStyle>
          <a:p>
            <a:pPr rtl="0"/>
            <a:r>
              <a:rPr lang="pt-PT" dirty="0"/>
              <a:t>Editar o estilo de título do modelo separador</a:t>
            </a:r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216403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ício de texto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2">
            <a:extLst>
              <a:ext uri="{FF2B5EF4-FFF2-40B4-BE49-F238E27FC236}">
                <a16:creationId xmlns:a16="http://schemas.microsoft.com/office/drawing/2014/main" id="{095E7E30-64DB-39E1-282D-AD6E87FAC22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98499" y="3373679"/>
            <a:ext cx="10994999" cy="2278682"/>
          </a:xfrm>
          <a:prstGeom prst="rect">
            <a:avLst/>
          </a:prstGeom>
        </p:spPr>
        <p:txBody>
          <a:bodyPr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Plus Jakarta Sans" pitchFamily="50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 dirty="0"/>
              <a:t>Editar o estilo de texto do modelo global de texto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CB38E8B1-14A0-DD43-AAAA-719EF1C24E5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89590" y="5921763"/>
            <a:ext cx="1558875" cy="56049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F158EACF-5ABA-BDF7-2DD5-D95F15D64953}"/>
              </a:ext>
            </a:extLst>
          </p:cNvPr>
          <p:cNvSpPr/>
          <p:nvPr userDrawn="1"/>
        </p:nvSpPr>
        <p:spPr>
          <a:xfrm>
            <a:off x="0" y="6751659"/>
            <a:ext cx="12192000" cy="106341"/>
          </a:xfrm>
          <a:prstGeom prst="rect">
            <a:avLst/>
          </a:prstGeom>
          <a:gradFill>
            <a:gsLst>
              <a:gs pos="0">
                <a:srgbClr val="3CD1D5"/>
              </a:gs>
              <a:gs pos="100000">
                <a:srgbClr val="98CF5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sz="1800" noProof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903A3F3-0BD8-0EE3-C843-F76856A9B1E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8499" y="2310604"/>
            <a:ext cx="10804648" cy="966857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500" b="0" i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Plus Jakarta Sans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Editar o estilo de subtítulo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151D020-96DF-F51D-489A-5A4A716B9C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8499" y="375743"/>
            <a:ext cx="10804648" cy="1838643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algn="l">
              <a:defRPr sz="4500" b="1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Plus Jakarta Sans" pitchFamily="50" charset="0"/>
              </a:defRPr>
            </a:lvl1pPr>
          </a:lstStyle>
          <a:p>
            <a:pPr rtl="0"/>
            <a:r>
              <a:rPr lang="pt-PT" dirty="0"/>
              <a:t>Editar o estilo de título do modelo separador</a:t>
            </a:r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082333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ício de texto_2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CB38E8B1-14A0-DD43-AAAA-719EF1C24E5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89590" y="5921763"/>
            <a:ext cx="1558875" cy="56049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F158EACF-5ABA-BDF7-2DD5-D95F15D64953}"/>
              </a:ext>
            </a:extLst>
          </p:cNvPr>
          <p:cNvSpPr/>
          <p:nvPr userDrawn="1"/>
        </p:nvSpPr>
        <p:spPr>
          <a:xfrm>
            <a:off x="0" y="6751659"/>
            <a:ext cx="12192000" cy="106341"/>
          </a:xfrm>
          <a:prstGeom prst="rect">
            <a:avLst/>
          </a:prstGeom>
          <a:gradFill>
            <a:gsLst>
              <a:gs pos="0">
                <a:srgbClr val="3CD1D5"/>
              </a:gs>
              <a:gs pos="100000">
                <a:srgbClr val="98CF5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sz="1800" noProof="0"/>
          </a:p>
        </p:txBody>
      </p:sp>
      <p:sp>
        <p:nvSpPr>
          <p:cNvPr id="4" name="Marcador de Posição de Conteúdo 2">
            <a:extLst>
              <a:ext uri="{FF2B5EF4-FFF2-40B4-BE49-F238E27FC236}">
                <a16:creationId xmlns:a16="http://schemas.microsoft.com/office/drawing/2014/main" id="{D501D602-0AFA-9761-1990-2CE9CF1E2CB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98500" y="3373679"/>
            <a:ext cx="5275827" cy="2278682"/>
          </a:xfrm>
          <a:prstGeom prst="rect">
            <a:avLst/>
          </a:prstGeom>
        </p:spPr>
        <p:txBody>
          <a:bodyPr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 dirty="0"/>
              <a:t>Editar o estilo de texto do modelo global de texto 2 colunas</a:t>
            </a:r>
          </a:p>
        </p:txBody>
      </p:sp>
      <p:sp>
        <p:nvSpPr>
          <p:cNvPr id="5" name="Marcador de Posição de Conteúdo 2">
            <a:extLst>
              <a:ext uri="{FF2B5EF4-FFF2-40B4-BE49-F238E27FC236}">
                <a16:creationId xmlns:a16="http://schemas.microsoft.com/office/drawing/2014/main" id="{EF547B95-8EE1-3BBA-DF19-F048CBD6DBE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317673" y="3366458"/>
            <a:ext cx="5275827" cy="2278682"/>
          </a:xfrm>
          <a:prstGeom prst="rect">
            <a:avLst/>
          </a:prstGeom>
        </p:spPr>
        <p:txBody>
          <a:bodyPr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 dirty="0"/>
              <a:t>Editar o estilo de texto do modelo global de texto 2 colunas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7BB21B01-C558-FFD1-FC3C-FFEC060608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8499" y="2310604"/>
            <a:ext cx="10804648" cy="966857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500" b="0" i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Plus Jakarta Sans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Editar o estilo de subtítulo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9C7EDD8-BD3E-268B-6446-4E0140F10F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8499" y="375743"/>
            <a:ext cx="10804648" cy="1838643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algn="l">
              <a:defRPr sz="4500" b="1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Plus Jakarta Sans" pitchFamily="50" charset="0"/>
              </a:defRPr>
            </a:lvl1pPr>
          </a:lstStyle>
          <a:p>
            <a:pPr rtl="0"/>
            <a:r>
              <a:rPr lang="pt-PT" dirty="0"/>
              <a:t>Editar o estilo de título do modelo separador 2 colunas</a:t>
            </a:r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391524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uação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btítulo 2">
            <a:extLst>
              <a:ext uri="{FF2B5EF4-FFF2-40B4-BE49-F238E27FC236}">
                <a16:creationId xmlns:a16="http://schemas.microsoft.com/office/drawing/2014/main" id="{7CF54385-07B8-C53D-0534-A37058C0683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8499" y="516684"/>
            <a:ext cx="10933101" cy="966857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500" b="0" i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Plus Jakarta Sans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Editar o estilo de subtítulo do slide de conteúdo</a:t>
            </a:r>
          </a:p>
        </p:txBody>
      </p:sp>
      <p:sp>
        <p:nvSpPr>
          <p:cNvPr id="7" name="Marcador de Posição de Conteúdo 2">
            <a:extLst>
              <a:ext uri="{FF2B5EF4-FFF2-40B4-BE49-F238E27FC236}">
                <a16:creationId xmlns:a16="http://schemas.microsoft.com/office/drawing/2014/main" id="{48F3CBD4-56FC-A75B-3FDB-ADE6C36A3C8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98500" y="1607126"/>
            <a:ext cx="10933100" cy="4045235"/>
          </a:xfrm>
          <a:prstGeom prst="rect">
            <a:avLst/>
          </a:prstGeom>
        </p:spPr>
        <p:txBody>
          <a:bodyPr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Plus Jakarta Sans" pitchFamily="50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 dirty="0"/>
              <a:t>Clique para editar os Estilos de título do modelo global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127043AC-9105-28CB-A644-BAFE0E3FD81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89590" y="5921763"/>
            <a:ext cx="1558875" cy="56049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BEA3E354-EDAD-2256-BE49-90AE096C1CC6}"/>
              </a:ext>
            </a:extLst>
          </p:cNvPr>
          <p:cNvSpPr/>
          <p:nvPr userDrawn="1"/>
        </p:nvSpPr>
        <p:spPr>
          <a:xfrm>
            <a:off x="0" y="6751659"/>
            <a:ext cx="12192000" cy="106341"/>
          </a:xfrm>
          <a:prstGeom prst="rect">
            <a:avLst/>
          </a:prstGeom>
          <a:gradFill>
            <a:gsLst>
              <a:gs pos="0">
                <a:srgbClr val="3CD1D5"/>
              </a:gs>
              <a:gs pos="100000">
                <a:srgbClr val="98CF5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sz="1800" noProof="0"/>
          </a:p>
        </p:txBody>
      </p:sp>
    </p:spTree>
    <p:extLst>
      <p:ext uri="{BB962C8B-B14F-4D97-AF65-F5344CB8AC3E}">
        <p14:creationId xmlns:p14="http://schemas.microsoft.com/office/powerpoint/2010/main" val="3847511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uação de texto 2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btítulo 2">
            <a:extLst>
              <a:ext uri="{FF2B5EF4-FFF2-40B4-BE49-F238E27FC236}">
                <a16:creationId xmlns:a16="http://schemas.microsoft.com/office/drawing/2014/main" id="{7CF54385-07B8-C53D-0534-A37058C0683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8499" y="516684"/>
            <a:ext cx="10933101" cy="966857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500" b="0" i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Plus Jakarta Sans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Editar o estilo de subtítulo do slide de conteúdo 2 colunas</a:t>
            </a:r>
          </a:p>
        </p:txBody>
      </p:sp>
      <p:sp>
        <p:nvSpPr>
          <p:cNvPr id="2" name="Marcador de Posição de Conteúdo 2">
            <a:extLst>
              <a:ext uri="{FF2B5EF4-FFF2-40B4-BE49-F238E27FC236}">
                <a16:creationId xmlns:a16="http://schemas.microsoft.com/office/drawing/2014/main" id="{A4EC6ADC-0D38-0D23-17CC-E4AB5DEE148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98500" y="1607127"/>
            <a:ext cx="5275827" cy="4045234"/>
          </a:xfrm>
          <a:prstGeom prst="rect">
            <a:avLst/>
          </a:prstGeom>
        </p:spPr>
        <p:txBody>
          <a:bodyPr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Plus Jakarta Sans" pitchFamily="50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 dirty="0"/>
              <a:t>Editar o estilo de texto do modelo global de texto 2 colunas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BEB9F40-E739-C0B4-F292-283CE97B847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317673" y="1599906"/>
            <a:ext cx="5275827" cy="4045234"/>
          </a:xfrm>
          <a:prstGeom prst="rect">
            <a:avLst/>
          </a:prstGeom>
        </p:spPr>
        <p:txBody>
          <a:bodyPr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Plus Jakarta Sans" pitchFamily="50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noProof="0" dirty="0"/>
              <a:t>Editar o estilo de texto do modelo global de texto 2 colunas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B51826FF-1F5F-9541-D8A7-E558458158F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89590" y="5921763"/>
            <a:ext cx="1558875" cy="560494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93C7C8C-954C-3749-1722-E85271807297}"/>
              </a:ext>
            </a:extLst>
          </p:cNvPr>
          <p:cNvSpPr/>
          <p:nvPr userDrawn="1"/>
        </p:nvSpPr>
        <p:spPr>
          <a:xfrm>
            <a:off x="0" y="6751659"/>
            <a:ext cx="12192000" cy="106341"/>
          </a:xfrm>
          <a:prstGeom prst="rect">
            <a:avLst/>
          </a:prstGeom>
          <a:gradFill>
            <a:gsLst>
              <a:gs pos="0">
                <a:srgbClr val="3CD1D5"/>
              </a:gs>
              <a:gs pos="100000">
                <a:srgbClr val="98CF5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sz="1800" noProof="0">
              <a:solidFill>
                <a:srgbClr val="253B4C"/>
              </a:solidFill>
              <a:latin typeface="Plus Jakarta Sans" pitchFamily="50" charset="0"/>
              <a:cs typeface="Plus Jakarta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09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final_Obrig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D1B83EE5-1633-0DED-30CD-AE4FFDBEBCBF}"/>
              </a:ext>
            </a:extLst>
          </p:cNvPr>
          <p:cNvSpPr/>
          <p:nvPr userDrawn="1"/>
        </p:nvSpPr>
        <p:spPr>
          <a:xfrm flipH="1">
            <a:off x="-2" y="1"/>
            <a:ext cx="12192001" cy="6858000"/>
          </a:xfrm>
          <a:prstGeom prst="rect">
            <a:avLst/>
          </a:prstGeom>
          <a:solidFill>
            <a:srgbClr val="253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sz="1800" noProof="0" dirty="0"/>
          </a:p>
        </p:txBody>
      </p:sp>
      <p:pic>
        <p:nvPicPr>
          <p:cNvPr id="13" name="Gráfico 5">
            <a:extLst>
              <a:ext uri="{FF2B5EF4-FFF2-40B4-BE49-F238E27FC236}">
                <a16:creationId xmlns:a16="http://schemas.microsoft.com/office/drawing/2014/main" id="{E57DE117-EB68-853A-778D-A4F2F55983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499" y="595369"/>
            <a:ext cx="2697186" cy="966857"/>
          </a:xfrm>
          <a:prstGeom prst="rect">
            <a:avLst/>
          </a:prstGeom>
        </p:spPr>
      </p:pic>
      <p:pic>
        <p:nvPicPr>
          <p:cNvPr id="6" name="Gráfico 2">
            <a:extLst>
              <a:ext uri="{FF2B5EF4-FFF2-40B4-BE49-F238E27FC236}">
                <a16:creationId xmlns:a16="http://schemas.microsoft.com/office/drawing/2014/main" id="{E71DA1C5-0CA7-CF28-D982-51BFFC11F2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8" t="21405" r="44496"/>
          <a:stretch>
            <a:fillRect/>
          </a:stretch>
        </p:blipFill>
        <p:spPr>
          <a:xfrm>
            <a:off x="8034302" y="-84083"/>
            <a:ext cx="4231269" cy="606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64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sem image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ítulo 2">
            <a:extLst>
              <a:ext uri="{FF2B5EF4-FFF2-40B4-BE49-F238E27FC236}">
                <a16:creationId xmlns:a16="http://schemas.microsoft.com/office/drawing/2014/main" id="{C978BC65-DD5C-17AE-3609-E0C87A096DD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8499" y="2310604"/>
            <a:ext cx="10804648" cy="966857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500" b="0" i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Plus Jakarta Sans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Editar o estilo de subtítulo do modelo separador sem imagem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46C0D562-F154-0503-4CC9-8F2D771FFF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8499" y="375743"/>
            <a:ext cx="10804648" cy="1838643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algn="l">
              <a:defRPr sz="4500" b="1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Plus Jakarta Sans" pitchFamily="50" charset="0"/>
              </a:defRPr>
            </a:lvl1pPr>
          </a:lstStyle>
          <a:p>
            <a:pPr rtl="0"/>
            <a:r>
              <a:rPr lang="pt-PT" dirty="0"/>
              <a:t>Editar o estilo de título do modelo separador sem imagem</a:t>
            </a:r>
            <a:endParaRPr lang="pt-PT" noProof="0" dirty="0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5C7BE3F5-BFB0-BEEB-FB37-6C673F9F5D7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89590" y="5921763"/>
            <a:ext cx="1558875" cy="560494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37A48A1-7272-9187-A330-7D856D4A8128}"/>
              </a:ext>
            </a:extLst>
          </p:cNvPr>
          <p:cNvSpPr/>
          <p:nvPr userDrawn="1"/>
        </p:nvSpPr>
        <p:spPr>
          <a:xfrm>
            <a:off x="0" y="6751659"/>
            <a:ext cx="12192000" cy="106341"/>
          </a:xfrm>
          <a:prstGeom prst="rect">
            <a:avLst/>
          </a:prstGeom>
          <a:gradFill>
            <a:gsLst>
              <a:gs pos="0">
                <a:srgbClr val="3CD1D5"/>
              </a:gs>
              <a:gs pos="100000">
                <a:srgbClr val="98CF5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sz="1800" noProof="0">
              <a:solidFill>
                <a:srgbClr val="253B4C"/>
              </a:solidFill>
              <a:latin typeface="Plus Jakarta Sans" pitchFamily="50" charset="0"/>
              <a:cs typeface="Plus Jakarta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738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27B84FF-A452-68B0-241F-959A44DDD003}"/>
              </a:ext>
            </a:extLst>
          </p:cNvPr>
          <p:cNvSpPr/>
          <p:nvPr userDrawn="1"/>
        </p:nvSpPr>
        <p:spPr>
          <a:xfrm flipH="1">
            <a:off x="-2" y="1"/>
            <a:ext cx="12192001" cy="6858000"/>
          </a:xfrm>
          <a:prstGeom prst="rect">
            <a:avLst/>
          </a:prstGeom>
          <a:solidFill>
            <a:srgbClr val="253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sz="1800" noProof="0" dirty="0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3A99CE3F-E041-82AE-9C5F-514E6E45A00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285344" y="41323"/>
            <a:ext cx="12762689" cy="6775355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EDC82C8A-A060-1D39-F608-209CBDA320F7}"/>
              </a:ext>
            </a:extLst>
          </p:cNvPr>
          <p:cNvSpPr/>
          <p:nvPr userDrawn="1"/>
        </p:nvSpPr>
        <p:spPr>
          <a:xfrm flipH="1">
            <a:off x="-1" y="0"/>
            <a:ext cx="12192001" cy="6858000"/>
          </a:xfrm>
          <a:prstGeom prst="rect">
            <a:avLst/>
          </a:prstGeom>
          <a:solidFill>
            <a:srgbClr val="253B4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sz="1800" noProof="0" dirty="0"/>
          </a:p>
        </p:txBody>
      </p:sp>
      <p:pic>
        <p:nvPicPr>
          <p:cNvPr id="7" name="Gráfico 5">
            <a:extLst>
              <a:ext uri="{FF2B5EF4-FFF2-40B4-BE49-F238E27FC236}">
                <a16:creationId xmlns:a16="http://schemas.microsoft.com/office/drawing/2014/main" id="{1231F041-AF4E-3CCA-CEA6-BF25168F2A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5321" y="2529000"/>
            <a:ext cx="5021358" cy="1800000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1EFA87AC-14D6-37DF-5032-B6F0214B8954}"/>
              </a:ext>
            </a:extLst>
          </p:cNvPr>
          <p:cNvSpPr/>
          <p:nvPr userDrawn="1"/>
        </p:nvSpPr>
        <p:spPr>
          <a:xfrm>
            <a:off x="0" y="6751659"/>
            <a:ext cx="12192000" cy="106341"/>
          </a:xfrm>
          <a:prstGeom prst="rect">
            <a:avLst/>
          </a:prstGeom>
          <a:gradFill>
            <a:gsLst>
              <a:gs pos="0">
                <a:srgbClr val="3CD1D5"/>
              </a:gs>
              <a:gs pos="100000">
                <a:srgbClr val="98CF5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sz="1800" noProof="0">
              <a:solidFill>
                <a:srgbClr val="253B4C"/>
              </a:solidFill>
              <a:latin typeface="Plus Jakarta Sans" pitchFamily="50" charset="0"/>
              <a:cs typeface="Plus Jakarta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530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6824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com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9822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ício de texto 2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504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parador sem image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5C7BE3F5-BFB0-BEEB-FB37-6C673F9F5D7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89590" y="5921763"/>
            <a:ext cx="1558875" cy="560494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37A48A1-7272-9187-A330-7D856D4A8128}"/>
              </a:ext>
            </a:extLst>
          </p:cNvPr>
          <p:cNvSpPr/>
          <p:nvPr userDrawn="1"/>
        </p:nvSpPr>
        <p:spPr>
          <a:xfrm>
            <a:off x="0" y="6751659"/>
            <a:ext cx="12192000" cy="106341"/>
          </a:xfrm>
          <a:prstGeom prst="rect">
            <a:avLst/>
          </a:prstGeom>
          <a:gradFill>
            <a:gsLst>
              <a:gs pos="0">
                <a:srgbClr val="3CD1D5"/>
              </a:gs>
              <a:gs pos="100000">
                <a:srgbClr val="98CF5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sz="1800" noProof="0">
              <a:solidFill>
                <a:srgbClr val="253B4C"/>
              </a:solidFill>
              <a:latin typeface="Plus Jakarta Sans" pitchFamily="50" charset="0"/>
              <a:cs typeface="Plus Jakarta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87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6F09CBAD-80B3-906D-EEC9-9CE211443EB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89590" y="5921763"/>
            <a:ext cx="1558875" cy="560494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983471F5-9535-D8F7-A6A4-0C41FAC4938B}"/>
              </a:ext>
            </a:extLst>
          </p:cNvPr>
          <p:cNvSpPr/>
          <p:nvPr userDrawn="1"/>
        </p:nvSpPr>
        <p:spPr>
          <a:xfrm>
            <a:off x="0" y="6751659"/>
            <a:ext cx="12192000" cy="106341"/>
          </a:xfrm>
          <a:prstGeom prst="rect">
            <a:avLst/>
          </a:prstGeom>
          <a:gradFill>
            <a:gsLst>
              <a:gs pos="0">
                <a:srgbClr val="3CD1D5"/>
              </a:gs>
              <a:gs pos="100000">
                <a:srgbClr val="98CF5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sz="1800" noProof="0">
              <a:solidFill>
                <a:srgbClr val="253B4C"/>
              </a:solidFill>
              <a:latin typeface="Plus Jakarta Sans" pitchFamily="50" charset="0"/>
              <a:cs typeface="Plus Jakarta Sans" pitchFamily="50" charset="0"/>
            </a:endParaRP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961BB8B6-17F8-1EB4-6D1B-822D49C76F5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82410" y="5896958"/>
            <a:ext cx="720000" cy="720000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F53C5ECE-7737-F4F6-48C9-28A2DCC9D3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8499" y="2310604"/>
            <a:ext cx="10804648" cy="966857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500" b="0" i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Plus Jakarta Sans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Editar o estilo de subtítulo do modelo separador sem imagem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890A95F5-0127-085A-6D9C-9C50997DC9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8499" y="375743"/>
            <a:ext cx="10804648" cy="1838643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algn="l">
              <a:defRPr sz="4500" b="1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Plus Jakarta Sans" pitchFamily="50" charset="0"/>
              </a:defRPr>
            </a:lvl1pPr>
          </a:lstStyle>
          <a:p>
            <a:pPr rtl="0"/>
            <a:r>
              <a:rPr lang="pt-PT" dirty="0"/>
              <a:t>Editar o estilo de título do modelo separador sem imagem</a:t>
            </a:r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85030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6F09CBAD-80B3-906D-EEC9-9CE211443EB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89590" y="5921763"/>
            <a:ext cx="1558875" cy="560494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983471F5-9535-D8F7-A6A4-0C41FAC4938B}"/>
              </a:ext>
            </a:extLst>
          </p:cNvPr>
          <p:cNvSpPr/>
          <p:nvPr userDrawn="1"/>
        </p:nvSpPr>
        <p:spPr>
          <a:xfrm>
            <a:off x="0" y="6751659"/>
            <a:ext cx="12192000" cy="106341"/>
          </a:xfrm>
          <a:prstGeom prst="rect">
            <a:avLst/>
          </a:prstGeom>
          <a:gradFill>
            <a:gsLst>
              <a:gs pos="0">
                <a:srgbClr val="3CD1D5"/>
              </a:gs>
              <a:gs pos="100000">
                <a:srgbClr val="98CF5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sz="1800" noProof="0">
              <a:solidFill>
                <a:srgbClr val="253B4C"/>
              </a:solidFill>
              <a:latin typeface="Plus Jakarta Sans" pitchFamily="50" charset="0"/>
              <a:cs typeface="Plus Jakarta Sans" pitchFamily="50" charset="0"/>
            </a:endParaRP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BBFA3A0A-957F-B3F2-3844-988D2DF6F9C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82410" y="5896958"/>
            <a:ext cx="720000" cy="720000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50589B6E-70F7-BF00-9FCD-7DC0B8DF36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8499" y="2310604"/>
            <a:ext cx="10804648" cy="966857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500" b="0" i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Plus Jakarta Sans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Editar o estilo de subtítulo do modelo separador sem imagem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15252117-E14E-0B5A-B3E1-58258836497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8499" y="375743"/>
            <a:ext cx="10804648" cy="1838643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algn="l">
              <a:defRPr sz="4500" b="1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Plus Jakarta Sans" pitchFamily="50" charset="0"/>
              </a:defRPr>
            </a:lvl1pPr>
          </a:lstStyle>
          <a:p>
            <a:pPr rtl="0"/>
            <a:r>
              <a:rPr lang="pt-PT" dirty="0"/>
              <a:t>Editar o estilo de título do modelo separador sem imagem</a:t>
            </a:r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557988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6F09CBAD-80B3-906D-EEC9-9CE211443EB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89590" y="5921763"/>
            <a:ext cx="1558875" cy="560494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983471F5-9535-D8F7-A6A4-0C41FAC4938B}"/>
              </a:ext>
            </a:extLst>
          </p:cNvPr>
          <p:cNvSpPr/>
          <p:nvPr userDrawn="1"/>
        </p:nvSpPr>
        <p:spPr>
          <a:xfrm>
            <a:off x="0" y="6751659"/>
            <a:ext cx="12192000" cy="106341"/>
          </a:xfrm>
          <a:prstGeom prst="rect">
            <a:avLst/>
          </a:prstGeom>
          <a:gradFill>
            <a:gsLst>
              <a:gs pos="0">
                <a:srgbClr val="3CD1D5"/>
              </a:gs>
              <a:gs pos="100000">
                <a:srgbClr val="98CF5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sz="1800" noProof="0">
              <a:solidFill>
                <a:srgbClr val="253B4C"/>
              </a:solidFill>
              <a:latin typeface="Plus Jakarta Sans" pitchFamily="50" charset="0"/>
              <a:cs typeface="Plus Jakarta Sans" pitchFamily="50" charset="0"/>
            </a:endParaRP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7390E856-A6CF-ADF7-EF83-1B6209474EB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82410" y="5896958"/>
            <a:ext cx="720000" cy="720000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770C586A-E208-B9C6-9B89-CE989A7955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8499" y="2310604"/>
            <a:ext cx="10804648" cy="966857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500" b="0" i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Plus Jakarta Sans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Editar o estilo de subtítulo do modelo separador sem imagem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4027503-AB2D-6C97-0693-9F56A14C89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8499" y="375743"/>
            <a:ext cx="10804648" cy="1838643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algn="l">
              <a:defRPr sz="4500" b="1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Plus Jakarta Sans" pitchFamily="50" charset="0"/>
              </a:defRPr>
            </a:lvl1pPr>
          </a:lstStyle>
          <a:p>
            <a:pPr rtl="0"/>
            <a:r>
              <a:rPr lang="pt-PT" dirty="0"/>
              <a:t>Editar o estilo de título do modelo separador sem imagem</a:t>
            </a:r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75332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6F09CBAD-80B3-906D-EEC9-9CE211443EB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89590" y="5921763"/>
            <a:ext cx="1558875" cy="560494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983471F5-9535-D8F7-A6A4-0C41FAC4938B}"/>
              </a:ext>
            </a:extLst>
          </p:cNvPr>
          <p:cNvSpPr/>
          <p:nvPr userDrawn="1"/>
        </p:nvSpPr>
        <p:spPr>
          <a:xfrm>
            <a:off x="0" y="6751659"/>
            <a:ext cx="12192000" cy="106341"/>
          </a:xfrm>
          <a:prstGeom prst="rect">
            <a:avLst/>
          </a:prstGeom>
          <a:gradFill>
            <a:gsLst>
              <a:gs pos="0">
                <a:srgbClr val="3CD1D5"/>
              </a:gs>
              <a:gs pos="100000">
                <a:srgbClr val="98CF5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sz="1800" noProof="0">
              <a:solidFill>
                <a:srgbClr val="253B4C"/>
              </a:solidFill>
              <a:latin typeface="Plus Jakarta Sans" pitchFamily="50" charset="0"/>
              <a:cs typeface="Plus Jakarta Sans" pitchFamily="50" charset="0"/>
            </a:endParaRP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4B0A6DF1-AB61-CFF4-4A96-9CFEDA0203C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82410" y="5896958"/>
            <a:ext cx="720000" cy="720000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B1542845-D572-5004-CD1D-9C7ED20E01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8499" y="2310604"/>
            <a:ext cx="10804648" cy="966857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500" b="0" i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Plus Jakarta Sans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Editar o estilo de subtítulo do modelo separador sem imagem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42880170-9F53-10F3-C97E-B606823D98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8499" y="375743"/>
            <a:ext cx="10804648" cy="1838643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algn="l">
              <a:defRPr sz="4500" b="1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Plus Jakarta Sans" pitchFamily="50" charset="0"/>
              </a:defRPr>
            </a:lvl1pPr>
          </a:lstStyle>
          <a:p>
            <a:pPr rtl="0"/>
            <a:r>
              <a:rPr lang="pt-PT" dirty="0"/>
              <a:t>Editar o estilo de título do modelo separador sem imagem</a:t>
            </a:r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380535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6F09CBAD-80B3-906D-EEC9-9CE211443EB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89590" y="5921763"/>
            <a:ext cx="1558875" cy="560494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983471F5-9535-D8F7-A6A4-0C41FAC4938B}"/>
              </a:ext>
            </a:extLst>
          </p:cNvPr>
          <p:cNvSpPr/>
          <p:nvPr userDrawn="1"/>
        </p:nvSpPr>
        <p:spPr>
          <a:xfrm>
            <a:off x="0" y="6751659"/>
            <a:ext cx="12192000" cy="106341"/>
          </a:xfrm>
          <a:prstGeom prst="rect">
            <a:avLst/>
          </a:prstGeom>
          <a:gradFill>
            <a:gsLst>
              <a:gs pos="0">
                <a:srgbClr val="3CD1D5"/>
              </a:gs>
              <a:gs pos="100000">
                <a:srgbClr val="98CF5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sz="1800" noProof="0">
              <a:solidFill>
                <a:srgbClr val="253B4C"/>
              </a:solidFill>
              <a:latin typeface="Plus Jakarta Sans" pitchFamily="50" charset="0"/>
              <a:cs typeface="Plus Jakarta Sans" pitchFamily="50" charset="0"/>
            </a:endParaRP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71D20DB0-6163-7BBC-FE70-169F5DAB5DB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82410" y="5896958"/>
            <a:ext cx="720000" cy="720000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D35E6C1-D897-081D-321B-199A50964A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8499" y="2310604"/>
            <a:ext cx="10804648" cy="966857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500" b="0" i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Plus Jakarta Sans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Editar o estilo de subtítulo do modelo separador sem imagem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1BFF355A-9A50-38B4-AC60-2A771E5849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8499" y="375743"/>
            <a:ext cx="10804648" cy="1838643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algn="l">
              <a:defRPr sz="4500" b="1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Plus Jakarta Sans" pitchFamily="50" charset="0"/>
              </a:defRPr>
            </a:lvl1pPr>
          </a:lstStyle>
          <a:p>
            <a:pPr rtl="0"/>
            <a:r>
              <a:rPr lang="pt-PT" dirty="0"/>
              <a:t>Editar o estilo de título do modelo separador sem imagem</a:t>
            </a:r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80714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6F09CBAD-80B3-906D-EEC9-9CE211443EB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89590" y="5921763"/>
            <a:ext cx="1558875" cy="560494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983471F5-9535-D8F7-A6A4-0C41FAC4938B}"/>
              </a:ext>
            </a:extLst>
          </p:cNvPr>
          <p:cNvSpPr/>
          <p:nvPr userDrawn="1"/>
        </p:nvSpPr>
        <p:spPr>
          <a:xfrm>
            <a:off x="0" y="6751659"/>
            <a:ext cx="12192000" cy="106341"/>
          </a:xfrm>
          <a:prstGeom prst="rect">
            <a:avLst/>
          </a:prstGeom>
          <a:gradFill>
            <a:gsLst>
              <a:gs pos="0">
                <a:srgbClr val="3CD1D5"/>
              </a:gs>
              <a:gs pos="100000">
                <a:srgbClr val="98CF5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sz="1800" noProof="0">
              <a:solidFill>
                <a:srgbClr val="253B4C"/>
              </a:solidFill>
              <a:latin typeface="Plus Jakarta Sans" pitchFamily="50" charset="0"/>
              <a:cs typeface="Plus Jakarta Sans" pitchFamily="50" charset="0"/>
            </a:endParaRP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7DEAE253-8464-0456-2AEF-2B80978BF42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82410" y="5896958"/>
            <a:ext cx="720000" cy="720000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5B0134D9-4DB8-E9E1-CBF5-A044652C4D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8499" y="2310604"/>
            <a:ext cx="10804648" cy="966857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500" b="0" i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Plus Jakarta Sans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Editar o estilo de subtítulo do modelo separador sem imagem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88C32DB9-2E3A-A62D-D411-C4F03B9640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8499" y="375743"/>
            <a:ext cx="10804648" cy="1838643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algn="l">
              <a:defRPr sz="4500" b="1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Plus Jakarta Sans" pitchFamily="50" charset="0"/>
              </a:defRPr>
            </a:lvl1pPr>
          </a:lstStyle>
          <a:p>
            <a:pPr rtl="0"/>
            <a:r>
              <a:rPr lang="pt-PT" dirty="0"/>
              <a:t>Editar o estilo de título do modelo separador sem imagem</a:t>
            </a:r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403832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437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79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69" r:id="rId11"/>
    <p:sldLayoutId id="2147483663" r:id="rId12"/>
    <p:sldLayoutId id="2147483666" r:id="rId13"/>
    <p:sldLayoutId id="2147483651" r:id="rId14"/>
    <p:sldLayoutId id="2147483664" r:id="rId15"/>
    <p:sldLayoutId id="2147483670" r:id="rId16"/>
    <p:sldLayoutId id="2147483665" r:id="rId17"/>
    <p:sldLayoutId id="2147483668" r:id="rId18"/>
    <p:sldLayoutId id="2147483649" r:id="rId19"/>
    <p:sldLayoutId id="2147483671" r:id="rId20"/>
    <p:sldLayoutId id="2147483661" r:id="rId21"/>
    <p:sldLayoutId id="2147483662" r:id="rId22"/>
    <p:sldLayoutId id="214748366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52249B-21F5-7B89-96BE-D08ED1FD8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499" y="2316786"/>
            <a:ext cx="7690095" cy="966858"/>
          </a:xfrm>
        </p:spPr>
        <p:txBody>
          <a:bodyPr>
            <a:normAutofit/>
          </a:bodyPr>
          <a:lstStyle/>
          <a:p>
            <a:r>
              <a:rPr lang="pt-PT" sz="5200" dirty="0" err="1">
                <a:solidFill>
                  <a:srgbClr val="FFFFFF"/>
                </a:solidFill>
                <a:cs typeface="Calibri" pitchFamily="34" charset="-120"/>
              </a:rPr>
              <a:t>Building</a:t>
            </a:r>
            <a:r>
              <a:rPr lang="pt-PT" sz="5200" dirty="0">
                <a:solidFill>
                  <a:srgbClr val="FFFFFF"/>
                </a:solidFill>
                <a:cs typeface="Calibri" pitchFamily="34" charset="-120"/>
              </a:rPr>
              <a:t> </a:t>
            </a:r>
            <a:r>
              <a:rPr lang="pt-PT" sz="5200" dirty="0" err="1">
                <a:solidFill>
                  <a:srgbClr val="FFFFFF"/>
                </a:solidFill>
                <a:cs typeface="Calibri" pitchFamily="34" charset="-120"/>
              </a:rPr>
              <a:t>Smarter</a:t>
            </a:r>
            <a:endParaRPr lang="pt-PT" sz="52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57AB25-FF37-5D7E-28CB-314C6D3056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499" y="3283644"/>
            <a:ext cx="7690095" cy="966857"/>
          </a:xfrm>
        </p:spPr>
        <p:txBody>
          <a:bodyPr>
            <a:normAutofit lnSpcReduction="10000"/>
          </a:bodyPr>
          <a:lstStyle/>
          <a:p>
            <a:r>
              <a:rPr lang="pt-PT" sz="2800" dirty="0" err="1">
                <a:solidFill>
                  <a:srgbClr val="3CD1D5"/>
                </a:solidFill>
                <a:cs typeface="Calibri" pitchFamily="34" charset="-120"/>
              </a:rPr>
              <a:t>Energy</a:t>
            </a:r>
            <a:r>
              <a:rPr lang="pt-PT" sz="2800" dirty="0">
                <a:solidFill>
                  <a:srgbClr val="3CD1D5"/>
                </a:solidFill>
                <a:cs typeface="Calibri" pitchFamily="34" charset="-120"/>
              </a:rPr>
              <a:t> </a:t>
            </a:r>
            <a:r>
              <a:rPr lang="pt-PT" sz="2800" dirty="0" err="1">
                <a:solidFill>
                  <a:srgbClr val="3CD1D5"/>
                </a:solidFill>
                <a:cs typeface="Calibri" pitchFamily="34" charset="-120"/>
              </a:rPr>
              <a:t>Efficiency</a:t>
            </a:r>
            <a:r>
              <a:rPr lang="pt-PT" sz="2800" dirty="0">
                <a:solidFill>
                  <a:srgbClr val="3CD1D5"/>
                </a:solidFill>
                <a:cs typeface="Calibri" pitchFamily="34" charset="-120"/>
              </a:rPr>
              <a:t> </a:t>
            </a:r>
            <a:r>
              <a:rPr lang="pt-PT" sz="2800" dirty="0" err="1">
                <a:solidFill>
                  <a:srgbClr val="3CD1D5"/>
                </a:solidFill>
                <a:cs typeface="Calibri" pitchFamily="34" charset="-120"/>
              </a:rPr>
              <a:t>and</a:t>
            </a:r>
            <a:r>
              <a:rPr lang="pt-PT" sz="2800" dirty="0">
                <a:solidFill>
                  <a:srgbClr val="3CD1D5"/>
                </a:solidFill>
                <a:cs typeface="Calibri" pitchFamily="34" charset="-120"/>
              </a:rPr>
              <a:t> </a:t>
            </a:r>
            <a:r>
              <a:rPr lang="pt-PT" sz="2800" dirty="0" err="1">
                <a:solidFill>
                  <a:srgbClr val="3CD1D5"/>
                </a:solidFill>
                <a:cs typeface="Calibri" pitchFamily="34" charset="-120"/>
              </a:rPr>
              <a:t>the</a:t>
            </a:r>
            <a:r>
              <a:rPr lang="pt-PT" sz="2800" dirty="0">
                <a:solidFill>
                  <a:srgbClr val="3CD1D5"/>
                </a:solidFill>
                <a:cs typeface="Calibri" pitchFamily="34" charset="-120"/>
              </a:rPr>
              <a:t> Future</a:t>
            </a:r>
            <a:endParaRPr lang="pt-PT" sz="2800" dirty="0">
              <a:solidFill>
                <a:srgbClr val="3CD1D5"/>
              </a:solidFill>
            </a:endParaRPr>
          </a:p>
          <a:p>
            <a:r>
              <a:rPr lang="pt-PT" sz="2800" dirty="0" err="1">
                <a:solidFill>
                  <a:srgbClr val="3CD1D5"/>
                </a:solidFill>
                <a:cs typeface="Calibri" pitchFamily="34" charset="-120"/>
              </a:rPr>
              <a:t>of</a:t>
            </a:r>
            <a:r>
              <a:rPr lang="pt-PT" sz="2800" dirty="0">
                <a:solidFill>
                  <a:srgbClr val="3CD1D5"/>
                </a:solidFill>
                <a:cs typeface="Calibri" pitchFamily="34" charset="-120"/>
              </a:rPr>
              <a:t> </a:t>
            </a:r>
            <a:r>
              <a:rPr lang="pt-PT" sz="2800" dirty="0" err="1">
                <a:solidFill>
                  <a:srgbClr val="3CD1D5"/>
                </a:solidFill>
                <a:cs typeface="Calibri" pitchFamily="34" charset="-120"/>
              </a:rPr>
              <a:t>Portugal's</a:t>
            </a:r>
            <a:r>
              <a:rPr lang="pt-PT" sz="2800" dirty="0">
                <a:solidFill>
                  <a:srgbClr val="3CD1D5"/>
                </a:solidFill>
                <a:cs typeface="Calibri" pitchFamily="34" charset="-120"/>
              </a:rPr>
              <a:t> </a:t>
            </a:r>
            <a:r>
              <a:rPr lang="pt-PT" sz="2800" dirty="0" err="1">
                <a:solidFill>
                  <a:srgbClr val="3CD1D5"/>
                </a:solidFill>
                <a:cs typeface="Calibri" pitchFamily="34" charset="-120"/>
              </a:rPr>
              <a:t>Buildings</a:t>
            </a:r>
            <a:endParaRPr lang="pt-PT" sz="2800" dirty="0">
              <a:solidFill>
                <a:srgbClr val="3CD1D5"/>
              </a:solidFill>
            </a:endParaRPr>
          </a:p>
        </p:txBody>
      </p:sp>
      <p:sp>
        <p:nvSpPr>
          <p:cNvPr id="7" name="Shape 2">
            <a:extLst>
              <a:ext uri="{FF2B5EF4-FFF2-40B4-BE49-F238E27FC236}">
                <a16:creationId xmlns:a16="http://schemas.microsoft.com/office/drawing/2014/main" id="{676B2D8B-4108-BD55-ECBC-7C1B834CC731}"/>
              </a:ext>
            </a:extLst>
          </p:cNvPr>
          <p:cNvSpPr/>
          <p:nvPr/>
        </p:nvSpPr>
        <p:spPr>
          <a:xfrm>
            <a:off x="0" y="6469380"/>
            <a:ext cx="12192000" cy="388620"/>
          </a:xfrm>
          <a:prstGeom prst="rect">
            <a:avLst/>
          </a:prstGeom>
          <a:gradFill>
            <a:gsLst>
              <a:gs pos="100000">
                <a:srgbClr val="98CF5F"/>
              </a:gs>
              <a:gs pos="0">
                <a:srgbClr val="3CD1D5"/>
              </a:gs>
            </a:gsLst>
            <a:lin ang="0" scaled="0"/>
          </a:gradFill>
          <a:ln w="12700">
            <a:solidFill>
              <a:srgbClr val="065A82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pt-PT" noProof="0" dirty="0"/>
          </a:p>
        </p:txBody>
      </p:sp>
      <p:sp>
        <p:nvSpPr>
          <p:cNvPr id="11" name="Text 7">
            <a:extLst>
              <a:ext uri="{FF2B5EF4-FFF2-40B4-BE49-F238E27FC236}">
                <a16:creationId xmlns:a16="http://schemas.microsoft.com/office/drawing/2014/main" id="{116BF96E-812D-9390-3998-F0A336CBB224}"/>
              </a:ext>
            </a:extLst>
          </p:cNvPr>
          <p:cNvSpPr/>
          <p:nvPr/>
        </p:nvSpPr>
        <p:spPr>
          <a:xfrm>
            <a:off x="598499" y="4997902"/>
            <a:ext cx="73152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pt-PT" b="1" noProof="0" dirty="0">
                <a:solidFill>
                  <a:srgbClr val="F7F9FB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Nelson Lage</a:t>
            </a:r>
            <a:endParaRPr lang="pt-PT" noProof="0" dirty="0">
              <a:solidFill>
                <a:srgbClr val="F7F9F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Text 8">
            <a:extLst>
              <a:ext uri="{FF2B5EF4-FFF2-40B4-BE49-F238E27FC236}">
                <a16:creationId xmlns:a16="http://schemas.microsoft.com/office/drawing/2014/main" id="{B9E09EC2-B2F5-5AD6-1536-E9D163A1ED2B}"/>
              </a:ext>
            </a:extLst>
          </p:cNvPr>
          <p:cNvSpPr/>
          <p:nvPr/>
        </p:nvSpPr>
        <p:spPr>
          <a:xfrm>
            <a:off x="598499" y="5381950"/>
            <a:ext cx="73152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pt-PT" sz="1200" b="1" noProof="0" dirty="0">
                <a:solidFill>
                  <a:srgbClr val="F7F9FB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Presidente do Conselho de Administração  |  ADENE – Agência para a Energia</a:t>
            </a:r>
            <a:endParaRPr lang="pt-PT" sz="1200" b="1" noProof="0" dirty="0">
              <a:solidFill>
                <a:srgbClr val="F7F9F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Text 9">
            <a:extLst>
              <a:ext uri="{FF2B5EF4-FFF2-40B4-BE49-F238E27FC236}">
                <a16:creationId xmlns:a16="http://schemas.microsoft.com/office/drawing/2014/main" id="{5A36A604-95BC-3DE1-9E83-0E16C3FA23A3}"/>
              </a:ext>
            </a:extLst>
          </p:cNvPr>
          <p:cNvSpPr/>
          <p:nvPr/>
        </p:nvSpPr>
        <p:spPr>
          <a:xfrm>
            <a:off x="598499" y="5616568"/>
            <a:ext cx="7772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pt-PT" sz="1050" i="1" noProof="0" dirty="0">
                <a:solidFill>
                  <a:srgbClr val="F7F9FB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EUFORES </a:t>
            </a:r>
            <a:r>
              <a:rPr lang="pt-PT" sz="1050" i="1" noProof="0" dirty="0" err="1">
                <a:solidFill>
                  <a:srgbClr val="F7F9FB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National</a:t>
            </a:r>
            <a:r>
              <a:rPr lang="pt-PT" sz="1050" i="1" noProof="0" dirty="0">
                <a:solidFill>
                  <a:srgbClr val="F7F9FB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 </a:t>
            </a:r>
            <a:r>
              <a:rPr lang="pt-PT" sz="1050" i="1" noProof="0" dirty="0" err="1">
                <a:solidFill>
                  <a:srgbClr val="F7F9FB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Parliamentary</a:t>
            </a:r>
            <a:r>
              <a:rPr lang="pt-PT" sz="1050" i="1" noProof="0" dirty="0">
                <a:solidFill>
                  <a:srgbClr val="F7F9FB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 Workshop  </a:t>
            </a:r>
            <a:r>
              <a:rPr lang="pt-PT" sz="1050" noProof="0" dirty="0">
                <a:solidFill>
                  <a:srgbClr val="F7F9FB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|  17 junho 2026  |  Assembleia da República</a:t>
            </a:r>
            <a:endParaRPr lang="pt-PT" sz="1050" noProof="0" dirty="0">
              <a:solidFill>
                <a:srgbClr val="F7F9F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Text 10">
            <a:extLst>
              <a:ext uri="{FF2B5EF4-FFF2-40B4-BE49-F238E27FC236}">
                <a16:creationId xmlns:a16="http://schemas.microsoft.com/office/drawing/2014/main" id="{CBCF11A3-E70A-10F1-C392-5CD9E276C352}"/>
              </a:ext>
            </a:extLst>
          </p:cNvPr>
          <p:cNvSpPr/>
          <p:nvPr/>
        </p:nvSpPr>
        <p:spPr>
          <a:xfrm>
            <a:off x="548640" y="6469380"/>
            <a:ext cx="5486400" cy="3886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pt-PT" sz="1000" i="1" noProof="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Sessão 3 — Eficiência Energética</a:t>
            </a:r>
            <a:endParaRPr lang="pt-PT" sz="1000" noProof="0" dirty="0">
              <a:solidFill>
                <a:srgbClr val="253B4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291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 2">
            <a:extLst>
              <a:ext uri="{FF2B5EF4-FFF2-40B4-BE49-F238E27FC236}">
                <a16:creationId xmlns:a16="http://schemas.microsoft.com/office/drawing/2014/main" id="{2162E906-1912-8BC3-9151-920DDEC72D05}"/>
              </a:ext>
            </a:extLst>
          </p:cNvPr>
          <p:cNvSpPr/>
          <p:nvPr/>
        </p:nvSpPr>
        <p:spPr>
          <a:xfrm>
            <a:off x="788853" y="375743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PT" sz="800" b="1" kern="0" spc="200" noProof="0" dirty="0">
                <a:solidFill>
                  <a:srgbClr val="3CD1D5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01  |  O CADASTRO</a:t>
            </a:r>
            <a:endParaRPr lang="pt-PT" sz="800" noProof="0" dirty="0">
              <a:solidFill>
                <a:srgbClr val="3CD1D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7" name="Text 34">
            <a:extLst>
              <a:ext uri="{FF2B5EF4-FFF2-40B4-BE49-F238E27FC236}">
                <a16:creationId xmlns:a16="http://schemas.microsoft.com/office/drawing/2014/main" id="{F22325A9-8572-0A58-A67B-11AD8CADA002}"/>
              </a:ext>
            </a:extLst>
          </p:cNvPr>
          <p:cNvSpPr/>
          <p:nvPr/>
        </p:nvSpPr>
        <p:spPr>
          <a:xfrm>
            <a:off x="7316249" y="6211613"/>
            <a:ext cx="4050268" cy="2706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pt-PT" sz="700" i="1" noProof="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Fontes: PNRE </a:t>
            </a:r>
            <a:r>
              <a:rPr lang="pt-PT" sz="700" i="1" noProof="0" dirty="0" err="1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draft</a:t>
            </a:r>
            <a:r>
              <a:rPr lang="pt-PT" sz="700" i="1" noProof="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 maio 2026 · 8.º Relatório GC-ELPRE nov. 2025 · ELPPE 2024</a:t>
            </a:r>
            <a:endParaRPr lang="pt-PT" sz="700" noProof="0" dirty="0">
              <a:solidFill>
                <a:srgbClr val="253B4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9" name="Título 1">
            <a:extLst>
              <a:ext uri="{FF2B5EF4-FFF2-40B4-BE49-F238E27FC236}">
                <a16:creationId xmlns:a16="http://schemas.microsoft.com/office/drawing/2014/main" id="{856A03F8-F98A-50EA-D449-7B29D181C555}"/>
              </a:ext>
            </a:extLst>
          </p:cNvPr>
          <p:cNvSpPr txBox="1">
            <a:spLocks/>
          </p:cNvSpPr>
          <p:nvPr/>
        </p:nvSpPr>
        <p:spPr>
          <a:xfrm>
            <a:off x="598499" y="375743"/>
            <a:ext cx="10804648" cy="1838643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Plus Jakarta Sans" pitchFamily="50" charset="0"/>
              </a:defRPr>
            </a:lvl1pPr>
          </a:lstStyle>
          <a:p>
            <a:r>
              <a:rPr lang="pt-PT" sz="4400" dirty="0"/>
              <a:t>Onde estamos</a:t>
            </a:r>
          </a:p>
        </p:txBody>
      </p:sp>
      <p:grpSp>
        <p:nvGrpSpPr>
          <p:cNvPr id="211" name="Agrupar 210">
            <a:extLst>
              <a:ext uri="{FF2B5EF4-FFF2-40B4-BE49-F238E27FC236}">
                <a16:creationId xmlns:a16="http://schemas.microsoft.com/office/drawing/2014/main" id="{E6358FEC-FB6C-6163-A9F2-813FC7239BC1}"/>
              </a:ext>
            </a:extLst>
          </p:cNvPr>
          <p:cNvGrpSpPr/>
          <p:nvPr/>
        </p:nvGrpSpPr>
        <p:grpSpPr>
          <a:xfrm>
            <a:off x="1853605" y="1944538"/>
            <a:ext cx="2743200" cy="1585200"/>
            <a:chOff x="1506763" y="2164891"/>
            <a:chExt cx="2743200" cy="1398332"/>
          </a:xfrm>
        </p:grpSpPr>
        <p:sp>
          <p:nvSpPr>
            <p:cNvPr id="152" name="Shape 4">
              <a:extLst>
                <a:ext uri="{FF2B5EF4-FFF2-40B4-BE49-F238E27FC236}">
                  <a16:creationId xmlns:a16="http://schemas.microsoft.com/office/drawing/2014/main" id="{09953474-56AA-0364-B56B-3EDB1EC99F75}"/>
                </a:ext>
              </a:extLst>
            </p:cNvPr>
            <p:cNvSpPr/>
            <p:nvPr/>
          </p:nvSpPr>
          <p:spPr>
            <a:xfrm>
              <a:off x="1506763" y="2164891"/>
              <a:ext cx="2743200" cy="13983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8CF5F"/>
              </a:solidFill>
              <a:prstDash val="solid"/>
            </a:ln>
            <a:effectLst>
              <a:outerShdw blurRad="76200" dist="254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pt-PT" noProof="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54" name="Shape 5">
              <a:extLst>
                <a:ext uri="{FF2B5EF4-FFF2-40B4-BE49-F238E27FC236}">
                  <a16:creationId xmlns:a16="http://schemas.microsoft.com/office/drawing/2014/main" id="{9BC2FFD8-3412-D8DC-B4BB-2B9266E9E63D}"/>
                </a:ext>
              </a:extLst>
            </p:cNvPr>
            <p:cNvSpPr/>
            <p:nvPr/>
          </p:nvSpPr>
          <p:spPr>
            <a:xfrm>
              <a:off x="1506763" y="2164891"/>
              <a:ext cx="54864" cy="1398332"/>
            </a:xfrm>
            <a:prstGeom prst="rect">
              <a:avLst/>
            </a:prstGeom>
            <a:solidFill>
              <a:srgbClr val="98CF5F"/>
            </a:solidFill>
            <a:ln w="12700">
              <a:solidFill>
                <a:srgbClr val="02C39A"/>
              </a:solidFill>
              <a:prstDash val="solid"/>
            </a:ln>
          </p:spPr>
          <p:txBody>
            <a:bodyPr/>
            <a:lstStyle/>
            <a:p>
              <a:endParaRPr lang="pt-PT" noProof="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56" name="Text 6">
              <a:extLst>
                <a:ext uri="{FF2B5EF4-FFF2-40B4-BE49-F238E27FC236}">
                  <a16:creationId xmlns:a16="http://schemas.microsoft.com/office/drawing/2014/main" id="{DD005511-1A04-69EC-7D18-0D493D1E514E}"/>
                </a:ext>
              </a:extLst>
            </p:cNvPr>
            <p:cNvSpPr/>
            <p:nvPr/>
          </p:nvSpPr>
          <p:spPr>
            <a:xfrm>
              <a:off x="1634779" y="2274619"/>
              <a:ext cx="2560320" cy="5486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pt-PT" sz="3000" b="1" noProof="0" dirty="0">
                  <a:solidFill>
                    <a:srgbClr val="253B4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2/3</a:t>
              </a:r>
              <a:endParaRPr lang="pt-PT" sz="3000" noProof="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58" name="Text 7">
              <a:extLst>
                <a:ext uri="{FF2B5EF4-FFF2-40B4-BE49-F238E27FC236}">
                  <a16:creationId xmlns:a16="http://schemas.microsoft.com/office/drawing/2014/main" id="{6E9F76EB-4BB0-BAE7-EA34-6FAAC3F98C8C}"/>
                </a:ext>
              </a:extLst>
            </p:cNvPr>
            <p:cNvSpPr/>
            <p:nvPr/>
          </p:nvSpPr>
          <p:spPr>
            <a:xfrm>
              <a:off x="1634779" y="2823259"/>
              <a:ext cx="2560320" cy="32918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pt-PT" sz="1200" b="1" noProof="0" dirty="0">
                  <a:solidFill>
                    <a:srgbClr val="253B4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dos edifícios construídos antes de 1990</a:t>
              </a:r>
              <a:endParaRPr lang="pt-PT" sz="1200" noProof="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60" name="Text 8">
              <a:extLst>
                <a:ext uri="{FF2B5EF4-FFF2-40B4-BE49-F238E27FC236}">
                  <a16:creationId xmlns:a16="http://schemas.microsoft.com/office/drawing/2014/main" id="{2F164295-23F8-3376-DEC2-C9BB0114C744}"/>
                </a:ext>
              </a:extLst>
            </p:cNvPr>
            <p:cNvSpPr/>
            <p:nvPr/>
          </p:nvSpPr>
          <p:spPr>
            <a:xfrm>
              <a:off x="1634779" y="3243883"/>
              <a:ext cx="2560320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pt-PT" sz="850" i="1" noProof="0" dirty="0">
                  <a:solidFill>
                    <a:srgbClr val="253B4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Antes de qualquer regulação térmica</a:t>
              </a:r>
              <a:endParaRPr lang="pt-PT" sz="850" noProof="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212" name="Agrupar 211">
            <a:extLst>
              <a:ext uri="{FF2B5EF4-FFF2-40B4-BE49-F238E27FC236}">
                <a16:creationId xmlns:a16="http://schemas.microsoft.com/office/drawing/2014/main" id="{66A45401-9E3E-3426-9437-DD8DE1B5CD45}"/>
              </a:ext>
            </a:extLst>
          </p:cNvPr>
          <p:cNvGrpSpPr/>
          <p:nvPr/>
        </p:nvGrpSpPr>
        <p:grpSpPr>
          <a:xfrm>
            <a:off x="4764550" y="1944538"/>
            <a:ext cx="2743200" cy="1585200"/>
            <a:chOff x="4680467" y="2164891"/>
            <a:chExt cx="2743200" cy="1398332"/>
          </a:xfrm>
        </p:grpSpPr>
        <p:sp>
          <p:nvSpPr>
            <p:cNvPr id="162" name="Shape 9">
              <a:extLst>
                <a:ext uri="{FF2B5EF4-FFF2-40B4-BE49-F238E27FC236}">
                  <a16:creationId xmlns:a16="http://schemas.microsoft.com/office/drawing/2014/main" id="{B3C4D1D3-1376-76A6-4C40-A0DA094C8BE5}"/>
                </a:ext>
              </a:extLst>
            </p:cNvPr>
            <p:cNvSpPr/>
            <p:nvPr/>
          </p:nvSpPr>
          <p:spPr>
            <a:xfrm>
              <a:off x="4680467" y="2164891"/>
              <a:ext cx="2743200" cy="13983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8CF5F"/>
              </a:solidFill>
              <a:prstDash val="solid"/>
            </a:ln>
            <a:effectLst>
              <a:outerShdw blurRad="76200" dist="254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pt-PT" noProof="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64" name="Shape 10">
              <a:extLst>
                <a:ext uri="{FF2B5EF4-FFF2-40B4-BE49-F238E27FC236}">
                  <a16:creationId xmlns:a16="http://schemas.microsoft.com/office/drawing/2014/main" id="{DBC88C9E-5B62-5CA1-A35A-3E78B66C165B}"/>
                </a:ext>
              </a:extLst>
            </p:cNvPr>
            <p:cNvSpPr/>
            <p:nvPr/>
          </p:nvSpPr>
          <p:spPr>
            <a:xfrm>
              <a:off x="4680467" y="2164891"/>
              <a:ext cx="54864" cy="1398332"/>
            </a:xfrm>
            <a:prstGeom prst="rect">
              <a:avLst/>
            </a:prstGeom>
            <a:solidFill>
              <a:srgbClr val="98CF5F"/>
            </a:solidFill>
            <a:ln w="12700">
              <a:solidFill>
                <a:srgbClr val="02C39A"/>
              </a:solidFill>
              <a:prstDash val="solid"/>
            </a:ln>
          </p:spPr>
          <p:txBody>
            <a:bodyPr/>
            <a:lstStyle/>
            <a:p>
              <a:endParaRPr lang="pt-PT" noProof="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66" name="Text 11">
              <a:extLst>
                <a:ext uri="{FF2B5EF4-FFF2-40B4-BE49-F238E27FC236}">
                  <a16:creationId xmlns:a16="http://schemas.microsoft.com/office/drawing/2014/main" id="{71F29521-DF7A-64FB-3624-9ADEABA26DAB}"/>
                </a:ext>
              </a:extLst>
            </p:cNvPr>
            <p:cNvSpPr/>
            <p:nvPr/>
          </p:nvSpPr>
          <p:spPr>
            <a:xfrm>
              <a:off x="4808483" y="2274619"/>
              <a:ext cx="2560320" cy="5486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pt-PT" sz="3000" b="1" noProof="0" dirty="0">
                  <a:solidFill>
                    <a:srgbClr val="253B4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60%+</a:t>
              </a:r>
              <a:endParaRPr lang="pt-PT" sz="3000" noProof="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68" name="Text 12">
              <a:extLst>
                <a:ext uri="{FF2B5EF4-FFF2-40B4-BE49-F238E27FC236}">
                  <a16:creationId xmlns:a16="http://schemas.microsoft.com/office/drawing/2014/main" id="{9C05D05F-4793-4BC1-931C-55D3E08126BD}"/>
                </a:ext>
              </a:extLst>
            </p:cNvPr>
            <p:cNvSpPr/>
            <p:nvPr/>
          </p:nvSpPr>
          <p:spPr>
            <a:xfrm>
              <a:off x="4808483" y="2823259"/>
              <a:ext cx="2560320" cy="32918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pt-PT" sz="1200" b="1" noProof="0" dirty="0">
                  <a:solidFill>
                    <a:srgbClr val="253B4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das habitações em classe D ou pior</a:t>
              </a:r>
              <a:endParaRPr lang="pt-PT" sz="1200" noProof="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0" name="Text 13">
              <a:extLst>
                <a:ext uri="{FF2B5EF4-FFF2-40B4-BE49-F238E27FC236}">
                  <a16:creationId xmlns:a16="http://schemas.microsoft.com/office/drawing/2014/main" id="{945E0397-74CF-2E61-0568-772DBA3B137B}"/>
                </a:ext>
              </a:extLst>
            </p:cNvPr>
            <p:cNvSpPr/>
            <p:nvPr/>
          </p:nvSpPr>
          <p:spPr>
            <a:xfrm>
              <a:off x="4808483" y="3243883"/>
              <a:ext cx="2560320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pt-PT" sz="850" i="1" noProof="0" dirty="0">
                  <a:solidFill>
                    <a:srgbClr val="253B4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Apenas ~10% chegam a </a:t>
              </a:r>
              <a:r>
                <a:rPr lang="pt-PT" sz="850" i="1" noProof="0" dirty="0" err="1">
                  <a:solidFill>
                    <a:srgbClr val="253B4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A</a:t>
              </a:r>
              <a:r>
                <a:rPr lang="pt-PT" sz="850" i="1" noProof="0" dirty="0">
                  <a:solidFill>
                    <a:srgbClr val="253B4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 ou A+</a:t>
              </a:r>
              <a:endParaRPr lang="pt-PT" sz="850" noProof="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213" name="Agrupar 212">
            <a:extLst>
              <a:ext uri="{FF2B5EF4-FFF2-40B4-BE49-F238E27FC236}">
                <a16:creationId xmlns:a16="http://schemas.microsoft.com/office/drawing/2014/main" id="{14DB86CA-234F-D631-4C3C-E8855188E43F}"/>
              </a:ext>
            </a:extLst>
          </p:cNvPr>
          <p:cNvGrpSpPr/>
          <p:nvPr/>
        </p:nvGrpSpPr>
        <p:grpSpPr>
          <a:xfrm>
            <a:off x="7675495" y="1944538"/>
            <a:ext cx="2743200" cy="1585200"/>
            <a:chOff x="7814021" y="2164891"/>
            <a:chExt cx="2743200" cy="1398332"/>
          </a:xfrm>
        </p:grpSpPr>
        <p:sp>
          <p:nvSpPr>
            <p:cNvPr id="172" name="Shape 14">
              <a:extLst>
                <a:ext uri="{FF2B5EF4-FFF2-40B4-BE49-F238E27FC236}">
                  <a16:creationId xmlns:a16="http://schemas.microsoft.com/office/drawing/2014/main" id="{2121EC6B-E9D3-FD5A-4B79-36A05E09F0FD}"/>
                </a:ext>
              </a:extLst>
            </p:cNvPr>
            <p:cNvSpPr/>
            <p:nvPr/>
          </p:nvSpPr>
          <p:spPr>
            <a:xfrm>
              <a:off x="7814021" y="2164891"/>
              <a:ext cx="2743200" cy="13983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8CF5F"/>
              </a:solidFill>
              <a:prstDash val="solid"/>
            </a:ln>
            <a:effectLst>
              <a:outerShdw blurRad="76200" dist="254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pt-PT" noProof="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4" name="Shape 15">
              <a:extLst>
                <a:ext uri="{FF2B5EF4-FFF2-40B4-BE49-F238E27FC236}">
                  <a16:creationId xmlns:a16="http://schemas.microsoft.com/office/drawing/2014/main" id="{6D248955-DA15-25A2-B078-FCDB3677ACFF}"/>
                </a:ext>
              </a:extLst>
            </p:cNvPr>
            <p:cNvSpPr/>
            <p:nvPr/>
          </p:nvSpPr>
          <p:spPr>
            <a:xfrm>
              <a:off x="7814021" y="2164891"/>
              <a:ext cx="54864" cy="1398332"/>
            </a:xfrm>
            <a:prstGeom prst="rect">
              <a:avLst/>
            </a:prstGeom>
            <a:solidFill>
              <a:srgbClr val="98CF5F"/>
            </a:solidFill>
            <a:ln w="12700">
              <a:solidFill>
                <a:srgbClr val="02C39A"/>
              </a:solidFill>
              <a:prstDash val="solid"/>
            </a:ln>
          </p:spPr>
          <p:txBody>
            <a:bodyPr/>
            <a:lstStyle/>
            <a:p>
              <a:endParaRPr lang="pt-PT" noProof="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6" name="Text 16">
              <a:extLst>
                <a:ext uri="{FF2B5EF4-FFF2-40B4-BE49-F238E27FC236}">
                  <a16:creationId xmlns:a16="http://schemas.microsoft.com/office/drawing/2014/main" id="{1608D5D8-8D3C-A9E9-41D8-D83D59D11033}"/>
                </a:ext>
              </a:extLst>
            </p:cNvPr>
            <p:cNvSpPr/>
            <p:nvPr/>
          </p:nvSpPr>
          <p:spPr>
            <a:xfrm>
              <a:off x="7942037" y="2274619"/>
              <a:ext cx="2560320" cy="5486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pt-PT" sz="3000" b="1" noProof="0" dirty="0">
                  <a:solidFill>
                    <a:srgbClr val="253B4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33%</a:t>
              </a:r>
              <a:endParaRPr lang="pt-PT" sz="3000" noProof="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8" name="Text 17">
              <a:extLst>
                <a:ext uri="{FF2B5EF4-FFF2-40B4-BE49-F238E27FC236}">
                  <a16:creationId xmlns:a16="http://schemas.microsoft.com/office/drawing/2014/main" id="{D7C6AB90-3AE9-0A99-357C-51291B84FD4F}"/>
                </a:ext>
              </a:extLst>
            </p:cNvPr>
            <p:cNvSpPr/>
            <p:nvPr/>
          </p:nvSpPr>
          <p:spPr>
            <a:xfrm>
              <a:off x="7942037" y="2823259"/>
              <a:ext cx="2560320" cy="32918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pt-PT" sz="1200" b="1" noProof="0" dirty="0">
                  <a:solidFill>
                    <a:srgbClr val="253B4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do consumo de energia final do país</a:t>
              </a:r>
              <a:endParaRPr lang="pt-PT" sz="1200" noProof="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80" name="Text 18">
              <a:extLst>
                <a:ext uri="{FF2B5EF4-FFF2-40B4-BE49-F238E27FC236}">
                  <a16:creationId xmlns:a16="http://schemas.microsoft.com/office/drawing/2014/main" id="{5509D52C-94E1-880D-7D7C-BF3B048611DF}"/>
                </a:ext>
              </a:extLst>
            </p:cNvPr>
            <p:cNvSpPr/>
            <p:nvPr/>
          </p:nvSpPr>
          <p:spPr>
            <a:xfrm>
              <a:off x="7942037" y="3243883"/>
              <a:ext cx="2560320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pt-PT" sz="850" i="1" noProof="0" dirty="0">
                  <a:solidFill>
                    <a:srgbClr val="253B4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19% residencial + 14% não residencial</a:t>
              </a:r>
              <a:endParaRPr lang="pt-PT" sz="850" noProof="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214" name="Agrupar 213">
            <a:extLst>
              <a:ext uri="{FF2B5EF4-FFF2-40B4-BE49-F238E27FC236}">
                <a16:creationId xmlns:a16="http://schemas.microsoft.com/office/drawing/2014/main" id="{0136233D-5C20-D19B-3872-7A9ABE03520C}"/>
              </a:ext>
            </a:extLst>
          </p:cNvPr>
          <p:cNvGrpSpPr/>
          <p:nvPr/>
        </p:nvGrpSpPr>
        <p:grpSpPr>
          <a:xfrm>
            <a:off x="1853605" y="3728316"/>
            <a:ext cx="2743200" cy="1629031"/>
            <a:chOff x="1506763" y="3948669"/>
            <a:chExt cx="2743200" cy="1629031"/>
          </a:xfrm>
        </p:grpSpPr>
        <p:sp>
          <p:nvSpPr>
            <p:cNvPr id="182" name="Shape 19">
              <a:extLst>
                <a:ext uri="{FF2B5EF4-FFF2-40B4-BE49-F238E27FC236}">
                  <a16:creationId xmlns:a16="http://schemas.microsoft.com/office/drawing/2014/main" id="{A39D40A0-9F76-A762-F225-FF4AA09558D7}"/>
                </a:ext>
              </a:extLst>
            </p:cNvPr>
            <p:cNvSpPr/>
            <p:nvPr/>
          </p:nvSpPr>
          <p:spPr>
            <a:xfrm>
              <a:off x="1506763" y="3948669"/>
              <a:ext cx="2743200" cy="16290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8CF5F"/>
              </a:solidFill>
              <a:prstDash val="solid"/>
            </a:ln>
            <a:effectLst>
              <a:outerShdw blurRad="76200" dist="254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pt-PT" noProof="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84" name="Shape 20">
              <a:extLst>
                <a:ext uri="{FF2B5EF4-FFF2-40B4-BE49-F238E27FC236}">
                  <a16:creationId xmlns:a16="http://schemas.microsoft.com/office/drawing/2014/main" id="{A087C1CD-7BBB-770F-D2C0-3747D0175FB9}"/>
                </a:ext>
              </a:extLst>
            </p:cNvPr>
            <p:cNvSpPr/>
            <p:nvPr/>
          </p:nvSpPr>
          <p:spPr>
            <a:xfrm>
              <a:off x="1506763" y="3948669"/>
              <a:ext cx="54864" cy="1629031"/>
            </a:xfrm>
            <a:prstGeom prst="rect">
              <a:avLst/>
            </a:prstGeom>
            <a:solidFill>
              <a:srgbClr val="98CF5F"/>
            </a:solidFill>
            <a:ln w="12700">
              <a:solidFill>
                <a:srgbClr val="02C39A"/>
              </a:solidFill>
              <a:prstDash val="solid"/>
            </a:ln>
          </p:spPr>
          <p:txBody>
            <a:bodyPr/>
            <a:lstStyle/>
            <a:p>
              <a:endParaRPr lang="pt-PT" noProof="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86" name="Text 21">
              <a:extLst>
                <a:ext uri="{FF2B5EF4-FFF2-40B4-BE49-F238E27FC236}">
                  <a16:creationId xmlns:a16="http://schemas.microsoft.com/office/drawing/2014/main" id="{2F02DC37-846D-044C-2901-C3D0BF8E48EC}"/>
                </a:ext>
              </a:extLst>
            </p:cNvPr>
            <p:cNvSpPr/>
            <p:nvPr/>
          </p:nvSpPr>
          <p:spPr>
            <a:xfrm>
              <a:off x="1634779" y="4058398"/>
              <a:ext cx="2560320" cy="5486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pt-PT" sz="3000" b="1" noProof="0" dirty="0">
                  <a:solidFill>
                    <a:srgbClr val="253B4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&gt;60%</a:t>
              </a:r>
              <a:endParaRPr lang="pt-PT" sz="3000" noProof="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88" name="Text 22">
              <a:extLst>
                <a:ext uri="{FF2B5EF4-FFF2-40B4-BE49-F238E27FC236}">
                  <a16:creationId xmlns:a16="http://schemas.microsoft.com/office/drawing/2014/main" id="{9E624917-BADE-DD6F-3713-BCC029A27A28}"/>
                </a:ext>
              </a:extLst>
            </p:cNvPr>
            <p:cNvSpPr/>
            <p:nvPr/>
          </p:nvSpPr>
          <p:spPr>
            <a:xfrm>
              <a:off x="1634779" y="4607038"/>
              <a:ext cx="2340864" cy="32918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pt-PT" sz="1200" b="1" noProof="0" dirty="0">
                  <a:solidFill>
                    <a:srgbClr val="253B4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da energia nos edifícios já é renovável</a:t>
              </a:r>
              <a:endParaRPr lang="pt-PT" sz="1200" noProof="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90" name="Text 23">
              <a:extLst>
                <a:ext uri="{FF2B5EF4-FFF2-40B4-BE49-F238E27FC236}">
                  <a16:creationId xmlns:a16="http://schemas.microsoft.com/office/drawing/2014/main" id="{A2202C7F-3358-B184-2027-C9F164130C0C}"/>
                </a:ext>
              </a:extLst>
            </p:cNvPr>
            <p:cNvSpPr/>
            <p:nvPr/>
          </p:nvSpPr>
          <p:spPr>
            <a:xfrm>
              <a:off x="1634779" y="4936222"/>
              <a:ext cx="2560320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endParaRPr lang="pt-PT" sz="850" noProof="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215" name="Agrupar 214">
            <a:extLst>
              <a:ext uri="{FF2B5EF4-FFF2-40B4-BE49-F238E27FC236}">
                <a16:creationId xmlns:a16="http://schemas.microsoft.com/office/drawing/2014/main" id="{A0ABFBE7-2566-4FB2-84B6-DF809834D3BB}"/>
              </a:ext>
            </a:extLst>
          </p:cNvPr>
          <p:cNvGrpSpPr/>
          <p:nvPr/>
        </p:nvGrpSpPr>
        <p:grpSpPr>
          <a:xfrm>
            <a:off x="4764550" y="3728316"/>
            <a:ext cx="2743200" cy="1629031"/>
            <a:chOff x="4680467" y="3948669"/>
            <a:chExt cx="2743200" cy="1629031"/>
          </a:xfrm>
        </p:grpSpPr>
        <p:sp>
          <p:nvSpPr>
            <p:cNvPr id="192" name="Shape 24">
              <a:extLst>
                <a:ext uri="{FF2B5EF4-FFF2-40B4-BE49-F238E27FC236}">
                  <a16:creationId xmlns:a16="http://schemas.microsoft.com/office/drawing/2014/main" id="{A33DCF4D-23CE-EACC-41F9-FB61CFD7E50A}"/>
                </a:ext>
              </a:extLst>
            </p:cNvPr>
            <p:cNvSpPr/>
            <p:nvPr/>
          </p:nvSpPr>
          <p:spPr>
            <a:xfrm>
              <a:off x="4680467" y="3948669"/>
              <a:ext cx="2743200" cy="16290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8CF5F"/>
              </a:solidFill>
              <a:prstDash val="solid"/>
            </a:ln>
            <a:effectLst>
              <a:outerShdw blurRad="76200" dist="254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pt-PT" noProof="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94" name="Shape 25">
              <a:extLst>
                <a:ext uri="{FF2B5EF4-FFF2-40B4-BE49-F238E27FC236}">
                  <a16:creationId xmlns:a16="http://schemas.microsoft.com/office/drawing/2014/main" id="{98A8C31A-7D7C-4EFB-907B-83A6EEE879C7}"/>
                </a:ext>
              </a:extLst>
            </p:cNvPr>
            <p:cNvSpPr/>
            <p:nvPr/>
          </p:nvSpPr>
          <p:spPr>
            <a:xfrm>
              <a:off x="4680467" y="3948669"/>
              <a:ext cx="54864" cy="1629031"/>
            </a:xfrm>
            <a:prstGeom prst="rect">
              <a:avLst/>
            </a:prstGeom>
            <a:solidFill>
              <a:srgbClr val="98CF5F"/>
            </a:solidFill>
            <a:ln w="12700">
              <a:solidFill>
                <a:srgbClr val="02C39A"/>
              </a:solidFill>
              <a:prstDash val="solid"/>
            </a:ln>
          </p:spPr>
          <p:txBody>
            <a:bodyPr/>
            <a:lstStyle/>
            <a:p>
              <a:endParaRPr lang="pt-PT" noProof="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96" name="Text 26">
              <a:extLst>
                <a:ext uri="{FF2B5EF4-FFF2-40B4-BE49-F238E27FC236}">
                  <a16:creationId xmlns:a16="http://schemas.microsoft.com/office/drawing/2014/main" id="{D4F50586-A968-C8F2-F5EF-77BBEEAEDCA5}"/>
                </a:ext>
              </a:extLst>
            </p:cNvPr>
            <p:cNvSpPr/>
            <p:nvPr/>
          </p:nvSpPr>
          <p:spPr>
            <a:xfrm>
              <a:off x="4808483" y="4058398"/>
              <a:ext cx="2560320" cy="5486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pt-PT" sz="3000" b="1" noProof="0" dirty="0">
                  <a:solidFill>
                    <a:srgbClr val="253B4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5%/18%</a:t>
              </a:r>
              <a:endParaRPr lang="pt-PT" sz="3000" noProof="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98" name="Text 27">
              <a:extLst>
                <a:ext uri="{FF2B5EF4-FFF2-40B4-BE49-F238E27FC236}">
                  <a16:creationId xmlns:a16="http://schemas.microsoft.com/office/drawing/2014/main" id="{289B1514-8333-D3D4-E74E-05207E62C37F}"/>
                </a:ext>
              </a:extLst>
            </p:cNvPr>
            <p:cNvSpPr/>
            <p:nvPr/>
          </p:nvSpPr>
          <p:spPr>
            <a:xfrm>
              <a:off x="4808483" y="4607038"/>
              <a:ext cx="2560320" cy="32918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pt-PT" sz="1200" b="1" noProof="0" dirty="0">
                  <a:solidFill>
                    <a:srgbClr val="253B4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emissões diretas / indiretas (</a:t>
              </a:r>
              <a:r>
                <a:rPr lang="pt-PT" sz="1200" b="1" noProof="0" dirty="0" err="1">
                  <a:solidFill>
                    <a:srgbClr val="253B4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âmb</a:t>
              </a:r>
              <a:r>
                <a:rPr lang="pt-PT" sz="1200" b="1" noProof="0" dirty="0">
                  <a:solidFill>
                    <a:srgbClr val="253B4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. 1 e 2)</a:t>
              </a:r>
              <a:endParaRPr lang="pt-PT" sz="1200" noProof="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00" name="Text 28">
              <a:extLst>
                <a:ext uri="{FF2B5EF4-FFF2-40B4-BE49-F238E27FC236}">
                  <a16:creationId xmlns:a16="http://schemas.microsoft.com/office/drawing/2014/main" id="{8AFCE00C-0437-25E9-1F60-6B88A107268A}"/>
                </a:ext>
              </a:extLst>
            </p:cNvPr>
            <p:cNvSpPr/>
            <p:nvPr/>
          </p:nvSpPr>
          <p:spPr>
            <a:xfrm>
              <a:off x="4808483" y="5134800"/>
              <a:ext cx="2560320" cy="35006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pt-PT" sz="850" i="1" noProof="0" dirty="0">
                  <a:solidFill>
                    <a:srgbClr val="253B4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Contributo das energias renováveis e de limitação do uso de energia em situações de pobreza energética</a:t>
              </a:r>
              <a:endParaRPr lang="pt-PT" sz="850" noProof="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216" name="Agrupar 215">
            <a:extLst>
              <a:ext uri="{FF2B5EF4-FFF2-40B4-BE49-F238E27FC236}">
                <a16:creationId xmlns:a16="http://schemas.microsoft.com/office/drawing/2014/main" id="{03FA808C-5B77-F06F-7F0B-611BA508ECAD}"/>
              </a:ext>
            </a:extLst>
          </p:cNvPr>
          <p:cNvGrpSpPr/>
          <p:nvPr/>
        </p:nvGrpSpPr>
        <p:grpSpPr>
          <a:xfrm>
            <a:off x="7675495" y="3728316"/>
            <a:ext cx="2743200" cy="1629031"/>
            <a:chOff x="7814021" y="3948669"/>
            <a:chExt cx="2743200" cy="1629031"/>
          </a:xfrm>
        </p:grpSpPr>
        <p:sp>
          <p:nvSpPr>
            <p:cNvPr id="202" name="Shape 29">
              <a:extLst>
                <a:ext uri="{FF2B5EF4-FFF2-40B4-BE49-F238E27FC236}">
                  <a16:creationId xmlns:a16="http://schemas.microsoft.com/office/drawing/2014/main" id="{0E915A26-A8FA-5591-8492-CD8A5351C1E0}"/>
                </a:ext>
              </a:extLst>
            </p:cNvPr>
            <p:cNvSpPr/>
            <p:nvPr/>
          </p:nvSpPr>
          <p:spPr>
            <a:xfrm>
              <a:off x="7814021" y="3948669"/>
              <a:ext cx="2743200" cy="16290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8CF5F"/>
              </a:solidFill>
              <a:prstDash val="solid"/>
            </a:ln>
            <a:effectLst>
              <a:outerShdw blurRad="76200" dist="254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pt-PT" noProof="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04" name="Shape 30">
              <a:extLst>
                <a:ext uri="{FF2B5EF4-FFF2-40B4-BE49-F238E27FC236}">
                  <a16:creationId xmlns:a16="http://schemas.microsoft.com/office/drawing/2014/main" id="{E3DD1CDD-A56A-1B0A-815C-D84DA4561543}"/>
                </a:ext>
              </a:extLst>
            </p:cNvPr>
            <p:cNvSpPr/>
            <p:nvPr/>
          </p:nvSpPr>
          <p:spPr>
            <a:xfrm>
              <a:off x="7814021" y="3948669"/>
              <a:ext cx="54864" cy="1629031"/>
            </a:xfrm>
            <a:prstGeom prst="rect">
              <a:avLst/>
            </a:prstGeom>
            <a:solidFill>
              <a:srgbClr val="98CF5F"/>
            </a:solidFill>
            <a:ln w="12700">
              <a:solidFill>
                <a:srgbClr val="02C39A"/>
              </a:solidFill>
              <a:prstDash val="solid"/>
            </a:ln>
          </p:spPr>
          <p:txBody>
            <a:bodyPr/>
            <a:lstStyle/>
            <a:p>
              <a:endParaRPr lang="pt-PT" noProof="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06" name="Text 31">
              <a:extLst>
                <a:ext uri="{FF2B5EF4-FFF2-40B4-BE49-F238E27FC236}">
                  <a16:creationId xmlns:a16="http://schemas.microsoft.com/office/drawing/2014/main" id="{3918C98B-401D-29F9-53D1-C8B3B1F3DFF2}"/>
                </a:ext>
              </a:extLst>
            </p:cNvPr>
            <p:cNvSpPr/>
            <p:nvPr/>
          </p:nvSpPr>
          <p:spPr>
            <a:xfrm>
              <a:off x="7942037" y="4058398"/>
              <a:ext cx="2560320" cy="5486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pt-PT" sz="3000" b="1" noProof="0" dirty="0">
                  <a:solidFill>
                    <a:srgbClr val="253B4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1,8–3M</a:t>
              </a:r>
              <a:endParaRPr lang="pt-PT" sz="3000" noProof="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08" name="Text 32">
              <a:extLst>
                <a:ext uri="{FF2B5EF4-FFF2-40B4-BE49-F238E27FC236}">
                  <a16:creationId xmlns:a16="http://schemas.microsoft.com/office/drawing/2014/main" id="{8EF90D21-1BA9-C376-218B-9BBE8AD5B359}"/>
                </a:ext>
              </a:extLst>
            </p:cNvPr>
            <p:cNvSpPr/>
            <p:nvPr/>
          </p:nvSpPr>
          <p:spPr>
            <a:xfrm>
              <a:off x="7942037" y="4607038"/>
              <a:ext cx="2560320" cy="32918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pt-PT" sz="1200" b="1" noProof="0" dirty="0">
                  <a:solidFill>
                    <a:srgbClr val="253B4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pessoas em pobreza energética</a:t>
              </a:r>
              <a:endParaRPr lang="pt-PT" sz="1200" noProof="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10" name="Text 33">
              <a:extLst>
                <a:ext uri="{FF2B5EF4-FFF2-40B4-BE49-F238E27FC236}">
                  <a16:creationId xmlns:a16="http://schemas.microsoft.com/office/drawing/2014/main" id="{1F116E83-B421-C4BE-C435-F00092FD56CD}"/>
                </a:ext>
              </a:extLst>
            </p:cNvPr>
            <p:cNvSpPr/>
            <p:nvPr/>
          </p:nvSpPr>
          <p:spPr>
            <a:xfrm>
              <a:off x="7942037" y="5134800"/>
              <a:ext cx="2560320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pt-PT" sz="850" i="1" noProof="0" dirty="0">
                  <a:solidFill>
                    <a:srgbClr val="253B4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600+ mil em situação severa</a:t>
              </a:r>
              <a:endParaRPr lang="pt-PT" sz="850" noProof="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782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Agrupar 37">
            <a:extLst>
              <a:ext uri="{FF2B5EF4-FFF2-40B4-BE49-F238E27FC236}">
                <a16:creationId xmlns:a16="http://schemas.microsoft.com/office/drawing/2014/main" id="{97371E5B-9259-96E4-189D-D5703E69AD7F}"/>
              </a:ext>
            </a:extLst>
          </p:cNvPr>
          <p:cNvGrpSpPr/>
          <p:nvPr/>
        </p:nvGrpSpPr>
        <p:grpSpPr>
          <a:xfrm>
            <a:off x="5753445" y="2909960"/>
            <a:ext cx="1815178" cy="1261872"/>
            <a:chOff x="6644979" y="2909960"/>
            <a:chExt cx="1644571" cy="1261872"/>
          </a:xfrm>
        </p:grpSpPr>
        <p:sp>
          <p:nvSpPr>
            <p:cNvPr id="17" name="Shape 6">
              <a:extLst>
                <a:ext uri="{FF2B5EF4-FFF2-40B4-BE49-F238E27FC236}">
                  <a16:creationId xmlns:a16="http://schemas.microsoft.com/office/drawing/2014/main" id="{5F9F9F79-EF5B-D950-AA39-63CD4EFF25B8}"/>
                </a:ext>
              </a:extLst>
            </p:cNvPr>
            <p:cNvSpPr/>
            <p:nvPr/>
          </p:nvSpPr>
          <p:spPr>
            <a:xfrm>
              <a:off x="6644979" y="2909960"/>
              <a:ext cx="1644571" cy="1261872"/>
            </a:xfrm>
            <a:prstGeom prst="rect">
              <a:avLst/>
            </a:prstGeom>
            <a:solidFill>
              <a:srgbClr val="253B4C">
                <a:alpha val="10000"/>
              </a:srgbClr>
            </a:solidFill>
            <a:ln w="12700">
              <a:noFill/>
              <a:prstDash val="solid"/>
            </a:ln>
            <a:effectLst>
              <a:outerShdw blurRad="76200" dist="254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pt-PT" noProof="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9" name="Text 7">
              <a:extLst>
                <a:ext uri="{FF2B5EF4-FFF2-40B4-BE49-F238E27FC236}">
                  <a16:creationId xmlns:a16="http://schemas.microsoft.com/office/drawing/2014/main" id="{DCAB2394-374C-8401-0859-A97C48E7004C}"/>
                </a:ext>
              </a:extLst>
            </p:cNvPr>
            <p:cNvSpPr/>
            <p:nvPr/>
          </p:nvSpPr>
          <p:spPr>
            <a:xfrm>
              <a:off x="6736419" y="3092840"/>
              <a:ext cx="637310" cy="8229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pt-PT" sz="5600" b="1" noProof="0" dirty="0">
                  <a:solidFill>
                    <a:srgbClr val="98CF5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7</a:t>
              </a:r>
              <a:endParaRPr lang="pt-PT" sz="5600" noProof="0" dirty="0">
                <a:solidFill>
                  <a:srgbClr val="98CF5F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1" name="Text 8">
              <a:extLst>
                <a:ext uri="{FF2B5EF4-FFF2-40B4-BE49-F238E27FC236}">
                  <a16:creationId xmlns:a16="http://schemas.microsoft.com/office/drawing/2014/main" id="{D12319CD-FB42-68AB-D7C8-65F6DE8E1D91}"/>
                </a:ext>
              </a:extLst>
            </p:cNvPr>
            <p:cNvSpPr/>
            <p:nvPr/>
          </p:nvSpPr>
          <p:spPr>
            <a:xfrm>
              <a:off x="7373729" y="3111128"/>
              <a:ext cx="915821" cy="8229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pt-PT" sz="1400" noProof="0" dirty="0">
                  <a:solidFill>
                    <a:srgbClr val="253B4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Eixos de atuação</a:t>
              </a:r>
              <a:endParaRPr lang="pt-PT" sz="1400" noProof="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" name="Text 2">
            <a:extLst>
              <a:ext uri="{FF2B5EF4-FFF2-40B4-BE49-F238E27FC236}">
                <a16:creationId xmlns:a16="http://schemas.microsoft.com/office/drawing/2014/main" id="{6EEF9536-3F4B-5838-4C83-3AAA32DE6BC3}"/>
              </a:ext>
            </a:extLst>
          </p:cNvPr>
          <p:cNvSpPr/>
          <p:nvPr/>
        </p:nvSpPr>
        <p:spPr>
          <a:xfrm>
            <a:off x="788853" y="375743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pt-PT" sz="800" b="1" kern="0" spc="200" dirty="0">
                <a:solidFill>
                  <a:srgbClr val="3CD1D5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02  |  O QUE ESTÁ A ROLAR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B549E2E-332C-DFF5-5E01-4EBFDD02E1C1}"/>
              </a:ext>
            </a:extLst>
          </p:cNvPr>
          <p:cNvSpPr txBox="1">
            <a:spLocks/>
          </p:cNvSpPr>
          <p:nvPr/>
        </p:nvSpPr>
        <p:spPr>
          <a:xfrm>
            <a:off x="598499" y="943301"/>
            <a:ext cx="10804648" cy="1838643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Plus Jakarta Sans" pitchFamily="50" charset="0"/>
              </a:defRPr>
            </a:lvl1pPr>
          </a:lstStyle>
          <a:p>
            <a:r>
              <a:rPr lang="pt-PT" sz="4400" dirty="0">
                <a:solidFill>
                  <a:srgbClr val="0D3B5E"/>
                </a:solidFill>
                <a:cs typeface="Calibri" pitchFamily="34" charset="-120"/>
              </a:rPr>
              <a:t>Estratégia de Longo Prazo para a Renovação dos Edifícios (ELPRE) — Instrumento orientador</a:t>
            </a:r>
            <a:endParaRPr lang="pt-PT" sz="4400" dirty="0"/>
          </a:p>
        </p:txBody>
      </p:sp>
      <p:sp>
        <p:nvSpPr>
          <p:cNvPr id="11" name="Text 34">
            <a:extLst>
              <a:ext uri="{FF2B5EF4-FFF2-40B4-BE49-F238E27FC236}">
                <a16:creationId xmlns:a16="http://schemas.microsoft.com/office/drawing/2014/main" id="{711C5813-10FB-86ED-9BA0-178EE7222A66}"/>
              </a:ext>
            </a:extLst>
          </p:cNvPr>
          <p:cNvSpPr/>
          <p:nvPr/>
        </p:nvSpPr>
        <p:spPr>
          <a:xfrm>
            <a:off x="4004441" y="6211613"/>
            <a:ext cx="7362076" cy="2706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r>
              <a:rPr lang="pt-PT" sz="700" i="1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Fonte: 8.º Relatório Grupo de Coordenação ELPRE, novembro 2025</a:t>
            </a:r>
          </a:p>
        </p:txBody>
      </p: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BBD45609-1F59-DF0F-CB2A-BD0D975B8BBA}"/>
              </a:ext>
            </a:extLst>
          </p:cNvPr>
          <p:cNvGrpSpPr/>
          <p:nvPr/>
        </p:nvGrpSpPr>
        <p:grpSpPr>
          <a:xfrm>
            <a:off x="697467" y="2909960"/>
            <a:ext cx="4849555" cy="1243584"/>
            <a:chOff x="697467" y="2909960"/>
            <a:chExt cx="4849555" cy="1243584"/>
          </a:xfrm>
        </p:grpSpPr>
        <p:sp>
          <p:nvSpPr>
            <p:cNvPr id="13" name="Shape 4">
              <a:extLst>
                <a:ext uri="{FF2B5EF4-FFF2-40B4-BE49-F238E27FC236}">
                  <a16:creationId xmlns:a16="http://schemas.microsoft.com/office/drawing/2014/main" id="{4A543FC2-86F3-7A5A-B9A8-63BE556DC843}"/>
                </a:ext>
              </a:extLst>
            </p:cNvPr>
            <p:cNvSpPr/>
            <p:nvPr/>
          </p:nvSpPr>
          <p:spPr>
            <a:xfrm>
              <a:off x="697467" y="2909960"/>
              <a:ext cx="4849555" cy="1243584"/>
            </a:xfrm>
            <a:prstGeom prst="rect">
              <a:avLst/>
            </a:prstGeom>
            <a:solidFill>
              <a:srgbClr val="253B4C"/>
            </a:solidFill>
            <a:ln w="12700">
              <a:solidFill>
                <a:srgbClr val="0D3B5E"/>
              </a:solidFill>
              <a:prstDash val="solid"/>
            </a:ln>
            <a:effectLst>
              <a:outerShdw blurRad="76200" dist="254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pt-PT" noProof="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5" name="Text 5">
              <a:extLst>
                <a:ext uri="{FF2B5EF4-FFF2-40B4-BE49-F238E27FC236}">
                  <a16:creationId xmlns:a16="http://schemas.microsoft.com/office/drawing/2014/main" id="{998B0D8B-8367-3131-5A79-33D857682DA9}"/>
                </a:ext>
              </a:extLst>
            </p:cNvPr>
            <p:cNvSpPr/>
            <p:nvPr/>
          </p:nvSpPr>
          <p:spPr>
            <a:xfrm>
              <a:off x="903890" y="2919782"/>
              <a:ext cx="4246179" cy="116060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pt-PT" sz="1400" b="1" noProof="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Aprovada em 2021</a:t>
              </a:r>
              <a:r>
                <a:rPr lang="pt-PT" sz="1200" b="1" noProof="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
</a:t>
              </a:r>
              <a:r>
                <a:rPr lang="pt-PT" sz="1200" noProof="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Articulada com PNEC 2030 e Roteiro de Neutralidade Carbónica 2050
Monitorização semestral — 8 relatórios publicados</a:t>
              </a:r>
              <a:endParaRPr lang="pt-PT" sz="1200" noProof="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3" name="Text 9">
            <a:extLst>
              <a:ext uri="{FF2B5EF4-FFF2-40B4-BE49-F238E27FC236}">
                <a16:creationId xmlns:a16="http://schemas.microsoft.com/office/drawing/2014/main" id="{28E47EB0-17B5-5B19-C967-D59D0231CC91}"/>
              </a:ext>
            </a:extLst>
          </p:cNvPr>
          <p:cNvSpPr/>
          <p:nvPr/>
        </p:nvSpPr>
        <p:spPr>
          <a:xfrm>
            <a:off x="1657272" y="4244984"/>
            <a:ext cx="11632903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PT" sz="850" b="1" kern="0" spc="100" noProof="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PRINCIPAIS CONCLUSÕES  (8.º Relatório, nov. 2025)</a:t>
            </a:r>
            <a:endParaRPr lang="pt-PT" sz="850" noProof="0" dirty="0">
              <a:solidFill>
                <a:srgbClr val="253B4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1C302163-6F31-BCB9-99F9-125B3A1A12B8}"/>
              </a:ext>
            </a:extLst>
          </p:cNvPr>
          <p:cNvGrpSpPr/>
          <p:nvPr/>
        </p:nvGrpSpPr>
        <p:grpSpPr>
          <a:xfrm>
            <a:off x="1657272" y="4537592"/>
            <a:ext cx="8877457" cy="540280"/>
            <a:chOff x="697467" y="4537592"/>
            <a:chExt cx="8877457" cy="540280"/>
          </a:xfrm>
        </p:grpSpPr>
        <p:sp>
          <p:nvSpPr>
            <p:cNvPr id="25" name="Shape 10">
              <a:extLst>
                <a:ext uri="{FF2B5EF4-FFF2-40B4-BE49-F238E27FC236}">
                  <a16:creationId xmlns:a16="http://schemas.microsoft.com/office/drawing/2014/main" id="{09475CC6-6872-7E29-8DFC-89B9AC1D5CFA}"/>
                </a:ext>
              </a:extLst>
            </p:cNvPr>
            <p:cNvSpPr/>
            <p:nvPr/>
          </p:nvSpPr>
          <p:spPr>
            <a:xfrm>
              <a:off x="697467" y="4537592"/>
              <a:ext cx="8877457" cy="533860"/>
            </a:xfrm>
            <a:prstGeom prst="rect">
              <a:avLst/>
            </a:prstGeom>
            <a:solidFill>
              <a:srgbClr val="253B4C">
                <a:alpha val="10000"/>
              </a:srgbClr>
            </a:solidFill>
            <a:ln w="12700">
              <a:noFill/>
              <a:prstDash val="solid"/>
            </a:ln>
            <a:effectLst>
              <a:outerShdw blurRad="76200" dist="254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pt-PT" noProof="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7" name="Shape 11">
              <a:extLst>
                <a:ext uri="{FF2B5EF4-FFF2-40B4-BE49-F238E27FC236}">
                  <a16:creationId xmlns:a16="http://schemas.microsoft.com/office/drawing/2014/main" id="{3429C716-1276-FCB3-21AD-F54E6252908C}"/>
                </a:ext>
              </a:extLst>
            </p:cNvPr>
            <p:cNvSpPr/>
            <p:nvPr/>
          </p:nvSpPr>
          <p:spPr>
            <a:xfrm>
              <a:off x="788907" y="4710099"/>
              <a:ext cx="108000" cy="108000"/>
            </a:xfrm>
            <a:prstGeom prst="ellipse">
              <a:avLst/>
            </a:prstGeom>
            <a:solidFill>
              <a:srgbClr val="253B4C"/>
            </a:solidFill>
            <a:ln w="12700">
              <a:noFill/>
              <a:prstDash val="solid"/>
            </a:ln>
          </p:spPr>
          <p:txBody>
            <a:bodyPr/>
            <a:lstStyle/>
            <a:p>
              <a:endParaRPr lang="pt-PT" noProof="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9" name="Text 12">
              <a:extLst>
                <a:ext uri="{FF2B5EF4-FFF2-40B4-BE49-F238E27FC236}">
                  <a16:creationId xmlns:a16="http://schemas.microsoft.com/office/drawing/2014/main" id="{F019039A-3595-A24A-04E8-FD2E15C21CA6}"/>
                </a:ext>
              </a:extLst>
            </p:cNvPr>
            <p:cNvSpPr/>
            <p:nvPr/>
          </p:nvSpPr>
          <p:spPr>
            <a:xfrm>
              <a:off x="988347" y="4555880"/>
              <a:ext cx="8586577" cy="52199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pt-PT" sz="1050" b="1" noProof="0" dirty="0">
                  <a:solidFill>
                    <a:srgbClr val="0D3B5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Energia e emissões em trajetória favorável.</a:t>
              </a:r>
              <a:r>
                <a:rPr lang="pt-PT" sz="1050" noProof="0" dirty="0">
                  <a:solidFill>
                    <a:srgbClr val="1A2B3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 Consumo de energia primária a reduzir; emissões com queda expressiva. Descarbonização impulsionada sobretudo pela rede elétrica mais verde — contributo da renovação dos edifícios limitado</a:t>
              </a:r>
              <a:endParaRPr lang="pt-PT" sz="1050" noProof="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C0AB2938-2DA7-B883-D0CC-820896AB146B}"/>
              </a:ext>
            </a:extLst>
          </p:cNvPr>
          <p:cNvGrpSpPr/>
          <p:nvPr/>
        </p:nvGrpSpPr>
        <p:grpSpPr>
          <a:xfrm>
            <a:off x="1657272" y="5236715"/>
            <a:ext cx="8877457" cy="540280"/>
            <a:chOff x="697467" y="5236715"/>
            <a:chExt cx="8877457" cy="540280"/>
          </a:xfrm>
        </p:grpSpPr>
        <p:sp>
          <p:nvSpPr>
            <p:cNvPr id="31" name="Shape 13">
              <a:extLst>
                <a:ext uri="{FF2B5EF4-FFF2-40B4-BE49-F238E27FC236}">
                  <a16:creationId xmlns:a16="http://schemas.microsoft.com/office/drawing/2014/main" id="{B68B57AD-BE14-47F6-4154-900C0AFEB833}"/>
                </a:ext>
              </a:extLst>
            </p:cNvPr>
            <p:cNvSpPr/>
            <p:nvPr/>
          </p:nvSpPr>
          <p:spPr>
            <a:xfrm>
              <a:off x="697467" y="5236715"/>
              <a:ext cx="8877457" cy="533860"/>
            </a:xfrm>
            <a:prstGeom prst="rect">
              <a:avLst/>
            </a:prstGeom>
            <a:solidFill>
              <a:srgbClr val="98CF5F">
                <a:alpha val="10000"/>
              </a:srgbClr>
            </a:solidFill>
            <a:ln w="12700">
              <a:noFill/>
              <a:prstDash val="solid"/>
            </a:ln>
            <a:effectLst>
              <a:outerShdw blurRad="76200" dist="254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pt-PT" noProof="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3" name="Shape 14">
              <a:extLst>
                <a:ext uri="{FF2B5EF4-FFF2-40B4-BE49-F238E27FC236}">
                  <a16:creationId xmlns:a16="http://schemas.microsoft.com/office/drawing/2014/main" id="{29486420-9E63-E852-7428-1F2E501971F4}"/>
                </a:ext>
              </a:extLst>
            </p:cNvPr>
            <p:cNvSpPr/>
            <p:nvPr/>
          </p:nvSpPr>
          <p:spPr>
            <a:xfrm>
              <a:off x="788907" y="5413645"/>
              <a:ext cx="108000" cy="108000"/>
            </a:xfrm>
            <a:prstGeom prst="ellipse">
              <a:avLst/>
            </a:prstGeom>
            <a:solidFill>
              <a:srgbClr val="98CF5F"/>
            </a:solidFill>
            <a:ln w="12700">
              <a:noFill/>
              <a:prstDash val="solid"/>
            </a:ln>
          </p:spPr>
          <p:txBody>
            <a:bodyPr/>
            <a:lstStyle/>
            <a:p>
              <a:endParaRPr lang="pt-PT" noProof="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5" name="Text 15">
              <a:extLst>
                <a:ext uri="{FF2B5EF4-FFF2-40B4-BE49-F238E27FC236}">
                  <a16:creationId xmlns:a16="http://schemas.microsoft.com/office/drawing/2014/main" id="{C638394A-ACBF-E77A-7D2B-2722E66DD580}"/>
                </a:ext>
              </a:extLst>
            </p:cNvPr>
            <p:cNvSpPr/>
            <p:nvPr/>
          </p:nvSpPr>
          <p:spPr>
            <a:xfrm>
              <a:off x="988347" y="5243135"/>
              <a:ext cx="8008508" cy="5338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pt-PT" sz="1050" b="1" noProof="0" dirty="0">
                  <a:solidFill>
                    <a:srgbClr val="0D3B5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Renovação a acelerar, mas ritmo ainda insuficiente.</a:t>
              </a:r>
              <a:r>
                <a:rPr lang="pt-PT" sz="1050" noProof="0" dirty="0">
                  <a:solidFill>
                    <a:srgbClr val="1A2B3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 Trajetória ascendente no residencial — mas claramente abaixo do necessário para um parque descarbonizado até 2050</a:t>
              </a:r>
              <a:endParaRPr lang="pt-PT" sz="1050" noProof="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88BE59A7-D551-5A6D-0F96-52C952308816}"/>
              </a:ext>
            </a:extLst>
          </p:cNvPr>
          <p:cNvSpPr txBox="1"/>
          <p:nvPr/>
        </p:nvSpPr>
        <p:spPr>
          <a:xfrm>
            <a:off x="7669550" y="2919783"/>
            <a:ext cx="3074248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PT" sz="1100" b="1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EA1</a:t>
            </a:r>
            <a:r>
              <a:rPr lang="pt-PT" sz="110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 - Renovação do Edificado;</a:t>
            </a:r>
          </a:p>
          <a:p>
            <a:pPr algn="l"/>
            <a:r>
              <a:rPr lang="pt-PT" sz="1100" b="1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EA2</a:t>
            </a:r>
            <a:r>
              <a:rPr lang="pt-PT" sz="110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 - Edifícios Inteligentes;</a:t>
            </a:r>
          </a:p>
          <a:p>
            <a:pPr algn="l"/>
            <a:r>
              <a:rPr lang="pt-PT" sz="1100" b="1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EA3</a:t>
            </a:r>
            <a:r>
              <a:rPr lang="pt-PT" sz="110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 - Certificação Energética;</a:t>
            </a:r>
          </a:p>
          <a:p>
            <a:pPr algn="l"/>
            <a:r>
              <a:rPr lang="pt-PT" sz="1100" b="1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EA4</a:t>
            </a:r>
            <a:r>
              <a:rPr lang="pt-PT" sz="110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 - Formação e Qualificação;</a:t>
            </a:r>
          </a:p>
          <a:p>
            <a:pPr algn="l"/>
            <a:r>
              <a:rPr lang="pt-PT" sz="1100" b="1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EA5</a:t>
            </a:r>
            <a:r>
              <a:rPr lang="pt-PT" sz="110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 - Combate à Pobreza Energética;</a:t>
            </a:r>
          </a:p>
          <a:p>
            <a:pPr algn="l"/>
            <a:r>
              <a:rPr lang="pt-PT" sz="1100" b="1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EA6</a:t>
            </a:r>
            <a:r>
              <a:rPr lang="pt-PT" sz="110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 - Informação e Consciencialização;</a:t>
            </a:r>
          </a:p>
          <a:p>
            <a:pPr algn="l"/>
            <a:r>
              <a:rPr lang="pt-PT" sz="1100" b="1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EA7</a:t>
            </a:r>
            <a:r>
              <a:rPr lang="pt-PT" sz="110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 - Monitorização.</a:t>
            </a:r>
          </a:p>
        </p:txBody>
      </p:sp>
    </p:spTree>
    <p:extLst>
      <p:ext uri="{BB962C8B-B14F-4D97-AF65-F5344CB8AC3E}">
        <p14:creationId xmlns:p14="http://schemas.microsoft.com/office/powerpoint/2010/main" val="116090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2">
            <a:extLst>
              <a:ext uri="{FF2B5EF4-FFF2-40B4-BE49-F238E27FC236}">
                <a16:creationId xmlns:a16="http://schemas.microsoft.com/office/drawing/2014/main" id="{B92C5EF1-D7F7-27D7-1D75-46570BFD3AF8}"/>
              </a:ext>
            </a:extLst>
          </p:cNvPr>
          <p:cNvSpPr/>
          <p:nvPr/>
        </p:nvSpPr>
        <p:spPr>
          <a:xfrm>
            <a:off x="788853" y="375743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pt-PT" sz="800" b="1" kern="0" spc="200" dirty="0">
                <a:solidFill>
                  <a:srgbClr val="3CD1D5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02  |  O QUE ESTÁ A ROLAR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E63140F8-4360-E31E-2F41-381D229FC8F3}"/>
              </a:ext>
            </a:extLst>
          </p:cNvPr>
          <p:cNvSpPr txBox="1">
            <a:spLocks/>
          </p:cNvSpPr>
          <p:nvPr/>
        </p:nvSpPr>
        <p:spPr>
          <a:xfrm>
            <a:off x="598499" y="375743"/>
            <a:ext cx="10804648" cy="1838643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Plus Jakarta Sans" pitchFamily="50" charset="0"/>
              </a:defRPr>
            </a:lvl1pPr>
          </a:lstStyle>
          <a:p>
            <a:r>
              <a:rPr lang="pt-PT" sz="4400" dirty="0">
                <a:solidFill>
                  <a:srgbClr val="0D3B5E"/>
                </a:solidFill>
                <a:cs typeface="Calibri" pitchFamily="34" charset="-120"/>
              </a:rPr>
              <a:t>O que a ELPRE recomenda</a:t>
            </a:r>
          </a:p>
        </p:txBody>
      </p:sp>
      <p:sp>
        <p:nvSpPr>
          <p:cNvPr id="9" name="Text 34">
            <a:extLst>
              <a:ext uri="{FF2B5EF4-FFF2-40B4-BE49-F238E27FC236}">
                <a16:creationId xmlns:a16="http://schemas.microsoft.com/office/drawing/2014/main" id="{8DE3534A-C114-9130-435B-8BFBF76D4A72}"/>
              </a:ext>
            </a:extLst>
          </p:cNvPr>
          <p:cNvSpPr/>
          <p:nvPr/>
        </p:nvSpPr>
        <p:spPr>
          <a:xfrm>
            <a:off x="4004441" y="6211613"/>
            <a:ext cx="7362076" cy="2706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r>
              <a:rPr lang="pt-PT" sz="700" i="1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Fonte: 8.º Relatório Grupo de Coordenação ELPRE, novembro 2025</a:t>
            </a:r>
          </a:p>
        </p:txBody>
      </p: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FCF52648-1593-50AA-5DEF-31D3F0076B1F}"/>
              </a:ext>
            </a:extLst>
          </p:cNvPr>
          <p:cNvGrpSpPr/>
          <p:nvPr/>
        </p:nvGrpSpPr>
        <p:grpSpPr>
          <a:xfrm>
            <a:off x="2187319" y="1982881"/>
            <a:ext cx="8271066" cy="1115568"/>
            <a:chOff x="2187319" y="1982881"/>
            <a:chExt cx="8271066" cy="1115568"/>
          </a:xfrm>
        </p:grpSpPr>
        <p:sp>
          <p:nvSpPr>
            <p:cNvPr id="11" name="Shape 4">
              <a:extLst>
                <a:ext uri="{FF2B5EF4-FFF2-40B4-BE49-F238E27FC236}">
                  <a16:creationId xmlns:a16="http://schemas.microsoft.com/office/drawing/2014/main" id="{612E7CA9-9845-1502-66CC-0F1B90D8753D}"/>
                </a:ext>
              </a:extLst>
            </p:cNvPr>
            <p:cNvSpPr/>
            <p:nvPr/>
          </p:nvSpPr>
          <p:spPr>
            <a:xfrm>
              <a:off x="3216757" y="1982881"/>
              <a:ext cx="7241628" cy="1115568"/>
            </a:xfrm>
            <a:prstGeom prst="rect">
              <a:avLst/>
            </a:prstGeom>
            <a:solidFill>
              <a:srgbClr val="253B4C">
                <a:alpha val="10000"/>
              </a:srgbClr>
            </a:solidFill>
            <a:ln w="12700">
              <a:noFill/>
              <a:prstDash val="solid"/>
            </a:ln>
            <a:effectLst>
              <a:outerShdw blurRad="76200" dist="254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pt-PT" noProof="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3" name="Shape 5">
              <a:extLst>
                <a:ext uri="{FF2B5EF4-FFF2-40B4-BE49-F238E27FC236}">
                  <a16:creationId xmlns:a16="http://schemas.microsoft.com/office/drawing/2014/main" id="{69042053-255D-CAED-615F-37D2EB128295}"/>
                </a:ext>
              </a:extLst>
            </p:cNvPr>
            <p:cNvSpPr/>
            <p:nvPr/>
          </p:nvSpPr>
          <p:spPr>
            <a:xfrm>
              <a:off x="2187319" y="1982881"/>
              <a:ext cx="911785" cy="1115568"/>
            </a:xfrm>
            <a:prstGeom prst="rect">
              <a:avLst/>
            </a:prstGeom>
            <a:solidFill>
              <a:srgbClr val="253B4C"/>
            </a:solidFill>
            <a:ln w="12700">
              <a:noFill/>
              <a:prstDash val="solid"/>
            </a:ln>
          </p:spPr>
          <p:txBody>
            <a:bodyPr/>
            <a:lstStyle/>
            <a:p>
              <a:endParaRPr lang="pt-PT" noProof="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5" name="Text 6">
              <a:extLst>
                <a:ext uri="{FF2B5EF4-FFF2-40B4-BE49-F238E27FC236}">
                  <a16:creationId xmlns:a16="http://schemas.microsoft.com/office/drawing/2014/main" id="{6E3C3F15-98BB-177B-06D1-AB9A50C1C5BA}"/>
                </a:ext>
              </a:extLst>
            </p:cNvPr>
            <p:cNvSpPr/>
            <p:nvPr/>
          </p:nvSpPr>
          <p:spPr>
            <a:xfrm>
              <a:off x="2187319" y="2257201"/>
              <a:ext cx="911785" cy="5486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pt-PT" sz="3000" b="1" noProof="0" dirty="0">
                  <a:solidFill>
                    <a:srgbClr val="98CF5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01</a:t>
              </a:r>
              <a:endParaRPr lang="pt-PT" sz="3000" noProof="0" dirty="0">
                <a:solidFill>
                  <a:srgbClr val="98CF5F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" name="Text 7">
              <a:extLst>
                <a:ext uri="{FF2B5EF4-FFF2-40B4-BE49-F238E27FC236}">
                  <a16:creationId xmlns:a16="http://schemas.microsoft.com/office/drawing/2014/main" id="{1AC4904C-E69E-C9F8-9FA4-668A486C7325}"/>
                </a:ext>
              </a:extLst>
            </p:cNvPr>
            <p:cNvSpPr/>
            <p:nvPr/>
          </p:nvSpPr>
          <p:spPr>
            <a:xfrm>
              <a:off x="3379334" y="2074321"/>
              <a:ext cx="6784169" cy="34747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pt-PT" b="1" noProof="0" dirty="0">
                  <a:solidFill>
                    <a:srgbClr val="0D3B5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Reforçar mecanismos financeiros</a:t>
              </a:r>
              <a:endParaRPr lang="pt-PT" noProof="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9" name="Text 8">
              <a:extLst>
                <a:ext uri="{FF2B5EF4-FFF2-40B4-BE49-F238E27FC236}">
                  <a16:creationId xmlns:a16="http://schemas.microsoft.com/office/drawing/2014/main" id="{EBE15E85-5F4B-5E66-8075-749A25B3577D}"/>
                </a:ext>
              </a:extLst>
            </p:cNvPr>
            <p:cNvSpPr/>
            <p:nvPr/>
          </p:nvSpPr>
          <p:spPr>
            <a:xfrm>
              <a:off x="3379334" y="2458369"/>
              <a:ext cx="6901253" cy="5486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pt-PT" sz="1400" noProof="0" dirty="0">
                  <a:solidFill>
                    <a:srgbClr val="1A2B3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Mais incentivos fiscais, subsídios e linhas de crédito específicas para reabilitação energética — com foco em renovações profundas.</a:t>
              </a:r>
              <a:endParaRPr lang="pt-PT" sz="1400" noProof="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5E486C65-171F-350F-4109-0BE58CE933E9}"/>
              </a:ext>
            </a:extLst>
          </p:cNvPr>
          <p:cNvGrpSpPr/>
          <p:nvPr/>
        </p:nvGrpSpPr>
        <p:grpSpPr>
          <a:xfrm>
            <a:off x="2187319" y="3244753"/>
            <a:ext cx="8271066" cy="1115568"/>
            <a:chOff x="2187319" y="3244753"/>
            <a:chExt cx="8271066" cy="1115568"/>
          </a:xfrm>
        </p:grpSpPr>
        <p:sp>
          <p:nvSpPr>
            <p:cNvPr id="21" name="Shape 9">
              <a:extLst>
                <a:ext uri="{FF2B5EF4-FFF2-40B4-BE49-F238E27FC236}">
                  <a16:creationId xmlns:a16="http://schemas.microsoft.com/office/drawing/2014/main" id="{35C5EB5B-54D1-419E-FBE3-F18FCD64A7C9}"/>
                </a:ext>
              </a:extLst>
            </p:cNvPr>
            <p:cNvSpPr/>
            <p:nvPr/>
          </p:nvSpPr>
          <p:spPr>
            <a:xfrm>
              <a:off x="3216757" y="3244753"/>
              <a:ext cx="7241628" cy="1115568"/>
            </a:xfrm>
            <a:prstGeom prst="rect">
              <a:avLst/>
            </a:prstGeom>
            <a:solidFill>
              <a:srgbClr val="253B4C">
                <a:alpha val="10000"/>
              </a:srgbClr>
            </a:solidFill>
            <a:ln w="12700">
              <a:noFill/>
              <a:prstDash val="solid"/>
            </a:ln>
            <a:effectLst>
              <a:outerShdw blurRad="76200" dist="254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pt-PT" noProof="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3" name="Shape 10">
              <a:extLst>
                <a:ext uri="{FF2B5EF4-FFF2-40B4-BE49-F238E27FC236}">
                  <a16:creationId xmlns:a16="http://schemas.microsoft.com/office/drawing/2014/main" id="{CDD6BEAD-C709-491C-A103-3F9F3CA39ACB}"/>
                </a:ext>
              </a:extLst>
            </p:cNvPr>
            <p:cNvSpPr/>
            <p:nvPr/>
          </p:nvSpPr>
          <p:spPr>
            <a:xfrm>
              <a:off x="2187319" y="3244753"/>
              <a:ext cx="911785" cy="1115568"/>
            </a:xfrm>
            <a:prstGeom prst="rect">
              <a:avLst/>
            </a:prstGeom>
            <a:solidFill>
              <a:srgbClr val="253B4C"/>
            </a:solidFill>
            <a:ln w="12700">
              <a:noFill/>
              <a:prstDash val="solid"/>
            </a:ln>
          </p:spPr>
          <p:txBody>
            <a:bodyPr/>
            <a:lstStyle/>
            <a:p>
              <a:endParaRPr lang="pt-PT" noProof="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5" name="Text 11">
              <a:extLst>
                <a:ext uri="{FF2B5EF4-FFF2-40B4-BE49-F238E27FC236}">
                  <a16:creationId xmlns:a16="http://schemas.microsoft.com/office/drawing/2014/main" id="{2E5F5EB4-F9D9-475D-884B-E3F6712E8AD5}"/>
                </a:ext>
              </a:extLst>
            </p:cNvPr>
            <p:cNvSpPr/>
            <p:nvPr/>
          </p:nvSpPr>
          <p:spPr>
            <a:xfrm>
              <a:off x="2187319" y="3519073"/>
              <a:ext cx="911785" cy="5486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pt-PT" sz="3000" b="1" noProof="0" dirty="0">
                  <a:solidFill>
                    <a:srgbClr val="98CF5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02</a:t>
              </a:r>
              <a:endParaRPr lang="pt-PT" sz="3000" noProof="0" dirty="0">
                <a:solidFill>
                  <a:srgbClr val="98CF5F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7" name="Text 12">
              <a:extLst>
                <a:ext uri="{FF2B5EF4-FFF2-40B4-BE49-F238E27FC236}">
                  <a16:creationId xmlns:a16="http://schemas.microsoft.com/office/drawing/2014/main" id="{3E72B707-8357-555F-7271-07917D0D6268}"/>
                </a:ext>
              </a:extLst>
            </p:cNvPr>
            <p:cNvSpPr/>
            <p:nvPr/>
          </p:nvSpPr>
          <p:spPr>
            <a:xfrm>
              <a:off x="3379334" y="3336193"/>
              <a:ext cx="6784169" cy="34747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pt-PT" b="1" noProof="0" dirty="0">
                  <a:solidFill>
                    <a:srgbClr val="0D3B5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Programas específicos para famílias vulneráveis</a:t>
              </a:r>
              <a:endParaRPr lang="pt-PT" noProof="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9" name="Text 13">
              <a:extLst>
                <a:ext uri="{FF2B5EF4-FFF2-40B4-BE49-F238E27FC236}">
                  <a16:creationId xmlns:a16="http://schemas.microsoft.com/office/drawing/2014/main" id="{383900AE-02E3-6961-D9AE-9C79F7FD24E3}"/>
                </a:ext>
              </a:extLst>
            </p:cNvPr>
            <p:cNvSpPr/>
            <p:nvPr/>
          </p:nvSpPr>
          <p:spPr>
            <a:xfrm>
              <a:off x="3379335" y="3720241"/>
              <a:ext cx="6901252" cy="5486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pt-PT" sz="1400" noProof="0" dirty="0">
                  <a:solidFill>
                    <a:srgbClr val="1A2B3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Garantir que a reabilitação energética é acessível a quem está em pobreza energética. A transição tem de ser justa e inclusiva.</a:t>
              </a:r>
              <a:endParaRPr lang="pt-PT" sz="1400" noProof="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C3ED3F7B-F5C4-4014-DD7D-14027937C548}"/>
              </a:ext>
            </a:extLst>
          </p:cNvPr>
          <p:cNvGrpSpPr/>
          <p:nvPr/>
        </p:nvGrpSpPr>
        <p:grpSpPr>
          <a:xfrm>
            <a:off x="2187319" y="4506625"/>
            <a:ext cx="8271066" cy="1115568"/>
            <a:chOff x="2187319" y="4506625"/>
            <a:chExt cx="8271066" cy="1115568"/>
          </a:xfrm>
        </p:grpSpPr>
        <p:sp>
          <p:nvSpPr>
            <p:cNvPr id="31" name="Shape 14">
              <a:extLst>
                <a:ext uri="{FF2B5EF4-FFF2-40B4-BE49-F238E27FC236}">
                  <a16:creationId xmlns:a16="http://schemas.microsoft.com/office/drawing/2014/main" id="{E20394B5-B866-43E2-312C-45A90B0ED058}"/>
                </a:ext>
              </a:extLst>
            </p:cNvPr>
            <p:cNvSpPr/>
            <p:nvPr/>
          </p:nvSpPr>
          <p:spPr>
            <a:xfrm>
              <a:off x="3216757" y="4506625"/>
              <a:ext cx="7241628" cy="1115568"/>
            </a:xfrm>
            <a:prstGeom prst="rect">
              <a:avLst/>
            </a:prstGeom>
            <a:solidFill>
              <a:srgbClr val="253B4C">
                <a:alpha val="10000"/>
              </a:srgbClr>
            </a:solidFill>
            <a:ln w="12700">
              <a:noFill/>
              <a:prstDash val="solid"/>
            </a:ln>
            <a:effectLst>
              <a:outerShdw blurRad="76200" dist="254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pt-PT" noProof="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3" name="Shape 15">
              <a:extLst>
                <a:ext uri="{FF2B5EF4-FFF2-40B4-BE49-F238E27FC236}">
                  <a16:creationId xmlns:a16="http://schemas.microsoft.com/office/drawing/2014/main" id="{95CCC781-787E-7AF3-87A7-41CECAF8DA7E}"/>
                </a:ext>
              </a:extLst>
            </p:cNvPr>
            <p:cNvSpPr/>
            <p:nvPr/>
          </p:nvSpPr>
          <p:spPr>
            <a:xfrm>
              <a:off x="2187319" y="4506625"/>
              <a:ext cx="911785" cy="1115568"/>
            </a:xfrm>
            <a:prstGeom prst="rect">
              <a:avLst/>
            </a:prstGeom>
            <a:solidFill>
              <a:srgbClr val="253B4C"/>
            </a:solidFill>
            <a:ln w="12700">
              <a:noFill/>
              <a:prstDash val="solid"/>
            </a:ln>
          </p:spPr>
          <p:txBody>
            <a:bodyPr/>
            <a:lstStyle/>
            <a:p>
              <a:endParaRPr lang="pt-PT" noProof="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5" name="Text 16">
              <a:extLst>
                <a:ext uri="{FF2B5EF4-FFF2-40B4-BE49-F238E27FC236}">
                  <a16:creationId xmlns:a16="http://schemas.microsoft.com/office/drawing/2014/main" id="{66AC169B-6280-97DF-1B26-3E96F22495BE}"/>
                </a:ext>
              </a:extLst>
            </p:cNvPr>
            <p:cNvSpPr/>
            <p:nvPr/>
          </p:nvSpPr>
          <p:spPr>
            <a:xfrm>
              <a:off x="2187319" y="4780945"/>
              <a:ext cx="911785" cy="5486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pt-PT" sz="3000" b="1" noProof="0" dirty="0">
                  <a:solidFill>
                    <a:srgbClr val="98CF5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03</a:t>
              </a:r>
              <a:endParaRPr lang="pt-PT" sz="3000" noProof="0" dirty="0">
                <a:solidFill>
                  <a:srgbClr val="98CF5F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7" name="Text 17">
              <a:extLst>
                <a:ext uri="{FF2B5EF4-FFF2-40B4-BE49-F238E27FC236}">
                  <a16:creationId xmlns:a16="http://schemas.microsoft.com/office/drawing/2014/main" id="{06BC5939-D205-679F-1C6B-9EDD2BDEB1BC}"/>
                </a:ext>
              </a:extLst>
            </p:cNvPr>
            <p:cNvSpPr/>
            <p:nvPr/>
          </p:nvSpPr>
          <p:spPr>
            <a:xfrm>
              <a:off x="3379334" y="4598065"/>
              <a:ext cx="6901253" cy="34747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pt-PT" b="1" noProof="0" dirty="0">
                  <a:solidFill>
                    <a:srgbClr val="0D3B5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Liderar pelo exemplo na Administração Pública</a:t>
              </a:r>
              <a:endParaRPr lang="pt-PT" noProof="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9" name="Text 18">
              <a:extLst>
                <a:ext uri="{FF2B5EF4-FFF2-40B4-BE49-F238E27FC236}">
                  <a16:creationId xmlns:a16="http://schemas.microsoft.com/office/drawing/2014/main" id="{B9247AD2-590D-A32A-60DF-2913915446B2}"/>
                </a:ext>
              </a:extLst>
            </p:cNvPr>
            <p:cNvSpPr/>
            <p:nvPr/>
          </p:nvSpPr>
          <p:spPr>
            <a:xfrm>
              <a:off x="3379334" y="4982113"/>
              <a:ext cx="6281659" cy="5486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pt-PT" sz="1400" noProof="0" dirty="0">
                  <a:solidFill>
                    <a:srgbClr val="1A2B3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Plano de ação concreto para edifícios públicos, tirando partido do ECO.AP 2030 e do Barómetro ECO.AP.</a:t>
              </a:r>
              <a:endParaRPr lang="pt-PT" sz="1400" noProof="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557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C22AB-166D-11BB-3287-C9F6DB09B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2">
            <a:extLst>
              <a:ext uri="{FF2B5EF4-FFF2-40B4-BE49-F238E27FC236}">
                <a16:creationId xmlns:a16="http://schemas.microsoft.com/office/drawing/2014/main" id="{58EEFA1B-09B3-8146-499C-71CFF8009A4A}"/>
              </a:ext>
            </a:extLst>
          </p:cNvPr>
          <p:cNvSpPr/>
          <p:nvPr/>
        </p:nvSpPr>
        <p:spPr>
          <a:xfrm>
            <a:off x="788853" y="375743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pt-PT" sz="800" b="1" kern="0" spc="200" dirty="0">
                <a:solidFill>
                  <a:srgbClr val="3CD1D5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02  |  O QUE ESTÁ A ROLAR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F59086F1-EA90-A745-06BD-B8A8BE16005C}"/>
              </a:ext>
            </a:extLst>
          </p:cNvPr>
          <p:cNvSpPr txBox="1">
            <a:spLocks/>
          </p:cNvSpPr>
          <p:nvPr/>
        </p:nvSpPr>
        <p:spPr>
          <a:xfrm>
            <a:off x="598499" y="375743"/>
            <a:ext cx="10804648" cy="1838643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Plus Jakarta Sans" pitchFamily="50" charset="0"/>
              </a:defRPr>
            </a:lvl1pPr>
          </a:lstStyle>
          <a:p>
            <a:r>
              <a:rPr lang="pt-PT" sz="4400" dirty="0">
                <a:solidFill>
                  <a:srgbClr val="0D3B5E"/>
                </a:solidFill>
                <a:cs typeface="Calibri" pitchFamily="34" charset="-120"/>
              </a:rPr>
              <a:t>SCE — Pilar da política energética</a:t>
            </a:r>
            <a:endParaRPr lang="pt-PT" sz="4400" dirty="0"/>
          </a:p>
        </p:txBody>
      </p:sp>
      <p:sp>
        <p:nvSpPr>
          <p:cNvPr id="9" name="Text 34">
            <a:extLst>
              <a:ext uri="{FF2B5EF4-FFF2-40B4-BE49-F238E27FC236}">
                <a16:creationId xmlns:a16="http://schemas.microsoft.com/office/drawing/2014/main" id="{9111050C-6A24-BA6A-FEAD-1BDA6F3BAF38}"/>
              </a:ext>
            </a:extLst>
          </p:cNvPr>
          <p:cNvSpPr/>
          <p:nvPr/>
        </p:nvSpPr>
        <p:spPr>
          <a:xfrm>
            <a:off x="4004441" y="6211613"/>
            <a:ext cx="7362076" cy="2706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r>
              <a:rPr lang="pt-PT" sz="700" i="1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Fonte: ADENE · IEA </a:t>
            </a:r>
            <a:r>
              <a:rPr lang="pt-PT" sz="700" i="1" dirty="0" err="1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Energy</a:t>
            </a:r>
            <a:r>
              <a:rPr lang="pt-PT" sz="700" i="1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 </a:t>
            </a:r>
            <a:r>
              <a:rPr lang="pt-PT" sz="700" i="1" dirty="0" err="1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Efficiency</a:t>
            </a:r>
            <a:r>
              <a:rPr lang="pt-PT" sz="700" i="1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 </a:t>
            </a:r>
            <a:r>
              <a:rPr lang="pt-PT" sz="700" i="1" dirty="0" err="1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Policy</a:t>
            </a:r>
            <a:r>
              <a:rPr lang="pt-PT" sz="700" i="1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 </a:t>
            </a:r>
            <a:r>
              <a:rPr lang="pt-PT" sz="700" i="1" dirty="0" err="1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Toolkit</a:t>
            </a:r>
            <a:r>
              <a:rPr lang="pt-PT" sz="700" i="1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 2024</a:t>
            </a:r>
            <a:endParaRPr lang="pt-PT" sz="700" dirty="0">
              <a:solidFill>
                <a:srgbClr val="253B4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 4">
            <a:extLst>
              <a:ext uri="{FF2B5EF4-FFF2-40B4-BE49-F238E27FC236}">
                <a16:creationId xmlns:a16="http://schemas.microsoft.com/office/drawing/2014/main" id="{59B8AC0C-8FD6-9EB8-B26C-40B537A140BC}"/>
              </a:ext>
            </a:extLst>
          </p:cNvPr>
          <p:cNvSpPr/>
          <p:nvPr/>
        </p:nvSpPr>
        <p:spPr>
          <a:xfrm>
            <a:off x="707977" y="1747450"/>
            <a:ext cx="1069517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PT" sz="1000" i="1" noProof="0" dirty="0">
                <a:solidFill>
                  <a:srgbClr val="5A7A8A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De instrumento de apoio ao cidadão a infraestrutura central da política de edifícios  ·  Reconhecido pelo IEA (2024)</a:t>
            </a:r>
            <a:endParaRPr lang="pt-PT" sz="1000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7" name="Agrupar 96">
            <a:extLst>
              <a:ext uri="{FF2B5EF4-FFF2-40B4-BE49-F238E27FC236}">
                <a16:creationId xmlns:a16="http://schemas.microsoft.com/office/drawing/2014/main" id="{76D0DB3B-AAE7-414A-6A87-88473B2AFCB9}"/>
              </a:ext>
            </a:extLst>
          </p:cNvPr>
          <p:cNvGrpSpPr/>
          <p:nvPr/>
        </p:nvGrpSpPr>
        <p:grpSpPr>
          <a:xfrm>
            <a:off x="707977" y="2058346"/>
            <a:ext cx="2029968" cy="914400"/>
            <a:chOff x="707977" y="2058346"/>
            <a:chExt cx="2029968" cy="914400"/>
          </a:xfrm>
        </p:grpSpPr>
        <p:sp>
          <p:nvSpPr>
            <p:cNvPr id="6" name="Shape 5">
              <a:extLst>
                <a:ext uri="{FF2B5EF4-FFF2-40B4-BE49-F238E27FC236}">
                  <a16:creationId xmlns:a16="http://schemas.microsoft.com/office/drawing/2014/main" id="{34D72A27-13C5-2619-58CD-531AE55029D1}"/>
                </a:ext>
              </a:extLst>
            </p:cNvPr>
            <p:cNvSpPr/>
            <p:nvPr/>
          </p:nvSpPr>
          <p:spPr>
            <a:xfrm>
              <a:off x="707977" y="2058346"/>
              <a:ext cx="2029968" cy="914400"/>
            </a:xfrm>
            <a:prstGeom prst="rect">
              <a:avLst/>
            </a:prstGeom>
            <a:solidFill>
              <a:srgbClr val="0D3B5E"/>
            </a:solidFill>
            <a:ln w="12700">
              <a:solidFill>
                <a:srgbClr val="0D3B5E"/>
              </a:solidFill>
              <a:prstDash val="solid"/>
            </a:ln>
            <a:effectLst>
              <a:outerShdw blurRad="76200" dist="254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pt-PT" noProof="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" name="Text 6">
              <a:extLst>
                <a:ext uri="{FF2B5EF4-FFF2-40B4-BE49-F238E27FC236}">
                  <a16:creationId xmlns:a16="http://schemas.microsoft.com/office/drawing/2014/main" id="{43C361E5-647E-443F-F0F7-FD556B0A0550}"/>
                </a:ext>
              </a:extLst>
            </p:cNvPr>
            <p:cNvSpPr/>
            <p:nvPr/>
          </p:nvSpPr>
          <p:spPr>
            <a:xfrm>
              <a:off x="781129" y="2113210"/>
              <a:ext cx="1883664" cy="4754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pt-PT" sz="2600" b="1" noProof="0" dirty="0">
                  <a:solidFill>
                    <a:srgbClr val="98CF5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+2,5M</a:t>
              </a:r>
              <a:endParaRPr lang="pt-PT" sz="2600" noProof="0" dirty="0">
                <a:solidFill>
                  <a:srgbClr val="98CF5F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4" name="Text 7">
              <a:extLst>
                <a:ext uri="{FF2B5EF4-FFF2-40B4-BE49-F238E27FC236}">
                  <a16:creationId xmlns:a16="http://schemas.microsoft.com/office/drawing/2014/main" id="{CC3D1D7F-6912-D918-78AE-0BBFF92B35B2}"/>
                </a:ext>
              </a:extLst>
            </p:cNvPr>
            <p:cNvSpPr/>
            <p:nvPr/>
          </p:nvSpPr>
          <p:spPr>
            <a:xfrm>
              <a:off x="781129" y="2570410"/>
              <a:ext cx="1883664" cy="3657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pt-PT" sz="850" noProof="0" dirty="0">
                  <a:solidFill>
                    <a:srgbClr val="F7F9F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certificados</a:t>
              </a:r>
              <a:endParaRPr lang="pt-PT" sz="850" noProof="0" dirty="0">
                <a:solidFill>
                  <a:srgbClr val="F7F9FB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0" indent="0" algn="ctr">
                <a:buNone/>
              </a:pPr>
              <a:r>
                <a:rPr lang="pt-PT" sz="850" noProof="0" dirty="0">
                  <a:solidFill>
                    <a:srgbClr val="F7F9F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emitidos desde 2007</a:t>
              </a:r>
              <a:endParaRPr lang="pt-PT" sz="850" noProof="0" dirty="0">
                <a:solidFill>
                  <a:srgbClr val="F7F9FB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96" name="Agrupar 95">
            <a:extLst>
              <a:ext uri="{FF2B5EF4-FFF2-40B4-BE49-F238E27FC236}">
                <a16:creationId xmlns:a16="http://schemas.microsoft.com/office/drawing/2014/main" id="{2A046368-F31D-4E37-9E81-E8F5F352226A}"/>
              </a:ext>
            </a:extLst>
          </p:cNvPr>
          <p:cNvGrpSpPr/>
          <p:nvPr/>
        </p:nvGrpSpPr>
        <p:grpSpPr>
          <a:xfrm>
            <a:off x="2922980" y="2058346"/>
            <a:ext cx="2160717" cy="914400"/>
            <a:chOff x="2884249" y="2058346"/>
            <a:chExt cx="2029968" cy="914400"/>
          </a:xfrm>
        </p:grpSpPr>
        <p:sp>
          <p:nvSpPr>
            <p:cNvPr id="18" name="Shape 8">
              <a:extLst>
                <a:ext uri="{FF2B5EF4-FFF2-40B4-BE49-F238E27FC236}">
                  <a16:creationId xmlns:a16="http://schemas.microsoft.com/office/drawing/2014/main" id="{FBEE017A-A009-B05F-CA25-20942963FABB}"/>
                </a:ext>
              </a:extLst>
            </p:cNvPr>
            <p:cNvSpPr/>
            <p:nvPr/>
          </p:nvSpPr>
          <p:spPr>
            <a:xfrm>
              <a:off x="2884249" y="2058346"/>
              <a:ext cx="2029968" cy="914400"/>
            </a:xfrm>
            <a:prstGeom prst="rect">
              <a:avLst/>
            </a:prstGeom>
            <a:solidFill>
              <a:srgbClr val="0D3B5E"/>
            </a:solidFill>
            <a:ln w="12700">
              <a:solidFill>
                <a:srgbClr val="0D3B5E"/>
              </a:solidFill>
              <a:prstDash val="solid"/>
            </a:ln>
            <a:effectLst>
              <a:outerShdw blurRad="76200" dist="254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pt-PT" noProof="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2" name="Text 9">
              <a:extLst>
                <a:ext uri="{FF2B5EF4-FFF2-40B4-BE49-F238E27FC236}">
                  <a16:creationId xmlns:a16="http://schemas.microsoft.com/office/drawing/2014/main" id="{22D04B94-5A16-D24C-EA71-EAD3C27664FD}"/>
                </a:ext>
              </a:extLst>
            </p:cNvPr>
            <p:cNvSpPr/>
            <p:nvPr/>
          </p:nvSpPr>
          <p:spPr>
            <a:xfrm>
              <a:off x="2957401" y="2113210"/>
              <a:ext cx="1883664" cy="4754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pt-PT" sz="2600" b="1" noProof="0" dirty="0">
                  <a:solidFill>
                    <a:srgbClr val="98CF5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2500</a:t>
              </a:r>
              <a:endParaRPr lang="pt-PT" sz="2600" noProof="0" dirty="0">
                <a:solidFill>
                  <a:srgbClr val="98CF5F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6" name="Text 10">
              <a:extLst>
                <a:ext uri="{FF2B5EF4-FFF2-40B4-BE49-F238E27FC236}">
                  <a16:creationId xmlns:a16="http://schemas.microsoft.com/office/drawing/2014/main" id="{B963D6F0-07A0-DA00-9900-BB523A4D8889}"/>
                </a:ext>
              </a:extLst>
            </p:cNvPr>
            <p:cNvSpPr/>
            <p:nvPr/>
          </p:nvSpPr>
          <p:spPr>
            <a:xfrm>
              <a:off x="2957401" y="2570410"/>
              <a:ext cx="1883664" cy="3657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pt-PT" sz="850" noProof="0" dirty="0">
                  <a:solidFill>
                    <a:srgbClr val="F7F9F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Peritos que apoiam a implementação no terreno</a:t>
              </a:r>
              <a:endParaRPr lang="pt-PT" sz="850" noProof="0" dirty="0">
                <a:solidFill>
                  <a:srgbClr val="F7F9FB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95" name="Agrupar 94">
            <a:extLst>
              <a:ext uri="{FF2B5EF4-FFF2-40B4-BE49-F238E27FC236}">
                <a16:creationId xmlns:a16="http://schemas.microsoft.com/office/drawing/2014/main" id="{551B3BFA-0019-A7D7-49AC-CB8012AFC82C}"/>
              </a:ext>
            </a:extLst>
          </p:cNvPr>
          <p:cNvGrpSpPr/>
          <p:nvPr/>
        </p:nvGrpSpPr>
        <p:grpSpPr>
          <a:xfrm>
            <a:off x="5268732" y="2058346"/>
            <a:ext cx="2427680" cy="914400"/>
            <a:chOff x="6958057" y="2058346"/>
            <a:chExt cx="2217264" cy="914400"/>
          </a:xfrm>
        </p:grpSpPr>
        <p:sp>
          <p:nvSpPr>
            <p:cNvPr id="30" name="Shape 11">
              <a:extLst>
                <a:ext uri="{FF2B5EF4-FFF2-40B4-BE49-F238E27FC236}">
                  <a16:creationId xmlns:a16="http://schemas.microsoft.com/office/drawing/2014/main" id="{0244469C-C2AF-C6BD-3BDE-DF06A889E978}"/>
                </a:ext>
              </a:extLst>
            </p:cNvPr>
            <p:cNvSpPr/>
            <p:nvPr/>
          </p:nvSpPr>
          <p:spPr>
            <a:xfrm>
              <a:off x="6958057" y="2058346"/>
              <a:ext cx="2217264" cy="914400"/>
            </a:xfrm>
            <a:prstGeom prst="rect">
              <a:avLst/>
            </a:prstGeom>
            <a:solidFill>
              <a:srgbClr val="0D3B5E"/>
            </a:solidFill>
            <a:ln w="12700">
              <a:solidFill>
                <a:srgbClr val="0D3B5E"/>
              </a:solidFill>
              <a:prstDash val="solid"/>
            </a:ln>
            <a:effectLst>
              <a:outerShdw blurRad="76200" dist="254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pt-PT" noProof="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4" name="Text 12">
              <a:extLst>
                <a:ext uri="{FF2B5EF4-FFF2-40B4-BE49-F238E27FC236}">
                  <a16:creationId xmlns:a16="http://schemas.microsoft.com/office/drawing/2014/main" id="{C0F1B85C-4923-ACEA-8115-659FE790F3F8}"/>
                </a:ext>
              </a:extLst>
            </p:cNvPr>
            <p:cNvSpPr/>
            <p:nvPr/>
          </p:nvSpPr>
          <p:spPr>
            <a:xfrm>
              <a:off x="7015129" y="2113210"/>
              <a:ext cx="2103120" cy="4754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pt-PT" sz="2600" b="1" noProof="0" dirty="0">
                  <a:solidFill>
                    <a:srgbClr val="98CF5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3.ª geração</a:t>
              </a:r>
              <a:endParaRPr lang="pt-PT" sz="2600" noProof="0" dirty="0">
                <a:solidFill>
                  <a:srgbClr val="98CF5F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8" name="Text 13">
              <a:extLst>
                <a:ext uri="{FF2B5EF4-FFF2-40B4-BE49-F238E27FC236}">
                  <a16:creationId xmlns:a16="http://schemas.microsoft.com/office/drawing/2014/main" id="{A3112637-293A-6D9D-F7EE-B3750368D6B9}"/>
                </a:ext>
              </a:extLst>
            </p:cNvPr>
            <p:cNvSpPr/>
            <p:nvPr/>
          </p:nvSpPr>
          <p:spPr>
            <a:xfrm>
              <a:off x="7015130" y="2570410"/>
              <a:ext cx="2103119" cy="3657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pt-PT" sz="850" noProof="0" dirty="0">
                  <a:solidFill>
                    <a:srgbClr val="F7F9F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em desenvolvimento e integrada</a:t>
              </a:r>
              <a:endParaRPr lang="pt-PT" sz="850" noProof="0" dirty="0">
                <a:solidFill>
                  <a:srgbClr val="F7F9FB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0" indent="0" algn="ctr">
                <a:buNone/>
              </a:pPr>
              <a:r>
                <a:rPr lang="pt-PT" sz="850" noProof="0" dirty="0">
                  <a:solidFill>
                    <a:srgbClr val="F7F9F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na política energética</a:t>
              </a:r>
              <a:endParaRPr lang="pt-PT" sz="850" noProof="0" dirty="0">
                <a:solidFill>
                  <a:srgbClr val="F7F9FB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104" name="Agrupar 103">
            <a:extLst>
              <a:ext uri="{FF2B5EF4-FFF2-40B4-BE49-F238E27FC236}">
                <a16:creationId xmlns:a16="http://schemas.microsoft.com/office/drawing/2014/main" id="{2E8E1E30-926E-6D91-1FD0-FC5233E9FC8D}"/>
              </a:ext>
            </a:extLst>
          </p:cNvPr>
          <p:cNvGrpSpPr/>
          <p:nvPr/>
        </p:nvGrpSpPr>
        <p:grpSpPr>
          <a:xfrm>
            <a:off x="7881447" y="2058346"/>
            <a:ext cx="2029968" cy="914400"/>
            <a:chOff x="9373179" y="2058346"/>
            <a:chExt cx="2029968" cy="914400"/>
          </a:xfrm>
        </p:grpSpPr>
        <p:sp>
          <p:nvSpPr>
            <p:cNvPr id="44" name="Shape 14">
              <a:extLst>
                <a:ext uri="{FF2B5EF4-FFF2-40B4-BE49-F238E27FC236}">
                  <a16:creationId xmlns:a16="http://schemas.microsoft.com/office/drawing/2014/main" id="{19C53874-1A9F-E613-E8A3-7D9F28EB5C1C}"/>
                </a:ext>
              </a:extLst>
            </p:cNvPr>
            <p:cNvSpPr/>
            <p:nvPr/>
          </p:nvSpPr>
          <p:spPr>
            <a:xfrm>
              <a:off x="9373179" y="2058346"/>
              <a:ext cx="2029968" cy="914400"/>
            </a:xfrm>
            <a:prstGeom prst="rect">
              <a:avLst/>
            </a:prstGeom>
            <a:solidFill>
              <a:srgbClr val="0D3B5E"/>
            </a:solidFill>
            <a:ln w="12700">
              <a:solidFill>
                <a:srgbClr val="0D3B5E"/>
              </a:solidFill>
              <a:prstDash val="solid"/>
            </a:ln>
            <a:effectLst>
              <a:outerShdw blurRad="76200" dist="254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pt-PT" noProof="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6" name="Text 15">
              <a:extLst>
                <a:ext uri="{FF2B5EF4-FFF2-40B4-BE49-F238E27FC236}">
                  <a16:creationId xmlns:a16="http://schemas.microsoft.com/office/drawing/2014/main" id="{BFDB86A0-9A57-D843-527D-F200882930CE}"/>
                </a:ext>
              </a:extLst>
            </p:cNvPr>
            <p:cNvSpPr/>
            <p:nvPr/>
          </p:nvSpPr>
          <p:spPr>
            <a:xfrm>
              <a:off x="9446331" y="2113210"/>
              <a:ext cx="1883664" cy="4754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pt-PT" sz="2600" b="1" noProof="0" dirty="0">
                  <a:solidFill>
                    <a:srgbClr val="98CF5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IEA</a:t>
              </a:r>
              <a:endParaRPr lang="pt-PT" sz="2600" noProof="0" dirty="0">
                <a:solidFill>
                  <a:srgbClr val="98CF5F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8" name="Text 16">
              <a:extLst>
                <a:ext uri="{FF2B5EF4-FFF2-40B4-BE49-F238E27FC236}">
                  <a16:creationId xmlns:a16="http://schemas.microsoft.com/office/drawing/2014/main" id="{88E0A7AA-96A7-C6B3-F270-282F008C71F2}"/>
                </a:ext>
              </a:extLst>
            </p:cNvPr>
            <p:cNvSpPr/>
            <p:nvPr/>
          </p:nvSpPr>
          <p:spPr>
            <a:xfrm>
              <a:off x="9446331" y="2570410"/>
              <a:ext cx="1883664" cy="3657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pt-PT" sz="850" noProof="0" dirty="0">
                  <a:solidFill>
                    <a:srgbClr val="F7F9F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boa prática</a:t>
              </a:r>
              <a:endParaRPr lang="pt-PT" sz="850" noProof="0" dirty="0">
                <a:solidFill>
                  <a:srgbClr val="F7F9FB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0" indent="0" algn="ctr">
                <a:buNone/>
              </a:pPr>
              <a:r>
                <a:rPr lang="pt-PT" sz="850" noProof="0" dirty="0">
                  <a:solidFill>
                    <a:srgbClr val="F7F9F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internacional (2024)</a:t>
              </a:r>
              <a:endParaRPr lang="pt-PT" sz="850" noProof="0" dirty="0">
                <a:solidFill>
                  <a:srgbClr val="F7F9FB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50" name="Text 17">
            <a:extLst>
              <a:ext uri="{FF2B5EF4-FFF2-40B4-BE49-F238E27FC236}">
                <a16:creationId xmlns:a16="http://schemas.microsoft.com/office/drawing/2014/main" id="{911489D1-6765-9289-EEA0-734CDC93967B}"/>
              </a:ext>
            </a:extLst>
          </p:cNvPr>
          <p:cNvSpPr/>
          <p:nvPr/>
        </p:nvSpPr>
        <p:spPr>
          <a:xfrm>
            <a:off x="707975" y="3247765"/>
            <a:ext cx="10658541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PT" sz="800" b="1" kern="0" spc="200" noProof="0" dirty="0">
                <a:solidFill>
                  <a:srgbClr val="065A82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O SCE apoia a politica</a:t>
            </a:r>
            <a:r>
              <a:rPr lang="pt-PT" sz="800" b="1" kern="0" spc="200" dirty="0">
                <a:solidFill>
                  <a:srgbClr val="065A82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a energética em vários domínios. Destaco 5: </a:t>
            </a:r>
            <a:endParaRPr lang="pt-PT" sz="800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03" name="Agrupar 102">
            <a:extLst>
              <a:ext uri="{FF2B5EF4-FFF2-40B4-BE49-F238E27FC236}">
                <a16:creationId xmlns:a16="http://schemas.microsoft.com/office/drawing/2014/main" id="{8D5CD68C-40FF-0E54-5DAD-3FF85C8C03D0}"/>
              </a:ext>
            </a:extLst>
          </p:cNvPr>
          <p:cNvGrpSpPr/>
          <p:nvPr/>
        </p:nvGrpSpPr>
        <p:grpSpPr>
          <a:xfrm>
            <a:off x="707976" y="3485509"/>
            <a:ext cx="2089247" cy="1481328"/>
            <a:chOff x="707976" y="3456786"/>
            <a:chExt cx="2089247" cy="1481328"/>
          </a:xfrm>
        </p:grpSpPr>
        <p:sp>
          <p:nvSpPr>
            <p:cNvPr id="52" name="Shape 18">
              <a:extLst>
                <a:ext uri="{FF2B5EF4-FFF2-40B4-BE49-F238E27FC236}">
                  <a16:creationId xmlns:a16="http://schemas.microsoft.com/office/drawing/2014/main" id="{1FBBA5E9-F72D-A5B6-F397-53E90AE38E1C}"/>
                </a:ext>
              </a:extLst>
            </p:cNvPr>
            <p:cNvSpPr/>
            <p:nvPr/>
          </p:nvSpPr>
          <p:spPr>
            <a:xfrm>
              <a:off x="707976" y="3456786"/>
              <a:ext cx="2089247" cy="1481328"/>
            </a:xfrm>
            <a:prstGeom prst="rect">
              <a:avLst/>
            </a:prstGeom>
            <a:solidFill>
              <a:srgbClr val="253B4C">
                <a:alpha val="10000"/>
              </a:srgbClr>
            </a:solidFill>
            <a:ln w="12700">
              <a:noFill/>
              <a:prstDash val="solid"/>
            </a:ln>
            <a:effectLst>
              <a:outerShdw blurRad="76200" dist="254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pt-PT" noProof="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4" name="Shape 19">
              <a:extLst>
                <a:ext uri="{FF2B5EF4-FFF2-40B4-BE49-F238E27FC236}">
                  <a16:creationId xmlns:a16="http://schemas.microsoft.com/office/drawing/2014/main" id="{707930CD-3613-72CA-6A81-71F283945DA1}"/>
                </a:ext>
              </a:extLst>
            </p:cNvPr>
            <p:cNvSpPr/>
            <p:nvPr/>
          </p:nvSpPr>
          <p:spPr>
            <a:xfrm>
              <a:off x="707976" y="3456786"/>
              <a:ext cx="2089247" cy="54864"/>
            </a:xfrm>
            <a:prstGeom prst="rect">
              <a:avLst/>
            </a:prstGeom>
            <a:solidFill>
              <a:srgbClr val="98CF5F"/>
            </a:solidFill>
            <a:ln w="12700">
              <a:noFill/>
              <a:prstDash val="solid"/>
            </a:ln>
          </p:spPr>
          <p:txBody>
            <a:bodyPr/>
            <a:lstStyle/>
            <a:p>
              <a:endParaRPr lang="pt-PT" noProof="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6" name="Text 20">
              <a:extLst>
                <a:ext uri="{FF2B5EF4-FFF2-40B4-BE49-F238E27FC236}">
                  <a16:creationId xmlns:a16="http://schemas.microsoft.com/office/drawing/2014/main" id="{6A8932B3-BBE9-0E25-D587-227D1F585089}"/>
                </a:ext>
              </a:extLst>
            </p:cNvPr>
            <p:cNvSpPr/>
            <p:nvPr/>
          </p:nvSpPr>
          <p:spPr>
            <a:xfrm>
              <a:off x="781128" y="3566514"/>
              <a:ext cx="2016095" cy="36068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pt-PT" sz="1300" b="1" noProof="0" dirty="0">
                  <a:solidFill>
                    <a:srgbClr val="0D3B5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Monitorização ELPRE</a:t>
              </a:r>
              <a:endParaRPr lang="pt-PT" sz="1300" noProof="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8" name="Text 21">
              <a:extLst>
                <a:ext uri="{FF2B5EF4-FFF2-40B4-BE49-F238E27FC236}">
                  <a16:creationId xmlns:a16="http://schemas.microsoft.com/office/drawing/2014/main" id="{9C78AD06-562B-F239-A49D-AE99E521B1DE}"/>
                </a:ext>
              </a:extLst>
            </p:cNvPr>
            <p:cNvSpPr/>
            <p:nvPr/>
          </p:nvSpPr>
          <p:spPr>
            <a:xfrm>
              <a:off x="781129" y="4122234"/>
              <a:ext cx="1969638" cy="52037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pt-PT" sz="1200" i="1" noProof="0" dirty="0">
                  <a:solidFill>
                    <a:srgbClr val="253B4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Apoio ao desenvolvimento e à monitorização da ELPRE</a:t>
              </a:r>
              <a:endParaRPr lang="pt-PT" sz="1200" noProof="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102" name="Agrupar 101">
            <a:extLst>
              <a:ext uri="{FF2B5EF4-FFF2-40B4-BE49-F238E27FC236}">
                <a16:creationId xmlns:a16="http://schemas.microsoft.com/office/drawing/2014/main" id="{564D2123-8E5A-C1FC-C539-114B5443EFC0}"/>
              </a:ext>
            </a:extLst>
          </p:cNvPr>
          <p:cNvGrpSpPr/>
          <p:nvPr/>
        </p:nvGrpSpPr>
        <p:grpSpPr>
          <a:xfrm>
            <a:off x="2922980" y="3485509"/>
            <a:ext cx="2260405" cy="1481328"/>
            <a:chOff x="2844469" y="3456786"/>
            <a:chExt cx="2260405" cy="1481328"/>
          </a:xfrm>
        </p:grpSpPr>
        <p:sp>
          <p:nvSpPr>
            <p:cNvPr id="60" name="Shape 22">
              <a:extLst>
                <a:ext uri="{FF2B5EF4-FFF2-40B4-BE49-F238E27FC236}">
                  <a16:creationId xmlns:a16="http://schemas.microsoft.com/office/drawing/2014/main" id="{02CC551F-9025-CEEB-5FC1-BF9CBB0E99AD}"/>
                </a:ext>
              </a:extLst>
            </p:cNvPr>
            <p:cNvSpPr/>
            <p:nvPr/>
          </p:nvSpPr>
          <p:spPr>
            <a:xfrm>
              <a:off x="2844469" y="3456786"/>
              <a:ext cx="2260405" cy="1481328"/>
            </a:xfrm>
            <a:prstGeom prst="rect">
              <a:avLst/>
            </a:prstGeom>
            <a:solidFill>
              <a:srgbClr val="253B4C">
                <a:alpha val="10000"/>
              </a:srgbClr>
            </a:solidFill>
            <a:ln w="12700">
              <a:noFill/>
              <a:prstDash val="solid"/>
            </a:ln>
            <a:effectLst>
              <a:outerShdw blurRad="76200" dist="254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pt-PT" noProof="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2" name="Shape 23">
              <a:extLst>
                <a:ext uri="{FF2B5EF4-FFF2-40B4-BE49-F238E27FC236}">
                  <a16:creationId xmlns:a16="http://schemas.microsoft.com/office/drawing/2014/main" id="{BEF98381-F461-915C-E0DF-E3D9311CFC3F}"/>
                </a:ext>
              </a:extLst>
            </p:cNvPr>
            <p:cNvSpPr/>
            <p:nvPr/>
          </p:nvSpPr>
          <p:spPr>
            <a:xfrm>
              <a:off x="2844469" y="3456786"/>
              <a:ext cx="2260405" cy="54864"/>
            </a:xfrm>
            <a:prstGeom prst="rect">
              <a:avLst/>
            </a:prstGeom>
            <a:solidFill>
              <a:srgbClr val="98CF5F"/>
            </a:solidFill>
            <a:ln w="12700">
              <a:noFill/>
              <a:prstDash val="solid"/>
            </a:ln>
          </p:spPr>
          <p:txBody>
            <a:bodyPr/>
            <a:lstStyle/>
            <a:p>
              <a:endParaRPr lang="pt-PT" noProof="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4" name="Text 24">
              <a:extLst>
                <a:ext uri="{FF2B5EF4-FFF2-40B4-BE49-F238E27FC236}">
                  <a16:creationId xmlns:a16="http://schemas.microsoft.com/office/drawing/2014/main" id="{AAF33DCC-26B6-3531-4CDF-D4BCEB4C8DA0}"/>
                </a:ext>
              </a:extLst>
            </p:cNvPr>
            <p:cNvSpPr/>
            <p:nvPr/>
          </p:nvSpPr>
          <p:spPr>
            <a:xfrm>
              <a:off x="2917340" y="3566514"/>
              <a:ext cx="2158522" cy="49377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pt-PT" sz="1300" b="1" noProof="0" dirty="0">
                  <a:solidFill>
                    <a:srgbClr val="0D3B5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Incentivos financeiros &amp; fiscalidade</a:t>
              </a:r>
              <a:endParaRPr lang="pt-PT" sz="1300" noProof="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6" name="Text 25">
              <a:extLst>
                <a:ext uri="{FF2B5EF4-FFF2-40B4-BE49-F238E27FC236}">
                  <a16:creationId xmlns:a16="http://schemas.microsoft.com/office/drawing/2014/main" id="{6DF31E32-7D8B-91A8-5983-1875E8B45095}"/>
                </a:ext>
              </a:extLst>
            </p:cNvPr>
            <p:cNvSpPr/>
            <p:nvPr/>
          </p:nvSpPr>
          <p:spPr>
            <a:xfrm>
              <a:off x="2917341" y="4115154"/>
              <a:ext cx="1709166" cy="36285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pt-PT" sz="1200" i="1" noProof="0" dirty="0">
                  <a:solidFill>
                    <a:srgbClr val="253B4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PRR, IFRRU</a:t>
              </a:r>
              <a:endParaRPr lang="pt-PT" sz="1200" noProof="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0" indent="0">
                <a:buNone/>
              </a:pPr>
              <a:r>
                <a:rPr lang="pt-PT" sz="1200" i="1" noProof="0" dirty="0">
                  <a:solidFill>
                    <a:srgbClr val="253B4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IMI / IMT</a:t>
              </a:r>
              <a:endParaRPr lang="pt-PT" sz="1200" noProof="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101" name="Agrupar 100">
            <a:extLst>
              <a:ext uri="{FF2B5EF4-FFF2-40B4-BE49-F238E27FC236}">
                <a16:creationId xmlns:a16="http://schemas.microsoft.com/office/drawing/2014/main" id="{07EB8A0B-EF4E-AC95-503B-FC2ADFCE40F3}"/>
              </a:ext>
            </a:extLst>
          </p:cNvPr>
          <p:cNvGrpSpPr/>
          <p:nvPr/>
        </p:nvGrpSpPr>
        <p:grpSpPr>
          <a:xfrm>
            <a:off x="5309142" y="3485509"/>
            <a:ext cx="2260405" cy="1481328"/>
            <a:chOff x="5183597" y="3456786"/>
            <a:chExt cx="2260405" cy="1481328"/>
          </a:xfrm>
        </p:grpSpPr>
        <p:sp>
          <p:nvSpPr>
            <p:cNvPr id="68" name="Shape 26">
              <a:extLst>
                <a:ext uri="{FF2B5EF4-FFF2-40B4-BE49-F238E27FC236}">
                  <a16:creationId xmlns:a16="http://schemas.microsoft.com/office/drawing/2014/main" id="{46EDF9AE-AA62-25E5-E1D2-5274F4523792}"/>
                </a:ext>
              </a:extLst>
            </p:cNvPr>
            <p:cNvSpPr/>
            <p:nvPr/>
          </p:nvSpPr>
          <p:spPr>
            <a:xfrm>
              <a:off x="5183597" y="3456786"/>
              <a:ext cx="2260405" cy="1481328"/>
            </a:xfrm>
            <a:prstGeom prst="rect">
              <a:avLst/>
            </a:prstGeom>
            <a:solidFill>
              <a:srgbClr val="253B4C">
                <a:alpha val="10000"/>
              </a:srgbClr>
            </a:solidFill>
            <a:ln w="12700">
              <a:noFill/>
              <a:prstDash val="solid"/>
            </a:ln>
            <a:effectLst>
              <a:outerShdw blurRad="76200" dist="254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pt-PT" noProof="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0" name="Shape 27">
              <a:extLst>
                <a:ext uri="{FF2B5EF4-FFF2-40B4-BE49-F238E27FC236}">
                  <a16:creationId xmlns:a16="http://schemas.microsoft.com/office/drawing/2014/main" id="{C673582B-B842-8CF3-5664-34FD1A114B23}"/>
                </a:ext>
              </a:extLst>
            </p:cNvPr>
            <p:cNvSpPr/>
            <p:nvPr/>
          </p:nvSpPr>
          <p:spPr>
            <a:xfrm>
              <a:off x="5183597" y="3456786"/>
              <a:ext cx="2260405" cy="54864"/>
            </a:xfrm>
            <a:prstGeom prst="rect">
              <a:avLst/>
            </a:prstGeom>
            <a:solidFill>
              <a:srgbClr val="98CF5F"/>
            </a:solidFill>
            <a:ln w="12700">
              <a:noFill/>
              <a:prstDash val="solid"/>
            </a:ln>
          </p:spPr>
          <p:txBody>
            <a:bodyPr/>
            <a:lstStyle/>
            <a:p>
              <a:endParaRPr lang="pt-PT" noProof="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2" name="Text 28">
              <a:extLst>
                <a:ext uri="{FF2B5EF4-FFF2-40B4-BE49-F238E27FC236}">
                  <a16:creationId xmlns:a16="http://schemas.microsoft.com/office/drawing/2014/main" id="{E9C45674-5E62-B81C-581D-E03EE6A63A50}"/>
                </a:ext>
              </a:extLst>
            </p:cNvPr>
            <p:cNvSpPr/>
            <p:nvPr/>
          </p:nvSpPr>
          <p:spPr>
            <a:xfrm>
              <a:off x="5256748" y="3566514"/>
              <a:ext cx="2007371" cy="36923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pt-PT" sz="1300" b="1" noProof="0" dirty="0">
                  <a:solidFill>
                    <a:srgbClr val="0D3B5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Setor bancário</a:t>
              </a:r>
              <a:endParaRPr lang="pt-PT" sz="1300" noProof="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4" name="Text 29">
              <a:extLst>
                <a:ext uri="{FF2B5EF4-FFF2-40B4-BE49-F238E27FC236}">
                  <a16:creationId xmlns:a16="http://schemas.microsoft.com/office/drawing/2014/main" id="{6FA42224-45B5-C030-C552-12DE835FA22A}"/>
                </a:ext>
              </a:extLst>
            </p:cNvPr>
            <p:cNvSpPr/>
            <p:nvPr/>
          </p:nvSpPr>
          <p:spPr>
            <a:xfrm>
              <a:off x="5256749" y="4151730"/>
              <a:ext cx="2106643" cy="65836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pt-PT" sz="1200" i="1" noProof="0" dirty="0">
                  <a:solidFill>
                    <a:srgbClr val="253B4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14 Interoperabilidade com o setor bancário. Mais de 3 milhões de acessos à BD.</a:t>
              </a:r>
              <a:endParaRPr lang="pt-PT" sz="1200" noProof="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0" indent="0">
                <a:buNone/>
              </a:pPr>
              <a:r>
                <a:rPr lang="pt-PT" sz="1200" i="1" noProof="0" dirty="0">
                  <a:solidFill>
                    <a:srgbClr val="253B4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Taxonomia europeia</a:t>
              </a:r>
              <a:endParaRPr lang="pt-PT" sz="1200" noProof="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100" name="Agrupar 99">
            <a:extLst>
              <a:ext uri="{FF2B5EF4-FFF2-40B4-BE49-F238E27FC236}">
                <a16:creationId xmlns:a16="http://schemas.microsoft.com/office/drawing/2014/main" id="{CDB1949A-9825-F57B-53AD-5AE6C7494DEA}"/>
              </a:ext>
            </a:extLst>
          </p:cNvPr>
          <p:cNvGrpSpPr/>
          <p:nvPr/>
        </p:nvGrpSpPr>
        <p:grpSpPr>
          <a:xfrm>
            <a:off x="7695304" y="3485509"/>
            <a:ext cx="1547754" cy="1481328"/>
            <a:chOff x="7470122" y="3456786"/>
            <a:chExt cx="1547754" cy="1481328"/>
          </a:xfrm>
        </p:grpSpPr>
        <p:sp>
          <p:nvSpPr>
            <p:cNvPr id="76" name="Shape 30">
              <a:extLst>
                <a:ext uri="{FF2B5EF4-FFF2-40B4-BE49-F238E27FC236}">
                  <a16:creationId xmlns:a16="http://schemas.microsoft.com/office/drawing/2014/main" id="{AB8DA795-2AD4-6318-B456-E3AC32912C28}"/>
                </a:ext>
              </a:extLst>
            </p:cNvPr>
            <p:cNvSpPr/>
            <p:nvPr/>
          </p:nvSpPr>
          <p:spPr>
            <a:xfrm>
              <a:off x="7470122" y="3456786"/>
              <a:ext cx="1547754" cy="1481328"/>
            </a:xfrm>
            <a:prstGeom prst="rect">
              <a:avLst/>
            </a:prstGeom>
            <a:solidFill>
              <a:srgbClr val="253B4C">
                <a:alpha val="10000"/>
              </a:srgbClr>
            </a:solidFill>
            <a:ln w="12700">
              <a:noFill/>
              <a:prstDash val="solid"/>
            </a:ln>
            <a:effectLst>
              <a:outerShdw blurRad="76200" dist="254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pt-PT" noProof="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8" name="Shape 31">
              <a:extLst>
                <a:ext uri="{FF2B5EF4-FFF2-40B4-BE49-F238E27FC236}">
                  <a16:creationId xmlns:a16="http://schemas.microsoft.com/office/drawing/2014/main" id="{CDEF1CCA-27E6-646C-CF0B-33ADA403C722}"/>
                </a:ext>
              </a:extLst>
            </p:cNvPr>
            <p:cNvSpPr/>
            <p:nvPr/>
          </p:nvSpPr>
          <p:spPr>
            <a:xfrm>
              <a:off x="7470122" y="3456786"/>
              <a:ext cx="1547754" cy="54864"/>
            </a:xfrm>
            <a:prstGeom prst="rect">
              <a:avLst/>
            </a:prstGeom>
            <a:solidFill>
              <a:srgbClr val="98CF5F"/>
            </a:solidFill>
            <a:ln w="12700">
              <a:noFill/>
              <a:prstDash val="solid"/>
            </a:ln>
          </p:spPr>
          <p:txBody>
            <a:bodyPr/>
            <a:lstStyle/>
            <a:p>
              <a:endParaRPr lang="pt-PT" noProof="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0" name="Text 32">
              <a:extLst>
                <a:ext uri="{FF2B5EF4-FFF2-40B4-BE49-F238E27FC236}">
                  <a16:creationId xmlns:a16="http://schemas.microsoft.com/office/drawing/2014/main" id="{161D8530-8E96-CF29-3124-2A2107F0F179}"/>
                </a:ext>
              </a:extLst>
            </p:cNvPr>
            <p:cNvSpPr/>
            <p:nvPr/>
          </p:nvSpPr>
          <p:spPr>
            <a:xfrm>
              <a:off x="7546429" y="3566514"/>
              <a:ext cx="1439552" cy="49377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pt-PT" sz="1300" b="1" noProof="0" dirty="0">
                  <a:solidFill>
                    <a:srgbClr val="0D3B5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Administração</a:t>
              </a:r>
              <a:endParaRPr lang="pt-PT" sz="1300" noProof="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0" indent="0">
                <a:buNone/>
              </a:pPr>
              <a:r>
                <a:rPr lang="pt-PT" sz="1300" b="1" noProof="0" dirty="0">
                  <a:solidFill>
                    <a:srgbClr val="0D3B5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local</a:t>
              </a:r>
              <a:endParaRPr lang="pt-PT" sz="1300" noProof="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2" name="Text 33">
              <a:extLst>
                <a:ext uri="{FF2B5EF4-FFF2-40B4-BE49-F238E27FC236}">
                  <a16:creationId xmlns:a16="http://schemas.microsoft.com/office/drawing/2014/main" id="{AB3A2CB0-C040-840F-627E-37D387F0A399}"/>
                </a:ext>
              </a:extLst>
            </p:cNvPr>
            <p:cNvSpPr/>
            <p:nvPr/>
          </p:nvSpPr>
          <p:spPr>
            <a:xfrm>
              <a:off x="7546429" y="4115154"/>
              <a:ext cx="1470994" cy="31507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pt-PT" sz="1200" i="1" noProof="0" dirty="0">
                  <a:solidFill>
                    <a:srgbClr val="253B4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Planos municipais</a:t>
              </a:r>
              <a:endParaRPr lang="pt-PT" sz="1200" noProof="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0" indent="0">
                <a:buNone/>
              </a:pPr>
              <a:r>
                <a:rPr lang="pt-PT" sz="1200" i="1" noProof="0" dirty="0">
                  <a:solidFill>
                    <a:srgbClr val="253B4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de energia e clima</a:t>
              </a:r>
              <a:endParaRPr lang="pt-PT" sz="1200" noProof="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99" name="Agrupar 98">
            <a:extLst>
              <a:ext uri="{FF2B5EF4-FFF2-40B4-BE49-F238E27FC236}">
                <a16:creationId xmlns:a16="http://schemas.microsoft.com/office/drawing/2014/main" id="{C85349F6-CEAD-D311-B5FD-9FB4D9BD4A29}"/>
              </a:ext>
            </a:extLst>
          </p:cNvPr>
          <p:cNvGrpSpPr/>
          <p:nvPr/>
        </p:nvGrpSpPr>
        <p:grpSpPr>
          <a:xfrm>
            <a:off x="9368815" y="3485509"/>
            <a:ext cx="2012941" cy="1481328"/>
            <a:chOff x="9243902" y="3456786"/>
            <a:chExt cx="2012941" cy="1481328"/>
          </a:xfrm>
        </p:grpSpPr>
        <p:sp>
          <p:nvSpPr>
            <p:cNvPr id="84" name="Shape 34">
              <a:extLst>
                <a:ext uri="{FF2B5EF4-FFF2-40B4-BE49-F238E27FC236}">
                  <a16:creationId xmlns:a16="http://schemas.microsoft.com/office/drawing/2014/main" id="{A3E48BAB-CAC5-CE2B-C7D9-0A7F4E9165F7}"/>
                </a:ext>
              </a:extLst>
            </p:cNvPr>
            <p:cNvSpPr/>
            <p:nvPr/>
          </p:nvSpPr>
          <p:spPr>
            <a:xfrm>
              <a:off x="9243902" y="3456786"/>
              <a:ext cx="2012941" cy="1481328"/>
            </a:xfrm>
            <a:prstGeom prst="rect">
              <a:avLst/>
            </a:prstGeom>
            <a:solidFill>
              <a:srgbClr val="253B4C">
                <a:alpha val="10000"/>
              </a:srgbClr>
            </a:solidFill>
            <a:ln w="12700">
              <a:noFill/>
              <a:prstDash val="solid"/>
            </a:ln>
            <a:effectLst>
              <a:outerShdw blurRad="76200" dist="254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pt-PT" noProof="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6" name="Shape 35">
              <a:extLst>
                <a:ext uri="{FF2B5EF4-FFF2-40B4-BE49-F238E27FC236}">
                  <a16:creationId xmlns:a16="http://schemas.microsoft.com/office/drawing/2014/main" id="{EF4F00A2-CC75-B75C-336C-97CE3FE8CD86}"/>
                </a:ext>
              </a:extLst>
            </p:cNvPr>
            <p:cNvSpPr/>
            <p:nvPr/>
          </p:nvSpPr>
          <p:spPr>
            <a:xfrm>
              <a:off x="9243902" y="3456786"/>
              <a:ext cx="2012941" cy="54864"/>
            </a:xfrm>
            <a:prstGeom prst="rect">
              <a:avLst/>
            </a:prstGeom>
            <a:solidFill>
              <a:srgbClr val="98CF5F"/>
            </a:solidFill>
            <a:ln w="12700">
              <a:noFill/>
              <a:prstDash val="solid"/>
            </a:ln>
          </p:spPr>
          <p:txBody>
            <a:bodyPr/>
            <a:lstStyle/>
            <a:p>
              <a:endParaRPr lang="pt-PT" noProof="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8" name="Text 36">
              <a:extLst>
                <a:ext uri="{FF2B5EF4-FFF2-40B4-BE49-F238E27FC236}">
                  <a16:creationId xmlns:a16="http://schemas.microsoft.com/office/drawing/2014/main" id="{E3B3A916-7F15-8D07-B508-E6000C6CEC06}"/>
                </a:ext>
              </a:extLst>
            </p:cNvPr>
            <p:cNvSpPr/>
            <p:nvPr/>
          </p:nvSpPr>
          <p:spPr>
            <a:xfrm>
              <a:off x="9317055" y="3566514"/>
              <a:ext cx="1888028" cy="31507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pt-PT" sz="1300" b="1" noProof="0" dirty="0">
                  <a:solidFill>
                    <a:srgbClr val="0D3B5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Apoio ao cidadão</a:t>
              </a:r>
              <a:endParaRPr lang="pt-PT" sz="1300" noProof="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0" name="Text 37">
              <a:extLst>
                <a:ext uri="{FF2B5EF4-FFF2-40B4-BE49-F238E27FC236}">
                  <a16:creationId xmlns:a16="http://schemas.microsoft.com/office/drawing/2014/main" id="{B168E75B-D779-83C1-A1FB-A1318175CA4F}"/>
                </a:ext>
              </a:extLst>
            </p:cNvPr>
            <p:cNvSpPr/>
            <p:nvPr/>
          </p:nvSpPr>
          <p:spPr>
            <a:xfrm>
              <a:off x="9317055" y="4115154"/>
              <a:ext cx="1924548" cy="6472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pt-PT" sz="1200" i="1" dirty="0">
                  <a:solidFill>
                    <a:srgbClr val="253B4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Integração na </a:t>
              </a:r>
              <a:r>
                <a:rPr lang="pt-PT" sz="1200" i="1" dirty="0" err="1">
                  <a:solidFill>
                    <a:srgbClr val="253B4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One</a:t>
              </a:r>
              <a:r>
                <a:rPr lang="pt-PT" sz="1200" i="1" dirty="0">
                  <a:solidFill>
                    <a:srgbClr val="253B4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 Stop </a:t>
              </a:r>
              <a:r>
                <a:rPr lang="pt-PT" sz="1200" i="1" dirty="0" err="1">
                  <a:solidFill>
                    <a:srgbClr val="253B4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Shop</a:t>
              </a:r>
              <a:r>
                <a:rPr lang="pt-PT" sz="1200" i="1" dirty="0">
                  <a:solidFill>
                    <a:srgbClr val="253B4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  Portal </a:t>
              </a:r>
              <a:r>
                <a:rPr lang="pt-PT" sz="1200" i="1" noProof="0" dirty="0" err="1">
                  <a:solidFill>
                    <a:srgbClr val="253B4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casA</a:t>
              </a:r>
              <a:r>
                <a:rPr lang="pt-PT" sz="1200" i="1" noProof="0" dirty="0">
                  <a:solidFill>
                    <a:srgbClr val="253B4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+ e suporte à Rede Espaço Energia</a:t>
              </a:r>
              <a:endParaRPr lang="pt-PT" sz="1200" noProof="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105" name="Agrupar 104">
            <a:extLst>
              <a:ext uri="{FF2B5EF4-FFF2-40B4-BE49-F238E27FC236}">
                <a16:creationId xmlns:a16="http://schemas.microsoft.com/office/drawing/2014/main" id="{6FD3288A-6971-F44E-2646-A15770BE717C}"/>
              </a:ext>
            </a:extLst>
          </p:cNvPr>
          <p:cNvGrpSpPr/>
          <p:nvPr/>
        </p:nvGrpSpPr>
        <p:grpSpPr>
          <a:xfrm>
            <a:off x="707976" y="5281909"/>
            <a:ext cx="10695171" cy="438912"/>
            <a:chOff x="707976" y="5011266"/>
            <a:chExt cx="10695171" cy="438912"/>
          </a:xfrm>
        </p:grpSpPr>
        <p:sp>
          <p:nvSpPr>
            <p:cNvPr id="92" name="Shape 38">
              <a:extLst>
                <a:ext uri="{FF2B5EF4-FFF2-40B4-BE49-F238E27FC236}">
                  <a16:creationId xmlns:a16="http://schemas.microsoft.com/office/drawing/2014/main" id="{C730C957-FAF8-AD7E-6237-A4BE62256866}"/>
                </a:ext>
              </a:extLst>
            </p:cNvPr>
            <p:cNvSpPr/>
            <p:nvPr/>
          </p:nvSpPr>
          <p:spPr>
            <a:xfrm>
              <a:off x="707977" y="5011266"/>
              <a:ext cx="10695170" cy="438912"/>
            </a:xfrm>
            <a:prstGeom prst="rect">
              <a:avLst/>
            </a:prstGeom>
            <a:solidFill>
              <a:srgbClr val="98CF5F">
                <a:alpha val="10000"/>
              </a:srgbClr>
            </a:solidFill>
            <a:ln w="12700">
              <a:noFill/>
              <a:prstDash val="solid"/>
            </a:ln>
            <a:effectLst>
              <a:outerShdw blurRad="76200" dist="254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pt-PT" noProof="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4" name="Text 39">
              <a:extLst>
                <a:ext uri="{FF2B5EF4-FFF2-40B4-BE49-F238E27FC236}">
                  <a16:creationId xmlns:a16="http://schemas.microsoft.com/office/drawing/2014/main" id="{9F220B36-581E-AC18-17D8-872B34A4234C}"/>
                </a:ext>
              </a:extLst>
            </p:cNvPr>
            <p:cNvSpPr/>
            <p:nvPr/>
          </p:nvSpPr>
          <p:spPr>
            <a:xfrm>
              <a:off x="707976" y="5066130"/>
              <a:ext cx="10673780" cy="31944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pt-PT" sz="1050" b="1" noProof="0" dirty="0">
                  <a:solidFill>
                    <a:srgbClr val="253B4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Rede Espaço Energia: </a:t>
              </a:r>
              <a:r>
                <a:rPr lang="pt-PT" sz="1050" noProof="0" dirty="0">
                  <a:solidFill>
                    <a:srgbClr val="253B4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120 balcões aderentes  ·  600+ técnicos formados  ·  6.400+ serviços prestados  </a:t>
              </a:r>
              <a:r>
                <a:rPr lang="pt-PT" sz="1050" i="1" noProof="0" dirty="0">
                  <a:solidFill>
                    <a:srgbClr val="253B4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(ADENE, março 2026)</a:t>
              </a:r>
              <a:endParaRPr lang="pt-PT" sz="1050" noProof="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144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FD7D4-D23D-A0F9-EE40-8AE7A4B51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2">
            <a:extLst>
              <a:ext uri="{FF2B5EF4-FFF2-40B4-BE49-F238E27FC236}">
                <a16:creationId xmlns:a16="http://schemas.microsoft.com/office/drawing/2014/main" id="{332E404B-791B-FB24-470D-83F1DDC60972}"/>
              </a:ext>
            </a:extLst>
          </p:cNvPr>
          <p:cNvSpPr/>
          <p:nvPr/>
        </p:nvSpPr>
        <p:spPr>
          <a:xfrm>
            <a:off x="788853" y="375743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pt-PT" sz="800" b="1" kern="0" spc="200" dirty="0">
                <a:solidFill>
                  <a:srgbClr val="3CD1D5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03  |  DESAFIOS E OPORTUNIDADES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662605DD-26F1-C985-BCBE-A80341C0BA8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98499" y="802463"/>
            <a:ext cx="10768018" cy="1838643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Plus Jakarta Sans" pitchFamily="50" charset="0"/>
              </a:defRPr>
            </a:lvl1pPr>
          </a:lstStyle>
          <a:p>
            <a:r>
              <a:rPr lang="pt-PT" sz="4400" dirty="0">
                <a:solidFill>
                  <a:srgbClr val="0D3B5E"/>
                </a:solidFill>
                <a:cs typeface="Calibri" pitchFamily="34" charset="-120"/>
              </a:rPr>
              <a:t>EPBD 2024 e PNRE —</a:t>
            </a:r>
          </a:p>
          <a:p>
            <a:r>
              <a:rPr lang="pt-PT" sz="4400" dirty="0">
                <a:solidFill>
                  <a:srgbClr val="0D3B5E"/>
                </a:solidFill>
                <a:cs typeface="Calibri" pitchFamily="34" charset="-120"/>
              </a:rPr>
              <a:t>O novo quadro regulatório</a:t>
            </a:r>
            <a:endParaRPr lang="pt-PT" sz="4400" dirty="0"/>
          </a:p>
        </p:txBody>
      </p:sp>
      <p:sp>
        <p:nvSpPr>
          <p:cNvPr id="9" name="Text 34">
            <a:extLst>
              <a:ext uri="{FF2B5EF4-FFF2-40B4-BE49-F238E27FC236}">
                <a16:creationId xmlns:a16="http://schemas.microsoft.com/office/drawing/2014/main" id="{B01ED870-9FC0-B349-FCA2-953CAC076500}"/>
              </a:ext>
            </a:extLst>
          </p:cNvPr>
          <p:cNvSpPr/>
          <p:nvPr/>
        </p:nvSpPr>
        <p:spPr>
          <a:xfrm>
            <a:off x="4004441" y="6211613"/>
            <a:ext cx="7362076" cy="2706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r>
              <a:rPr lang="pt-PT" sz="700" i="1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Fonte: Diretiva (UE) 2024/1275 · PNRE </a:t>
            </a:r>
            <a:r>
              <a:rPr lang="pt-PT" sz="700" i="1" dirty="0" err="1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draft</a:t>
            </a:r>
            <a:r>
              <a:rPr lang="pt-PT" sz="700" i="1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 maio 2026</a:t>
            </a:r>
            <a:endParaRPr lang="pt-PT" sz="700" dirty="0">
              <a:solidFill>
                <a:srgbClr val="253B4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Shape 4">
            <a:extLst>
              <a:ext uri="{FF2B5EF4-FFF2-40B4-BE49-F238E27FC236}">
                <a16:creationId xmlns:a16="http://schemas.microsoft.com/office/drawing/2014/main" id="{07C5CF17-973A-C1BA-A819-4B1E283468C2}"/>
              </a:ext>
            </a:extLst>
          </p:cNvPr>
          <p:cNvSpPr/>
          <p:nvPr/>
        </p:nvSpPr>
        <p:spPr>
          <a:xfrm>
            <a:off x="704193" y="2456266"/>
            <a:ext cx="5770179" cy="3360721"/>
          </a:xfrm>
          <a:prstGeom prst="rect">
            <a:avLst/>
          </a:prstGeom>
          <a:solidFill>
            <a:srgbClr val="253B4C"/>
          </a:solidFill>
          <a:ln w="12700">
            <a:noFill/>
            <a:prstDash val="solid"/>
          </a:ln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pt-PT" sz="1200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Text 5">
            <a:extLst>
              <a:ext uri="{FF2B5EF4-FFF2-40B4-BE49-F238E27FC236}">
                <a16:creationId xmlns:a16="http://schemas.microsoft.com/office/drawing/2014/main" id="{4F9FAC96-CB4A-3B51-E99F-F1B14EB6F274}"/>
              </a:ext>
            </a:extLst>
          </p:cNvPr>
          <p:cNvSpPr/>
          <p:nvPr/>
        </p:nvSpPr>
        <p:spPr>
          <a:xfrm>
            <a:off x="910617" y="2547707"/>
            <a:ext cx="1359618" cy="3053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PT" sz="1400" b="1" noProof="0" dirty="0">
                <a:solidFill>
                  <a:srgbClr val="98CF5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EPBD 2024</a:t>
            </a:r>
            <a:endParaRPr lang="pt-PT" sz="1400" noProof="0" dirty="0">
              <a:solidFill>
                <a:srgbClr val="98CF5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Text 6">
            <a:extLst>
              <a:ext uri="{FF2B5EF4-FFF2-40B4-BE49-F238E27FC236}">
                <a16:creationId xmlns:a16="http://schemas.microsoft.com/office/drawing/2014/main" id="{C9478B49-EBD1-8304-0E8B-C5183C4894B2}"/>
              </a:ext>
            </a:extLst>
          </p:cNvPr>
          <p:cNvSpPr/>
          <p:nvPr/>
        </p:nvSpPr>
        <p:spPr>
          <a:xfrm>
            <a:off x="903746" y="2866476"/>
            <a:ext cx="5668111" cy="3053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PT" sz="1200" b="1" noProof="0" dirty="0">
                <a:solidFill>
                  <a:srgbClr val="98CF5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→ </a:t>
            </a:r>
            <a:r>
              <a:rPr lang="pt-PT" sz="1200" b="1" noProof="0" dirty="0">
                <a:solidFill>
                  <a:srgbClr val="02C39A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 </a:t>
            </a:r>
            <a:r>
              <a:rPr lang="pt-PT" sz="1200" noProof="0" dirty="0">
                <a:solidFill>
                  <a:srgbClr val="F7F9FB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Padrões mínimos de desempenho para edifícios não residenciais</a:t>
            </a:r>
            <a:endParaRPr lang="pt-PT" sz="1200" noProof="0" dirty="0">
              <a:solidFill>
                <a:srgbClr val="F7F9F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Text 7">
            <a:extLst>
              <a:ext uri="{FF2B5EF4-FFF2-40B4-BE49-F238E27FC236}">
                <a16:creationId xmlns:a16="http://schemas.microsoft.com/office/drawing/2014/main" id="{D19FF36F-115C-6A16-A557-62F5B371CB5A}"/>
              </a:ext>
            </a:extLst>
          </p:cNvPr>
          <p:cNvSpPr/>
          <p:nvPr/>
        </p:nvSpPr>
        <p:spPr>
          <a:xfrm>
            <a:off x="903746" y="3230661"/>
            <a:ext cx="5668111" cy="3053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PT" sz="1200" b="1" noProof="0" dirty="0">
                <a:solidFill>
                  <a:srgbClr val="98CF5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→</a:t>
            </a:r>
            <a:r>
              <a:rPr lang="pt-PT" sz="1200" b="1" noProof="0" dirty="0">
                <a:solidFill>
                  <a:srgbClr val="02C39A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  </a:t>
            </a:r>
            <a:r>
              <a:rPr lang="pt-PT" sz="1200" noProof="0" dirty="0">
                <a:solidFill>
                  <a:srgbClr val="F7F9FB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Passaportes de renovação articulados com certificados energéticos</a:t>
            </a:r>
            <a:endParaRPr lang="pt-PT" sz="1200" noProof="0" dirty="0">
              <a:solidFill>
                <a:srgbClr val="F7F9F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Text 8">
            <a:extLst>
              <a:ext uri="{FF2B5EF4-FFF2-40B4-BE49-F238E27FC236}">
                <a16:creationId xmlns:a16="http://schemas.microsoft.com/office/drawing/2014/main" id="{41814F07-6AEE-A40E-EDB6-77F08074F6AB}"/>
              </a:ext>
            </a:extLst>
          </p:cNvPr>
          <p:cNvSpPr/>
          <p:nvPr/>
        </p:nvSpPr>
        <p:spPr>
          <a:xfrm>
            <a:off x="903746" y="3594846"/>
            <a:ext cx="5668111" cy="3053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pt-PT" sz="1200" b="1" dirty="0">
                <a:solidFill>
                  <a:srgbClr val="98CF5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→</a:t>
            </a:r>
            <a:r>
              <a:rPr lang="pt-PT" sz="1200" dirty="0">
                <a:solidFill>
                  <a:srgbClr val="98CF5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 </a:t>
            </a:r>
            <a:r>
              <a:rPr lang="pt-PT" sz="1200" dirty="0">
                <a:solidFill>
                  <a:srgbClr val="D0E8F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 </a:t>
            </a:r>
            <a:r>
              <a:rPr lang="pt-PT" sz="1200" dirty="0">
                <a:solidFill>
                  <a:srgbClr val="F7F9FB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Edifícios emissões nulas (ZEB</a:t>
            </a:r>
            <a:r>
              <a:rPr lang="pt-PT" sz="1200" noProof="0" dirty="0">
                <a:solidFill>
                  <a:srgbClr val="F7F9FB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) como novo standard</a:t>
            </a:r>
          </a:p>
          <a:p>
            <a:r>
              <a:rPr lang="pt-PT" sz="1200" noProof="0" dirty="0">
                <a:solidFill>
                  <a:srgbClr val="F7F9FB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     (públicos: 2028; todos os novos: 2030)</a:t>
            </a:r>
            <a:endParaRPr lang="pt-PT" sz="1200" noProof="0" dirty="0">
              <a:solidFill>
                <a:srgbClr val="F7F9F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Text 9">
            <a:extLst>
              <a:ext uri="{FF2B5EF4-FFF2-40B4-BE49-F238E27FC236}">
                <a16:creationId xmlns:a16="http://schemas.microsoft.com/office/drawing/2014/main" id="{E83AD8B5-E0C8-A594-FAE5-76D2BB3B804C}"/>
              </a:ext>
            </a:extLst>
          </p:cNvPr>
          <p:cNvSpPr/>
          <p:nvPr/>
        </p:nvSpPr>
        <p:spPr>
          <a:xfrm>
            <a:off x="903746" y="3959031"/>
            <a:ext cx="5668111" cy="3053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PT" sz="1200" b="1" noProof="0" dirty="0">
                <a:solidFill>
                  <a:srgbClr val="98CF5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→</a:t>
            </a:r>
            <a:r>
              <a:rPr lang="pt-PT" sz="1200" b="1" noProof="0" dirty="0">
                <a:solidFill>
                  <a:srgbClr val="02C39A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  </a:t>
            </a:r>
            <a:r>
              <a:rPr lang="pt-PT" sz="1200" i="1" noProof="0" dirty="0" err="1">
                <a:solidFill>
                  <a:srgbClr val="F7F9FB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Phase</a:t>
            </a:r>
            <a:r>
              <a:rPr lang="pt-PT" sz="1200" i="1" noProof="0" dirty="0">
                <a:solidFill>
                  <a:srgbClr val="F7F9FB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-out</a:t>
            </a:r>
            <a:r>
              <a:rPr lang="pt-PT" sz="1200" noProof="0" dirty="0">
                <a:solidFill>
                  <a:srgbClr val="F7F9FB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 de sistemas a combustíveis fósseis até 2040</a:t>
            </a:r>
            <a:endParaRPr lang="pt-PT" sz="1200" noProof="0" dirty="0">
              <a:solidFill>
                <a:srgbClr val="F7F9F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Text 10">
            <a:extLst>
              <a:ext uri="{FF2B5EF4-FFF2-40B4-BE49-F238E27FC236}">
                <a16:creationId xmlns:a16="http://schemas.microsoft.com/office/drawing/2014/main" id="{D1635D27-F965-FEC6-1651-B5C384A4E4F6}"/>
              </a:ext>
            </a:extLst>
          </p:cNvPr>
          <p:cNvSpPr/>
          <p:nvPr/>
        </p:nvSpPr>
        <p:spPr>
          <a:xfrm>
            <a:off x="903746" y="4323216"/>
            <a:ext cx="5668111" cy="3053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PT" sz="1200" b="1" noProof="0" dirty="0">
                <a:solidFill>
                  <a:srgbClr val="98CF5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→</a:t>
            </a:r>
            <a:r>
              <a:rPr lang="pt-PT" sz="1200" b="1" noProof="0" dirty="0">
                <a:solidFill>
                  <a:srgbClr val="02C39A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  </a:t>
            </a:r>
            <a:r>
              <a:rPr lang="pt-PT" sz="1200" noProof="0" dirty="0">
                <a:solidFill>
                  <a:srgbClr val="F7F9FB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Incentivo à instalação de solar em edifícios</a:t>
            </a:r>
            <a:endParaRPr lang="pt-PT" sz="1200" noProof="0" dirty="0">
              <a:solidFill>
                <a:srgbClr val="F7F9F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" name="Text 11">
            <a:extLst>
              <a:ext uri="{FF2B5EF4-FFF2-40B4-BE49-F238E27FC236}">
                <a16:creationId xmlns:a16="http://schemas.microsoft.com/office/drawing/2014/main" id="{187E81BF-A1C9-A5D7-439B-BF8A5672DDD3}"/>
              </a:ext>
            </a:extLst>
          </p:cNvPr>
          <p:cNvSpPr/>
          <p:nvPr/>
        </p:nvSpPr>
        <p:spPr>
          <a:xfrm>
            <a:off x="903746" y="4687403"/>
            <a:ext cx="5668111" cy="3053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PT" sz="1200" b="1" noProof="0" dirty="0">
                <a:solidFill>
                  <a:srgbClr val="98CF5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→ </a:t>
            </a:r>
            <a:r>
              <a:rPr lang="pt-PT" sz="1200" b="1" noProof="0" dirty="0">
                <a:solidFill>
                  <a:srgbClr val="02C39A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 </a:t>
            </a:r>
            <a:r>
              <a:rPr lang="pt-PT" sz="1200" noProof="0" dirty="0">
                <a:solidFill>
                  <a:srgbClr val="F7F9FB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Balcões únicos e financiamento para vulneráveis</a:t>
            </a:r>
            <a:endParaRPr lang="pt-PT" sz="1200" noProof="0" dirty="0">
              <a:solidFill>
                <a:srgbClr val="F7F9F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75" name="Agrupar 74">
            <a:extLst>
              <a:ext uri="{FF2B5EF4-FFF2-40B4-BE49-F238E27FC236}">
                <a16:creationId xmlns:a16="http://schemas.microsoft.com/office/drawing/2014/main" id="{6BA69ED0-933E-33DC-23FC-6E81855D69C8}"/>
              </a:ext>
            </a:extLst>
          </p:cNvPr>
          <p:cNvGrpSpPr/>
          <p:nvPr/>
        </p:nvGrpSpPr>
        <p:grpSpPr>
          <a:xfrm>
            <a:off x="1979430" y="5103745"/>
            <a:ext cx="3532053" cy="593780"/>
            <a:chOff x="1979430" y="5103745"/>
            <a:chExt cx="3532053" cy="593780"/>
          </a:xfrm>
        </p:grpSpPr>
        <p:sp>
          <p:nvSpPr>
            <p:cNvPr id="32" name="Shape 12">
              <a:extLst>
                <a:ext uri="{FF2B5EF4-FFF2-40B4-BE49-F238E27FC236}">
                  <a16:creationId xmlns:a16="http://schemas.microsoft.com/office/drawing/2014/main" id="{17FDBDC6-BFFD-CE2B-A8F9-0799A40BA176}"/>
                </a:ext>
              </a:extLst>
            </p:cNvPr>
            <p:cNvSpPr/>
            <p:nvPr/>
          </p:nvSpPr>
          <p:spPr>
            <a:xfrm>
              <a:off x="1979430" y="5103745"/>
              <a:ext cx="3532053" cy="593780"/>
            </a:xfrm>
            <a:prstGeom prst="rect">
              <a:avLst/>
            </a:prstGeom>
            <a:noFill/>
            <a:ln w="12700">
              <a:solidFill>
                <a:srgbClr val="98CF5F"/>
              </a:solidFill>
              <a:prstDash val="solid"/>
            </a:ln>
          </p:spPr>
          <p:txBody>
            <a:bodyPr/>
            <a:lstStyle/>
            <a:p>
              <a:endParaRPr lang="pt-PT" sz="1200" noProof="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5" name="Text 13">
              <a:extLst>
                <a:ext uri="{FF2B5EF4-FFF2-40B4-BE49-F238E27FC236}">
                  <a16:creationId xmlns:a16="http://schemas.microsoft.com/office/drawing/2014/main" id="{D00E92A1-1DE3-A10B-3BDE-24FB4BDE404E}"/>
                </a:ext>
              </a:extLst>
            </p:cNvPr>
            <p:cNvSpPr/>
            <p:nvPr/>
          </p:nvSpPr>
          <p:spPr>
            <a:xfrm>
              <a:off x="2126863" y="5144321"/>
              <a:ext cx="3237186" cy="54845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pt-PT" sz="1200" noProof="0" dirty="0">
                  <a:solidFill>
                    <a:srgbClr val="F7F9F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Portugal em processo de transposição — </a:t>
              </a:r>
              <a:r>
                <a:rPr lang="pt-PT" sz="1200" b="1" dirty="0">
                  <a:solidFill>
                    <a:srgbClr val="98CF5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1.ª fase coordenada </a:t>
              </a:r>
              <a:r>
                <a:rPr lang="pt-PT" sz="1200" b="1" noProof="0" dirty="0">
                  <a:solidFill>
                    <a:srgbClr val="98CF5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itchFamily="34" charset="-120"/>
                </a:rPr>
                <a:t>pela ADENE</a:t>
              </a:r>
              <a:endParaRPr lang="pt-PT" sz="1200" noProof="0" dirty="0">
                <a:solidFill>
                  <a:srgbClr val="98CF5F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7" name="Shape 14">
            <a:extLst>
              <a:ext uri="{FF2B5EF4-FFF2-40B4-BE49-F238E27FC236}">
                <a16:creationId xmlns:a16="http://schemas.microsoft.com/office/drawing/2014/main" id="{2330B922-B7D3-7225-754E-CDB5B029D45F}"/>
              </a:ext>
            </a:extLst>
          </p:cNvPr>
          <p:cNvSpPr/>
          <p:nvPr/>
        </p:nvSpPr>
        <p:spPr>
          <a:xfrm>
            <a:off x="6580066" y="2456266"/>
            <a:ext cx="4786451" cy="1664209"/>
          </a:xfrm>
          <a:prstGeom prst="rect">
            <a:avLst/>
          </a:prstGeom>
          <a:solidFill>
            <a:srgbClr val="253B4C">
              <a:alpha val="10000"/>
            </a:srgbClr>
          </a:solidFill>
          <a:ln w="12700">
            <a:noFill/>
            <a:prstDash val="solid"/>
          </a:ln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pt-PT" sz="1200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0" name="Text 15">
            <a:extLst>
              <a:ext uri="{FF2B5EF4-FFF2-40B4-BE49-F238E27FC236}">
                <a16:creationId xmlns:a16="http://schemas.microsoft.com/office/drawing/2014/main" id="{8F215D27-B441-35B9-2B8F-3AC055088FFA}"/>
              </a:ext>
            </a:extLst>
          </p:cNvPr>
          <p:cNvSpPr/>
          <p:nvPr/>
        </p:nvSpPr>
        <p:spPr>
          <a:xfrm>
            <a:off x="6750469" y="2598148"/>
            <a:ext cx="4033145" cy="3053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PT" sz="1400" b="1" noProof="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PNRE — Plano Nacional de Renovação de Edifícios</a:t>
            </a:r>
            <a:endParaRPr lang="pt-PT" sz="1400" noProof="0" dirty="0">
              <a:solidFill>
                <a:srgbClr val="253B4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2" name="Text 16">
            <a:extLst>
              <a:ext uri="{FF2B5EF4-FFF2-40B4-BE49-F238E27FC236}">
                <a16:creationId xmlns:a16="http://schemas.microsoft.com/office/drawing/2014/main" id="{9A0FD746-785A-0CE1-00AB-FA0917C3512A}"/>
              </a:ext>
            </a:extLst>
          </p:cNvPr>
          <p:cNvSpPr/>
          <p:nvPr/>
        </p:nvSpPr>
        <p:spPr>
          <a:xfrm>
            <a:off x="6750469" y="3024236"/>
            <a:ext cx="4586386" cy="2290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PT" sz="1200" b="1" noProof="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·  </a:t>
            </a:r>
            <a:r>
              <a:rPr lang="pt-PT" sz="1200" noProof="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Roteiro com metas a 2030, 2040 e 2050</a:t>
            </a:r>
            <a:endParaRPr lang="pt-PT" sz="1200" noProof="0" dirty="0">
              <a:solidFill>
                <a:srgbClr val="253B4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5" name="Text 17">
            <a:extLst>
              <a:ext uri="{FF2B5EF4-FFF2-40B4-BE49-F238E27FC236}">
                <a16:creationId xmlns:a16="http://schemas.microsoft.com/office/drawing/2014/main" id="{F0DC78DD-CD46-EF0C-62F5-45E78E944E4E}"/>
              </a:ext>
            </a:extLst>
          </p:cNvPr>
          <p:cNvSpPr/>
          <p:nvPr/>
        </p:nvSpPr>
        <p:spPr>
          <a:xfrm>
            <a:off x="6750469" y="3289412"/>
            <a:ext cx="4586386" cy="2290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PT" sz="1200" b="1" noProof="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·  </a:t>
            </a:r>
            <a:r>
              <a:rPr lang="pt-PT" sz="1200" noProof="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Energia, emissões, renovação e pobreza energética</a:t>
            </a:r>
            <a:endParaRPr lang="pt-PT" sz="1200" noProof="0" dirty="0">
              <a:solidFill>
                <a:srgbClr val="253B4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9" name="Text 18">
            <a:extLst>
              <a:ext uri="{FF2B5EF4-FFF2-40B4-BE49-F238E27FC236}">
                <a16:creationId xmlns:a16="http://schemas.microsoft.com/office/drawing/2014/main" id="{8DC22077-5096-89B1-E1E6-18DC73AC2F3D}"/>
              </a:ext>
            </a:extLst>
          </p:cNvPr>
          <p:cNvSpPr/>
          <p:nvPr/>
        </p:nvSpPr>
        <p:spPr>
          <a:xfrm>
            <a:off x="6750469" y="3554588"/>
            <a:ext cx="4586386" cy="2290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PT" sz="1200" b="1" noProof="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·  </a:t>
            </a:r>
            <a:r>
              <a:rPr lang="pt-PT" sz="1200" noProof="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Fecha o ciclo regulatório exigido pela EPBD 2024</a:t>
            </a:r>
            <a:endParaRPr lang="pt-PT" sz="1200" noProof="0" dirty="0">
              <a:solidFill>
                <a:srgbClr val="253B4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3" name="Text 19">
            <a:extLst>
              <a:ext uri="{FF2B5EF4-FFF2-40B4-BE49-F238E27FC236}">
                <a16:creationId xmlns:a16="http://schemas.microsoft.com/office/drawing/2014/main" id="{48669393-48C9-9D4E-4330-E73EE47C47F7}"/>
              </a:ext>
            </a:extLst>
          </p:cNvPr>
          <p:cNvSpPr/>
          <p:nvPr/>
        </p:nvSpPr>
        <p:spPr>
          <a:xfrm>
            <a:off x="6750469" y="3819764"/>
            <a:ext cx="4586386" cy="2290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PT" sz="1200" b="1" noProof="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·  </a:t>
            </a:r>
            <a:r>
              <a:rPr lang="pt-PT" sz="1200" noProof="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Dá previsibilidade ao mercado e investidores</a:t>
            </a:r>
            <a:endParaRPr lang="pt-PT" sz="1200" noProof="0" dirty="0">
              <a:solidFill>
                <a:srgbClr val="253B4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7" name="Shape 20">
            <a:extLst>
              <a:ext uri="{FF2B5EF4-FFF2-40B4-BE49-F238E27FC236}">
                <a16:creationId xmlns:a16="http://schemas.microsoft.com/office/drawing/2014/main" id="{15796077-34D4-9F2E-6960-B4949CF581E0}"/>
              </a:ext>
            </a:extLst>
          </p:cNvPr>
          <p:cNvSpPr/>
          <p:nvPr/>
        </p:nvSpPr>
        <p:spPr>
          <a:xfrm>
            <a:off x="6580066" y="4178243"/>
            <a:ext cx="4786451" cy="1638745"/>
          </a:xfrm>
          <a:prstGeom prst="rect">
            <a:avLst/>
          </a:prstGeom>
          <a:solidFill>
            <a:srgbClr val="98CF5F">
              <a:alpha val="10000"/>
            </a:srgbClr>
          </a:solidFill>
          <a:ln w="12700">
            <a:noFill/>
            <a:prstDash val="solid"/>
          </a:ln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pt-PT" sz="1200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1" name="Text 21">
            <a:extLst>
              <a:ext uri="{FF2B5EF4-FFF2-40B4-BE49-F238E27FC236}">
                <a16:creationId xmlns:a16="http://schemas.microsoft.com/office/drawing/2014/main" id="{17540AFA-2F6E-6979-ABEB-CE4B22C76BBD}"/>
              </a:ext>
            </a:extLst>
          </p:cNvPr>
          <p:cNvSpPr/>
          <p:nvPr/>
        </p:nvSpPr>
        <p:spPr>
          <a:xfrm>
            <a:off x="6750469" y="4251223"/>
            <a:ext cx="4586386" cy="2884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PT" sz="1400" b="1" noProof="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Papel da ADENE na transposição</a:t>
            </a:r>
            <a:endParaRPr lang="pt-PT" sz="1400" noProof="0" dirty="0">
              <a:solidFill>
                <a:srgbClr val="253B4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5" name="Text 22">
            <a:extLst>
              <a:ext uri="{FF2B5EF4-FFF2-40B4-BE49-F238E27FC236}">
                <a16:creationId xmlns:a16="http://schemas.microsoft.com/office/drawing/2014/main" id="{DA5DAA50-9384-331C-5389-0131BFFA8C58}"/>
              </a:ext>
            </a:extLst>
          </p:cNvPr>
          <p:cNvSpPr/>
          <p:nvPr/>
        </p:nvSpPr>
        <p:spPr>
          <a:xfrm>
            <a:off x="6750469" y="4595963"/>
            <a:ext cx="4586386" cy="3393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PT" sz="1200" b="1" noProof="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·  </a:t>
            </a:r>
            <a:r>
              <a:rPr lang="pt-PT" sz="1200" noProof="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Coordena o processo de transposição da EPBD</a:t>
            </a:r>
          </a:p>
          <a:p>
            <a:pPr marL="0" indent="0">
              <a:buNone/>
            </a:pPr>
            <a:r>
              <a:rPr lang="pt-PT" sz="120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   </a:t>
            </a:r>
            <a:r>
              <a:rPr lang="pt-PT" sz="1200" noProof="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para o ordenamento jurídico nacional</a:t>
            </a:r>
            <a:endParaRPr lang="pt-PT" sz="1200" noProof="0" dirty="0">
              <a:solidFill>
                <a:srgbClr val="253B4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9" name="Text 23">
            <a:extLst>
              <a:ext uri="{FF2B5EF4-FFF2-40B4-BE49-F238E27FC236}">
                <a16:creationId xmlns:a16="http://schemas.microsoft.com/office/drawing/2014/main" id="{B256B67E-9C67-83FF-67C1-4D7E3C08DBA6}"/>
              </a:ext>
            </a:extLst>
          </p:cNvPr>
          <p:cNvSpPr/>
          <p:nvPr/>
        </p:nvSpPr>
        <p:spPr>
          <a:xfrm>
            <a:off x="6750469" y="4998299"/>
            <a:ext cx="4586386" cy="3393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PT" sz="1200" b="1" noProof="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·  </a:t>
            </a:r>
            <a:r>
              <a:rPr lang="pt-PT" sz="1200" noProof="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Liga conhecimento técnico (SCE, ELPRE) à nova</a:t>
            </a:r>
          </a:p>
          <a:p>
            <a:pPr marL="0" indent="0">
              <a:buNone/>
            </a:pPr>
            <a:r>
              <a:rPr lang="pt-PT" sz="120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   </a:t>
            </a:r>
            <a:r>
              <a:rPr lang="pt-PT" sz="1200" noProof="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geração de instrumentos</a:t>
            </a:r>
            <a:endParaRPr lang="pt-PT" sz="1200" noProof="0" dirty="0">
              <a:solidFill>
                <a:srgbClr val="253B4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3" name="Text 24">
            <a:extLst>
              <a:ext uri="{FF2B5EF4-FFF2-40B4-BE49-F238E27FC236}">
                <a16:creationId xmlns:a16="http://schemas.microsoft.com/office/drawing/2014/main" id="{482A8F3D-3B5D-B9A2-EC80-F79759EF5F6F}"/>
              </a:ext>
            </a:extLst>
          </p:cNvPr>
          <p:cNvSpPr/>
          <p:nvPr/>
        </p:nvSpPr>
        <p:spPr>
          <a:xfrm>
            <a:off x="6750469" y="5400635"/>
            <a:ext cx="4586386" cy="3393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pt-PT" sz="1200" b="1" noProof="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·  </a:t>
            </a:r>
            <a:r>
              <a:rPr lang="pt-PT" sz="1200" noProof="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Posição única entre dados, política e implementação</a:t>
            </a:r>
          </a:p>
          <a:p>
            <a:pPr marL="0" indent="0">
              <a:buNone/>
            </a:pPr>
            <a:r>
              <a:rPr lang="pt-PT" sz="120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   </a:t>
            </a:r>
            <a:r>
              <a:rPr lang="pt-PT" sz="1200" noProof="0" dirty="0">
                <a:solidFill>
                  <a:srgbClr val="253B4C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o terreno</a:t>
            </a:r>
            <a:endParaRPr lang="pt-PT" sz="1200" noProof="0" dirty="0">
              <a:solidFill>
                <a:srgbClr val="253B4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03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 animBg="1"/>
      <p:bldP spid="19" grpId="0" animBg="1"/>
      <p:bldP spid="21" grpId="0" animBg="1"/>
      <p:bldP spid="24" grpId="0" animBg="1"/>
      <p:bldP spid="27" grpId="0" animBg="1"/>
      <p:bldP spid="29" grpId="0" animBg="1"/>
      <p:bldP spid="37" grpId="0" animBg="1"/>
      <p:bldP spid="40" grpId="0" animBg="1"/>
      <p:bldP spid="42" grpId="0" animBg="1"/>
      <p:bldP spid="45" grpId="0" animBg="1"/>
      <p:bldP spid="49" grpId="0" animBg="1"/>
      <p:bldP spid="53" grpId="0" animBg="1"/>
      <p:bldP spid="57" grpId="0" animBg="1"/>
      <p:bldP spid="61" grpId="0" animBg="1"/>
      <p:bldP spid="65" grpId="0" animBg="1"/>
      <p:bldP spid="69" grpId="0" animBg="1"/>
      <p:bldP spid="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>
            <a:extLst>
              <a:ext uri="{FF2B5EF4-FFF2-40B4-BE49-F238E27FC236}">
                <a16:creationId xmlns:a16="http://schemas.microsoft.com/office/drawing/2014/main" id="{0B5489F2-9A41-D38B-53BF-38867FA636A9}"/>
              </a:ext>
            </a:extLst>
          </p:cNvPr>
          <p:cNvSpPr/>
          <p:nvPr/>
        </p:nvSpPr>
        <p:spPr>
          <a:xfrm>
            <a:off x="510803" y="2011155"/>
            <a:ext cx="8181252" cy="1554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pt-PT" sz="3800" b="1" noProof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Portugal tem a estratégia,</a:t>
            </a:r>
            <a:endParaRPr lang="pt-PT" sz="3800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pt-PT" sz="3800" b="1" noProof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os instrumentos e os dados.</a:t>
            </a:r>
            <a:endParaRPr lang="pt-PT" sz="3800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91F7B9D8-B7A2-F79B-6CF9-58A0A846BFCF}"/>
              </a:ext>
            </a:extLst>
          </p:cNvPr>
          <p:cNvSpPr/>
          <p:nvPr/>
        </p:nvSpPr>
        <p:spPr>
          <a:xfrm>
            <a:off x="510803" y="3565635"/>
            <a:ext cx="77724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pt-PT" sz="1800" noProof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Estamos a construir o quadro regulatório que vai permitir escalar.</a:t>
            </a:r>
            <a:endParaRPr lang="pt-PT" sz="1800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B0479B87-46EE-2DE2-0454-9AD62DD415A3}"/>
              </a:ext>
            </a:extLst>
          </p:cNvPr>
          <p:cNvSpPr/>
          <p:nvPr/>
        </p:nvSpPr>
        <p:spPr>
          <a:xfrm>
            <a:off x="510803" y="5726036"/>
            <a:ext cx="73152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pt-PT" sz="1200" noProof="0" dirty="0">
                <a:solidFill>
                  <a:srgbClr val="F7F9FB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itchFamily="34" charset="-120"/>
              </a:rPr>
              <a:t>Nelson Lage  |  nelson.lage@adene.pt  |  adene.pt</a:t>
            </a:r>
            <a:endParaRPr lang="pt-PT" sz="1200" noProof="0" dirty="0">
              <a:solidFill>
                <a:srgbClr val="F7F9F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036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4218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A0538"/>
        </a:solidFill>
        <a:ln>
          <a:noFill/>
        </a:ln>
      </a:spPr>
      <a:bodyPr rtlCol="0" anchor="ctr"/>
      <a:lstStyle>
        <a:defPPr algn="ctr" rtl="0">
          <a:defRPr sz="1800" noProof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A515A7BAE2A43BBCEEFC8DB246324" ma:contentTypeVersion="16" ma:contentTypeDescription="Create a new document." ma:contentTypeScope="" ma:versionID="d0b3de28a065e24e5a8294ca5754645e">
  <xsd:schema xmlns:xsd="http://www.w3.org/2001/XMLSchema" xmlns:xs="http://www.w3.org/2001/XMLSchema" xmlns:p="http://schemas.microsoft.com/office/2006/metadata/properties" xmlns:ns2="57fe772f-00cf-4dad-b0cb-913608da9119" xmlns:ns3="c5f555a3-b848-4bea-9c8d-34a4da0e4343" targetNamespace="http://schemas.microsoft.com/office/2006/metadata/properties" ma:root="true" ma:fieldsID="cd7d6e0075fbc584d922ec4b353b6b08" ns2:_="" ns3:_="">
    <xsd:import namespace="57fe772f-00cf-4dad-b0cb-913608da9119"/>
    <xsd:import namespace="c5f555a3-b848-4bea-9c8d-34a4da0e4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e772f-00cf-4dad-b0cb-913608da91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e864938-2603-473d-8bcd-f12a868843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555a3-b848-4bea-9c8d-34a4da0e434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afdac5b-07eb-4f5e-9c79-778fcf53685d}" ma:internalName="TaxCatchAll" ma:showField="CatchAllData" ma:web="c5f555a3-b848-4bea-9c8d-34a4da0e4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fe772f-00cf-4dad-b0cb-913608da9119">
      <Terms xmlns="http://schemas.microsoft.com/office/infopath/2007/PartnerControls"/>
    </lcf76f155ced4ddcb4097134ff3c332f>
    <TaxCatchAll xmlns="c5f555a3-b848-4bea-9c8d-34a4da0e434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46EBBB-897D-4D4A-BA2A-683DB2010D3A}"/>
</file>

<file path=customXml/itemProps2.xml><?xml version="1.0" encoding="utf-8"?>
<ds:datastoreItem xmlns:ds="http://schemas.openxmlformats.org/officeDocument/2006/customXml" ds:itemID="{B23A7BDB-D4F7-4CF9-9AB7-6A17323A50DA}">
  <ds:schemaRefs>
    <ds:schemaRef ds:uri="http://schemas.microsoft.com/office/2006/metadata/properties"/>
    <ds:schemaRef ds:uri="http://schemas.microsoft.com/office/infopath/2007/PartnerControls"/>
    <ds:schemaRef ds:uri="7135c569-6d97-4401-a40d-180f43e5aa5d"/>
    <ds:schemaRef ds:uri="85aa90f6-b17c-4c82-b469-88e70a46eb76"/>
  </ds:schemaRefs>
</ds:datastoreItem>
</file>

<file path=customXml/itemProps3.xml><?xml version="1.0" encoding="utf-8"?>
<ds:datastoreItem xmlns:ds="http://schemas.openxmlformats.org/officeDocument/2006/customXml" ds:itemID="{ADADFAF5-BB08-4F60-AE2E-7C09651E70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6549</TotalTime>
  <Words>848</Words>
  <Application>Microsoft Office PowerPoint</Application>
  <PresentationFormat>Ecrã Panorâmico</PresentationFormat>
  <Paragraphs>115</Paragraphs>
  <Slides>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4" baseType="lpstr">
      <vt:lpstr>Aptos</vt:lpstr>
      <vt:lpstr>Arial</vt:lpstr>
      <vt:lpstr>Calibri</vt:lpstr>
      <vt:lpstr>Plus Jakarta Sans</vt:lpstr>
      <vt:lpstr>Verdana</vt:lpstr>
      <vt:lpstr>Tema do Office</vt:lpstr>
      <vt:lpstr>Building Smarter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Soraia Ernesto</dc:creator>
  <cp:lastModifiedBy>Susana Palma</cp:lastModifiedBy>
  <cp:revision>39</cp:revision>
  <dcterms:created xsi:type="dcterms:W3CDTF">2024-04-03T14:44:34Z</dcterms:created>
  <dcterms:modified xsi:type="dcterms:W3CDTF">2026-06-16T16:06:07Z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0x01010063BA515A7BAE2A43BBCEEFC8DB246324</vt:lpwstr>
  </property>
</Properties>
</file>