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  <p:sldMasterId id="2147483779" r:id="rId5"/>
  </p:sldMasterIdLst>
  <p:notesMasterIdLst>
    <p:notesMasterId r:id="rId21"/>
  </p:notesMasterIdLst>
  <p:handoutMasterIdLst>
    <p:handoutMasterId r:id="rId22"/>
  </p:handoutMasterIdLst>
  <p:sldIdLst>
    <p:sldId id="258" r:id="rId6"/>
    <p:sldId id="2541" r:id="rId7"/>
    <p:sldId id="517" r:id="rId8"/>
    <p:sldId id="2515" r:id="rId9"/>
    <p:sldId id="1011" r:id="rId10"/>
    <p:sldId id="2529" r:id="rId11"/>
    <p:sldId id="2530" r:id="rId12"/>
    <p:sldId id="319" r:id="rId13"/>
    <p:sldId id="2536" r:id="rId14"/>
    <p:sldId id="2535" r:id="rId15"/>
    <p:sldId id="2544" r:id="rId16"/>
    <p:sldId id="2543" r:id="rId17"/>
    <p:sldId id="2539" r:id="rId18"/>
    <p:sldId id="2533" r:id="rId19"/>
    <p:sldId id="2538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4AC908-1266-583D-90B2-150BD9D3B16C}" name="MARCO Federico (ENER)" initials="M(" userId="S::federico.marco@ec.europa.eu::e0933773-0aa4-46d9-91cc-4ae2f96b93c7" providerId="AD"/>
  <p188:author id="{B5602120-76FB-3303-329D-F8B936AF8120}" name="MINCIUNA REIS Irina-Mihaela (ENER)" initials="" userId="S::Irina-Mihaela.MINCIUNA@ec.europa.eu::c354d46a-66c8-4504-886f-be09383f167b" providerId="AD"/>
  <p188:author id="{AC635320-565F-24C5-E785-C509AD220C00}" name="TROVATI Chiara (ENER)" initials="" userId="S::Chiara.TROVATI1@ec.europa.eu::966c7987-41c6-4595-9843-ec688dcdf910" providerId="AD"/>
  <p188:author id="{A731FD27-0D35-23FC-83DF-5EE4DDD54002}" name="FOURNIER Francisco (ENER)" initials="F(" userId="S::francisco.fournier@ec.europa.eu::448e6391-5c33-4340-acd0-7e6eb9c79a7d" providerId="AD"/>
  <p188:author id="{2DB90B2C-466F-3C2C-AF8F-0CB535071BCA}" name="DE BENEDICTIS Marco (ENER)" initials="D(" userId="S::marco.de-benedictis@ec.europa.eu::2dc51099-b9c6-446f-943c-583e4bdc1b3c" providerId="AD"/>
  <p188:author id="{BC2CEE2C-42E5-F453-C173-F425D7FBD4F4}" name="BROGOWSKA Inez (ENER)" initials="B(" userId="S::inez.brogowska@ec.europa.eu::e514cd0d-1ff5-4198-8956-637c2d0a0ec3" providerId="AD"/>
  <p188:author id="{E0E91241-DAA4-26BE-C634-30CED8852116}" name="FOUGNER Axel (ENER)" initials="F(" userId="S::axel.fougner@ec.europa.eu::0dba4d2f-5a8d-4b75-8e6f-280a30cfddfb" providerId="AD"/>
  <p188:author id="{6F8B504A-6BAF-F533-F251-0834A99FCE88}" name="DE BENEDICTIS Marco (ENER)" initials="MD" userId="S::Marco.DE-BENEDICTIS@ec.europa.eu::2dc51099-b9c6-446f-943c-583e4bdc1b3c" providerId="AD"/>
  <p188:author id="{8093D452-C04B-507D-6FD1-EA0E5B6DF885}" name="FOUGNER Axel (ENER)" initials="" userId="S::Axel.FOUGNER@ec.europa.eu::0dba4d2f-5a8d-4b75-8e6f-280a30cfddfb" providerId="AD"/>
  <p188:author id="{A2197F5F-D8BC-1BBF-1FBD-BF6F84F2084D}" name="BALLU Matthieu (ENER)" initials="" userId="S::Matthieu.BALLU@ec.europa.eu::1057f059-92b8-4459-901e-485386c5baa9" providerId="AD"/>
  <p188:author id="{BB1CAC6D-4729-5CD1-16CD-DD5D57907DF0}" name="DUSOLT Alexander (ENER)" initials="AD" userId="S::Alexander.DUSOLT@ec.europa.eu::26044fb2-f0fb-49d5-a22a-425bc900987a" providerId="AD"/>
  <p188:author id="{A66C5979-0571-15BE-F858-FAC00A39A2E9}" name="ENGELBREKT Dara (ENER)" initials="ED" userId="ENGELBREKT Dara (ENER)" providerId="None"/>
  <p188:author id="{9795AB83-76FF-4058-ED04-EF795F990A27}" name="SAUTER Raphael (ENER)" initials="" userId="S::Raphael.SAUTER@ec.europa.eu::7975bfff-4f9d-45a4-94f4-436c18cbce66" providerId="AD"/>
  <p188:author id="{1FCE6F92-3B39-69FD-DB1E-10C2D4D6A77C}" name="KUEPKER Bernd (ENER)" initials="" userId="S::Bernd.KUEPKER@ec.europa.eu::a776b35f-1645-47be-ac52-cf70f7176dce" providerId="AD"/>
  <p188:author id="{64855999-FF5C-0A5F-BC3C-3867AECBE850}" name="BALLU Matthieu (ENER)" initials="B(" userId="S::matthieu.ballu@ec.europa.eu::1057f059-92b8-4459-901e-485386c5baa9" providerId="AD"/>
  <p188:author id="{2839D99C-1C7D-19AB-7424-9240B633EBDE}" name="ENGELBREKT Dara (ENER)" initials="" userId="S::Dara.ENGELBREKT@ec.europa.eu::e56bf7e7-e795-4b91-b7ed-91507da33a4f" providerId="AD"/>
  <p188:author id="{5131069F-540B-A266-04ED-A512645ECB67}" name="COUFFON Eloise (ENER)" initials="" userId="S::Eloise.COUFFON@ec.europa.eu::fbf2ec7d-23a7-4633-8b02-677f8adf1d51" providerId="AD"/>
  <p188:author id="{8A933CA0-7501-7E55-1245-41E1685FA9CC}" name="REIS Irina-Mihaela (ENER)" initials="" userId="S::Irina-Mihaela.REIS@ec.europa.eu::c354d46a-66c8-4504-886f-be09383f167b" providerId="AD"/>
  <p188:author id="{E0AEB7AB-0A35-E26B-8F3A-25ABC8A6FF60}" name="VIGNE Aleksander (ENER)" initials="" userId="S::Aleksander.VIGNE@ec.europa.eu::0ab84c55-fecb-454d-ba6c-25892cd3616d" providerId="AD"/>
  <p188:author id="{F823B5AD-84DB-8374-1631-C211B807EAC9}" name="KLAUSER Benedikt (ENER)" initials="KB(" userId="S::Benedikt.KLAUSER@ec.europa.eu::89dca87b-cdcc-4afb-ac7a-d2ac028834b0" providerId="AD"/>
  <p188:author id="{EF48ECB5-3232-AEE7-C855-40D0B368B0BF}" name="WATINE Louis (ENER)" initials="LW" userId="S::Louis.WATINE@ec.europa.eu::3d1f2104-cee0-40b1-acf8-9ade26639405" providerId="AD"/>
  <p188:author id="{170CE4C0-5F10-EE6B-D846-1794F617620E}" name="VIGNE Aleksander (ENER)" initials="V(" userId="S::aleksander.vigne@ec.europa.eu::0ab84c55-fecb-454d-ba6c-25892cd3616d" providerId="AD"/>
  <p188:author id="{5BFB26C7-6CF3-A39E-6761-18CA4893F583}" name="DAM Henrik (ENER)" initials="" userId="S::henrik.dam@ec.europa.eu::8fbc6918-9aa7-44a8-bab6-effba71bf8c1" providerId="AD"/>
  <p188:author id="{6B94D7E0-85F7-2DE7-1348-8120F6247966}" name="ASENJO Ignacio (ENER)" initials="A(" userId="S::ignacio.asenjo@ec.europa.eu::80582aa9-1cad-4193-9f66-4f90e19af610" providerId="AD"/>
  <p188:author id="{549EFCF6-42CD-D12E-E145-5996646E8B75}" name="SZELES Zsuzsanna (ENER)" initials="S(" userId="S::zsuzsanna.szeles1@ec.europa.eu::f11b9433-e9d3-4844-8c97-a50cfd501ab2" providerId="AD"/>
  <p188:author id="{56B5E9FB-15C7-5E8A-FEAD-A8C1ECF55233}" name="GRANDI Stefano (ENER)" initials="G(" userId="S::stefano.grandi@ec.europa.eu::835e771d-5aef-4637-98fc-564676b7fd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34EA2"/>
    <a:srgbClr val="004494"/>
    <a:srgbClr val="0F5494"/>
    <a:srgbClr val="65E7BB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404" autoAdjust="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9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E2159-7485-4F4F-9FA1-AF46C0A39E9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12D9FB-97EE-450E-989A-BA607B8C0956}">
      <dgm:prSet phldrT="[Text]" phldr="0" custT="0"/>
      <dgm:spPr/>
      <dgm:t>
        <a:bodyPr/>
        <a:lstStyle/>
        <a:p>
          <a:r>
            <a:rPr lang="en-US" sz="1800" b="1" dirty="0">
              <a:latin typeface="Calibri"/>
              <a:ea typeface="Calibri"/>
              <a:cs typeface="Calibri"/>
            </a:rPr>
            <a:t>Grids</a:t>
          </a:r>
        </a:p>
      </dgm:t>
    </dgm:pt>
    <dgm:pt modelId="{29082CA9-4172-4A8C-98E0-6DEA55D6EB8A}" type="parTrans" cxnId="{89E1C17F-F55D-47AE-BBE2-CC7E556B3D1F}">
      <dgm:prSet/>
      <dgm:spPr/>
      <dgm:t>
        <a:bodyPr/>
        <a:lstStyle/>
        <a:p>
          <a:endParaRPr lang="en-US"/>
        </a:p>
      </dgm:t>
    </dgm:pt>
    <dgm:pt modelId="{93E77752-343F-41EB-9D67-23C30512533A}" type="sibTrans" cxnId="{89E1C17F-F55D-47AE-BBE2-CC7E556B3D1F}">
      <dgm:prSet/>
      <dgm:spPr/>
      <dgm:t>
        <a:bodyPr/>
        <a:lstStyle/>
        <a:p>
          <a:endParaRPr lang="en-US"/>
        </a:p>
      </dgm:t>
    </dgm:pt>
    <dgm:pt modelId="{99AEC8C8-7BAE-4A6B-8134-DB964B2A0B52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European Grids Package (12/2025)</a:t>
          </a:r>
          <a:endParaRPr lang="en-US" sz="1800" b="1" dirty="0">
            <a:latin typeface="Calibri"/>
            <a:ea typeface="Calibri"/>
            <a:cs typeface="Calibri"/>
          </a:endParaRPr>
        </a:p>
      </dgm:t>
    </dgm:pt>
    <dgm:pt modelId="{BBF4F85A-C902-41F3-B396-86B2C4C740FB}" type="parTrans" cxnId="{3A04D64D-D6B3-49BD-B87C-C8BE5592839B}">
      <dgm:prSet/>
      <dgm:spPr/>
      <dgm:t>
        <a:bodyPr/>
        <a:lstStyle/>
        <a:p>
          <a:endParaRPr lang="en-US"/>
        </a:p>
      </dgm:t>
    </dgm:pt>
    <dgm:pt modelId="{DA19F667-81CB-4294-88F8-EACEE95623E8}" type="sibTrans" cxnId="{3A04D64D-D6B3-49BD-B87C-C8BE5592839B}">
      <dgm:prSet/>
      <dgm:spPr/>
      <dgm:t>
        <a:bodyPr/>
        <a:lstStyle/>
        <a:p>
          <a:endParaRPr lang="en-US"/>
        </a:p>
      </dgm:t>
    </dgm:pt>
    <dgm:pt modelId="{97A89B5F-A5EE-40F9-8844-77C20DFA0105}">
      <dgm:prSet phldrT="[Text]" phldr="0"/>
      <dgm:spPr/>
      <dgm:t>
        <a:bodyPr/>
        <a:lstStyle/>
        <a:p>
          <a:pPr rtl="0"/>
          <a:r>
            <a:rPr lang="en-US" sz="1100" b="1" dirty="0">
              <a:latin typeface="Calibri"/>
              <a:ea typeface="Calibri"/>
              <a:cs typeface="Calibri"/>
            </a:rPr>
            <a:t>Consumers</a:t>
          </a:r>
        </a:p>
      </dgm:t>
    </dgm:pt>
    <dgm:pt modelId="{C1D989DA-B8D3-466F-80EE-4D02897B3141}" type="parTrans" cxnId="{FC71D14A-C9C9-4D27-8ED1-8CDD1E98F5CA}">
      <dgm:prSet/>
      <dgm:spPr/>
      <dgm:t>
        <a:bodyPr/>
        <a:lstStyle/>
        <a:p>
          <a:endParaRPr lang="en-US"/>
        </a:p>
      </dgm:t>
    </dgm:pt>
    <dgm:pt modelId="{2DFEF5D4-C25D-4310-9068-C8A154422DE7}" type="sibTrans" cxnId="{FC71D14A-C9C9-4D27-8ED1-8CDD1E98F5CA}">
      <dgm:prSet/>
      <dgm:spPr/>
      <dgm:t>
        <a:bodyPr/>
        <a:lstStyle/>
        <a:p>
          <a:endParaRPr lang="en-US"/>
        </a:p>
      </dgm:t>
    </dgm:pt>
    <dgm:pt modelId="{FF8D34BE-80DF-4440-A0A5-FA6B47301264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Citizens Energy Package (03/26)</a:t>
          </a:r>
        </a:p>
      </dgm:t>
    </dgm:pt>
    <dgm:pt modelId="{8FB4B296-5820-46F7-966E-B9AA4D73E452}" type="parTrans" cxnId="{719700DF-D7B4-456E-B646-9788A72C5FA1}">
      <dgm:prSet/>
      <dgm:spPr/>
      <dgm:t>
        <a:bodyPr/>
        <a:lstStyle/>
        <a:p>
          <a:endParaRPr lang="en-US"/>
        </a:p>
      </dgm:t>
    </dgm:pt>
    <dgm:pt modelId="{124B0B33-8137-45FA-B796-820B5AC3DB9B}" type="sibTrans" cxnId="{719700DF-D7B4-456E-B646-9788A72C5FA1}">
      <dgm:prSet/>
      <dgm:spPr/>
      <dgm:t>
        <a:bodyPr/>
        <a:lstStyle/>
        <a:p>
          <a:endParaRPr lang="en-US"/>
        </a:p>
      </dgm:t>
    </dgm:pt>
    <dgm:pt modelId="{5346F51D-2514-4063-8A26-6971965A8F2D}">
      <dgm:prSet phldrT="[Text]" phldr="0"/>
      <dgm:spPr/>
      <dgm:t>
        <a:bodyPr/>
        <a:lstStyle/>
        <a:p>
          <a:pPr rtl="0"/>
          <a:r>
            <a:rPr lang="en-US" sz="1800" b="1" dirty="0">
              <a:latin typeface="Calibri"/>
              <a:ea typeface="Calibri"/>
              <a:cs typeface="Calibri"/>
            </a:rPr>
            <a:t>Security and </a:t>
          </a:r>
          <a:r>
            <a:rPr lang="en-US" sz="1800" b="1" dirty="0" err="1">
              <a:latin typeface="Calibri"/>
              <a:ea typeface="Calibri"/>
              <a:cs typeface="Calibri"/>
            </a:rPr>
            <a:t>digitalisation</a:t>
          </a:r>
          <a:endParaRPr lang="en-US" sz="1800" b="1" dirty="0">
            <a:latin typeface="Calibri"/>
            <a:ea typeface="Calibri"/>
            <a:cs typeface="Calibri"/>
          </a:endParaRPr>
        </a:p>
      </dgm:t>
    </dgm:pt>
    <dgm:pt modelId="{AB6E72DB-E8D5-482E-9486-50E28375E609}" type="parTrans" cxnId="{CFD874FD-5ACB-49C7-831B-B90D9E05B484}">
      <dgm:prSet/>
      <dgm:spPr/>
      <dgm:t>
        <a:bodyPr/>
        <a:lstStyle/>
        <a:p>
          <a:endParaRPr lang="en-US"/>
        </a:p>
      </dgm:t>
    </dgm:pt>
    <dgm:pt modelId="{E90BE8E7-EE9E-4C5C-9360-4F1BC6EAE3D7}" type="sibTrans" cxnId="{CFD874FD-5ACB-49C7-831B-B90D9E05B484}">
      <dgm:prSet/>
      <dgm:spPr/>
      <dgm:t>
        <a:bodyPr/>
        <a:lstStyle/>
        <a:p>
          <a:endParaRPr lang="en-US"/>
        </a:p>
      </dgm:t>
    </dgm:pt>
    <dgm:pt modelId="{2478A824-56C0-4E3D-91E4-320FC4E595BA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Strategic Roadmap for digitalization &amp; AI in energy (06/26)</a:t>
          </a:r>
        </a:p>
      </dgm:t>
    </dgm:pt>
    <dgm:pt modelId="{33814841-F13A-43EB-8C76-0346D3D7CFE9}" type="parTrans" cxnId="{632FE9E2-C302-4A34-930E-E7ACCB25BE13}">
      <dgm:prSet/>
      <dgm:spPr/>
      <dgm:t>
        <a:bodyPr/>
        <a:lstStyle/>
        <a:p>
          <a:endParaRPr lang="en-US"/>
        </a:p>
      </dgm:t>
    </dgm:pt>
    <dgm:pt modelId="{0AAC29FB-D4A7-4905-A0E4-3ABBB8D0D1A1}" type="sibTrans" cxnId="{632FE9E2-C302-4A34-930E-E7ACCB25BE13}">
      <dgm:prSet/>
      <dgm:spPr/>
      <dgm:t>
        <a:bodyPr/>
        <a:lstStyle/>
        <a:p>
          <a:endParaRPr lang="en-US"/>
        </a:p>
      </dgm:t>
    </dgm:pt>
    <dgm:pt modelId="{1962C3A5-0A8C-4EAA-AD31-74F978ABA70A}">
      <dgm:prSet phldr="0"/>
      <dgm:spPr/>
      <dgm:t>
        <a:bodyPr/>
        <a:lstStyle/>
        <a:p>
          <a:pPr rtl="0"/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Electrification</a:t>
          </a:r>
        </a:p>
      </dgm:t>
    </dgm:pt>
    <dgm:pt modelId="{45DC9541-F486-48DB-A3C2-6713CDD40C58}" type="parTrans" cxnId="{18952AF1-EC1C-4E71-82E9-9F7B8221A18C}">
      <dgm:prSet/>
      <dgm:spPr/>
      <dgm:t>
        <a:bodyPr/>
        <a:lstStyle/>
        <a:p>
          <a:endParaRPr lang="en-IE"/>
        </a:p>
      </dgm:t>
    </dgm:pt>
    <dgm:pt modelId="{BE409F39-1B82-4C4A-9E2A-8924504E6457}" type="sibTrans" cxnId="{18952AF1-EC1C-4E71-82E9-9F7B8221A18C}">
      <dgm:prSet/>
      <dgm:spPr/>
      <dgm:t>
        <a:bodyPr/>
        <a:lstStyle/>
        <a:p>
          <a:endParaRPr lang="en-IE"/>
        </a:p>
      </dgm:t>
    </dgm:pt>
    <dgm:pt modelId="{538AA436-265E-4626-83B3-5BA2D50021B9}">
      <dgm:prSet phldr="0" custT="1"/>
      <dgm:spPr/>
      <dgm:t>
        <a:bodyPr/>
        <a:lstStyle/>
        <a:p>
          <a:pPr rtl="0"/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Electrification Action Plan</a:t>
          </a:r>
        </a:p>
      </dgm:t>
    </dgm:pt>
    <dgm:pt modelId="{0745F956-91E8-4AEC-AF9D-5DB27FC00991}" type="parTrans" cxnId="{46859A3D-F0FB-4A9D-A957-6F4D13F9AF7E}">
      <dgm:prSet/>
      <dgm:spPr/>
      <dgm:t>
        <a:bodyPr/>
        <a:lstStyle/>
        <a:p>
          <a:endParaRPr lang="en-IE"/>
        </a:p>
      </dgm:t>
    </dgm:pt>
    <dgm:pt modelId="{52338409-9860-4B24-8583-246D72B0BE4A}" type="sibTrans" cxnId="{46859A3D-F0FB-4A9D-A957-6F4D13F9AF7E}">
      <dgm:prSet/>
      <dgm:spPr/>
      <dgm:t>
        <a:bodyPr/>
        <a:lstStyle/>
        <a:p>
          <a:endParaRPr lang="en-IE"/>
        </a:p>
      </dgm:t>
    </dgm:pt>
    <dgm:pt modelId="{6800F99E-F113-4E02-BF55-A6F3974012DD}">
      <dgm:prSet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1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Clean Energy Investment Strategy (03/26)</a:t>
          </a:r>
        </a:p>
      </dgm:t>
    </dgm:pt>
    <dgm:pt modelId="{D8A070AB-675A-49AC-A3ED-D1393E2F35BA}" type="parTrans" cxnId="{A399B0A1-D16E-49CC-A2B1-5A77C984F0BA}">
      <dgm:prSet/>
      <dgm:spPr/>
      <dgm:t>
        <a:bodyPr/>
        <a:lstStyle/>
        <a:p>
          <a:endParaRPr lang="en-IE"/>
        </a:p>
      </dgm:t>
    </dgm:pt>
    <dgm:pt modelId="{E36CE2F6-57BA-4715-99FF-75FEEB000A17}" type="sibTrans" cxnId="{A399B0A1-D16E-49CC-A2B1-5A77C984F0BA}">
      <dgm:prSet/>
      <dgm:spPr/>
      <dgm:t>
        <a:bodyPr/>
        <a:lstStyle/>
        <a:p>
          <a:endParaRPr lang="en-IE"/>
        </a:p>
      </dgm:t>
    </dgm:pt>
    <dgm:pt modelId="{46AF3DDD-8D56-41B4-8542-91CEE93A1550}">
      <dgm:prSet phldr="0"/>
      <dgm:spPr/>
      <dgm:t>
        <a:bodyPr/>
        <a:lstStyle/>
        <a:p>
          <a:pPr rtl="0"/>
          <a:r>
            <a:rPr lang="en-US" sz="11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Investments </a:t>
          </a:r>
        </a:p>
      </dgm:t>
    </dgm:pt>
    <dgm:pt modelId="{67A4B691-1B9F-4936-A5A1-15E62CBFBBB4}" type="parTrans" cxnId="{31C1A623-AD43-4FDC-ACDB-AC1AFBA7EA5F}">
      <dgm:prSet/>
      <dgm:spPr/>
      <dgm:t>
        <a:bodyPr/>
        <a:lstStyle/>
        <a:p>
          <a:endParaRPr lang="en-IE"/>
        </a:p>
      </dgm:t>
    </dgm:pt>
    <dgm:pt modelId="{7B29E020-70A2-44F5-AEB8-35F89C366CCE}" type="sibTrans" cxnId="{31C1A623-AD43-4FDC-ACDB-AC1AFBA7EA5F}">
      <dgm:prSet/>
      <dgm:spPr/>
      <dgm:t>
        <a:bodyPr/>
        <a:lstStyle/>
        <a:p>
          <a:endParaRPr lang="en-IE"/>
        </a:p>
      </dgm:t>
    </dgm:pt>
    <dgm:pt modelId="{1AF9107D-105A-4153-8854-F61172E41A96}">
      <dgm:prSet phldr="0" custT="1"/>
      <dgm:spPr/>
      <dgm:t>
        <a:bodyPr/>
        <a:lstStyle/>
        <a:p>
          <a:pPr rtl="0"/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Network charges</a:t>
          </a:r>
        </a:p>
      </dgm:t>
    </dgm:pt>
    <dgm:pt modelId="{2DBA86C2-6E6F-4A53-B3CB-BE705D0DFA82}" type="parTrans" cxnId="{9BC1C11D-9F5E-426E-A7AB-839B128811B0}">
      <dgm:prSet/>
      <dgm:spPr/>
      <dgm:t>
        <a:bodyPr/>
        <a:lstStyle/>
        <a:p>
          <a:endParaRPr lang="en-IE"/>
        </a:p>
      </dgm:t>
    </dgm:pt>
    <dgm:pt modelId="{3B4E5C3F-5B58-4BF8-AB81-C7B298A60CF6}" type="sibTrans" cxnId="{9BC1C11D-9F5E-426E-A7AB-839B128811B0}">
      <dgm:prSet/>
      <dgm:spPr/>
      <dgm:t>
        <a:bodyPr/>
        <a:lstStyle/>
        <a:p>
          <a:endParaRPr lang="en-IE"/>
        </a:p>
      </dgm:t>
    </dgm:pt>
    <dgm:pt modelId="{D8BA49FE-A0E3-4D52-AE99-245F30E38B69}">
      <dgm:prSet/>
      <dgm:spPr/>
      <dgm:t>
        <a:bodyPr/>
        <a:lstStyle/>
        <a:p>
          <a:r>
            <a:rPr lang="fr-B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Post-2030 </a:t>
          </a:r>
          <a:r>
            <a:rPr lang="fr-BE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</a:t>
          </a:r>
          <a:endParaRPr lang="en-IE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0E2EB75-1AE8-4062-A4E4-709DE9B590CB}" type="parTrans" cxnId="{E87DC95E-A165-44BD-9C29-955672786727}">
      <dgm:prSet/>
      <dgm:spPr/>
      <dgm:t>
        <a:bodyPr/>
        <a:lstStyle/>
        <a:p>
          <a:endParaRPr lang="en-IE"/>
        </a:p>
      </dgm:t>
    </dgm:pt>
    <dgm:pt modelId="{DADCCA04-0682-4B83-8C7C-F2CE1AA99024}" type="sibTrans" cxnId="{E87DC95E-A165-44BD-9C29-955672786727}">
      <dgm:prSet/>
      <dgm:spPr/>
      <dgm:t>
        <a:bodyPr/>
        <a:lstStyle/>
        <a:p>
          <a:endParaRPr lang="en-IE"/>
        </a:p>
      </dgm:t>
    </dgm:pt>
    <dgm:pt modelId="{8F192D95-64DC-407F-9B31-651428985F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 of the Governance regulation</a:t>
          </a:r>
          <a:endParaRPr lang="en-IE" b="1" i="0" dirty="0">
            <a:solidFill>
              <a:srgbClr val="4D4D4D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6F365F6-B986-488F-A33D-411A0EF853F5}" type="parTrans" cxnId="{3CE1FD5A-1231-45B3-AE2F-ED01CEEA1AFE}">
      <dgm:prSet/>
      <dgm:spPr/>
      <dgm:t>
        <a:bodyPr/>
        <a:lstStyle/>
        <a:p>
          <a:endParaRPr lang="en-IE"/>
        </a:p>
      </dgm:t>
    </dgm:pt>
    <dgm:pt modelId="{C382F7B7-4BAC-4D22-A4AB-8FBE44E5649F}" type="sibTrans" cxnId="{3CE1FD5A-1231-45B3-AE2F-ED01CEEA1AFE}">
      <dgm:prSet/>
      <dgm:spPr/>
      <dgm:t>
        <a:bodyPr/>
        <a:lstStyle/>
        <a:p>
          <a:endParaRPr lang="en-IE"/>
        </a:p>
      </dgm:t>
    </dgm:pt>
    <dgm:pt modelId="{A0027429-8073-4B78-8A76-7DF7F78E9D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b="1" i="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Renewable</a:t>
          </a:r>
          <a:r>
            <a:rPr lang="es-ES" b="1" i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b="1" i="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es-ES" b="1" i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s-ES" b="1" i="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es-ES" b="1" i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b="1" i="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efficiency</a:t>
          </a:r>
          <a:r>
            <a:rPr lang="es-ES" b="1" i="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b="1" i="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frameworks</a:t>
          </a:r>
          <a:endParaRPr lang="en-IE" b="1" i="0" dirty="0">
            <a:solidFill>
              <a:srgbClr val="4D4D4D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ACEFE11-AF76-4A22-BDF6-B7E13E1B4F64}" type="parTrans" cxnId="{BD7EE01C-1D83-48CF-9E13-D3F16CE30AC8}">
      <dgm:prSet/>
      <dgm:spPr/>
      <dgm:t>
        <a:bodyPr/>
        <a:lstStyle/>
        <a:p>
          <a:endParaRPr lang="en-IE"/>
        </a:p>
      </dgm:t>
    </dgm:pt>
    <dgm:pt modelId="{3AD62F39-9607-49C7-B2CC-095E695A6BAD}" type="sibTrans" cxnId="{BD7EE01C-1D83-48CF-9E13-D3F16CE30AC8}">
      <dgm:prSet/>
      <dgm:spPr/>
      <dgm:t>
        <a:bodyPr/>
        <a:lstStyle/>
        <a:p>
          <a:endParaRPr lang="en-IE"/>
        </a:p>
      </dgm:t>
    </dgm:pt>
    <dgm:pt modelId="{DDA644A9-BC49-4E5A-B724-211B4C38EFD1}">
      <dgm:prSet phldrT="[Text]" phldr="0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Implementing Set (Recommendations) (04/26)</a:t>
          </a:r>
        </a:p>
      </dgm:t>
    </dgm:pt>
    <dgm:pt modelId="{073D80C3-866F-4B27-AA9B-4A1B5F735B10}" type="parTrans" cxnId="{13BD0BA4-824B-4C13-B4BD-83DE21C943E0}">
      <dgm:prSet/>
      <dgm:spPr/>
      <dgm:t>
        <a:bodyPr/>
        <a:lstStyle/>
        <a:p>
          <a:endParaRPr lang="en-IE"/>
        </a:p>
      </dgm:t>
    </dgm:pt>
    <dgm:pt modelId="{164B860B-95C0-416E-B1B8-87C91BD8BEDC}" type="sibTrans" cxnId="{13BD0BA4-824B-4C13-B4BD-83DE21C943E0}">
      <dgm:prSet/>
      <dgm:spPr/>
      <dgm:t>
        <a:bodyPr/>
        <a:lstStyle/>
        <a:p>
          <a:endParaRPr lang="en-IE"/>
        </a:p>
      </dgm:t>
    </dgm:pt>
    <dgm:pt modelId="{B4018836-9DBE-4AF6-916A-1FC88921057C}">
      <dgm:prSet phldrT="[Text]" phldr="0"/>
      <dgm:spPr/>
      <dgm:t>
        <a:bodyPr/>
        <a:lstStyle/>
        <a:p>
          <a:pPr rtl="0"/>
          <a:r>
            <a:rPr lang="en-US" sz="1800" b="1" dirty="0">
              <a:latin typeface="Calibri"/>
              <a:ea typeface="Calibri"/>
              <a:cs typeface="Calibri"/>
            </a:rPr>
            <a:t>Review of the energy security framework</a:t>
          </a:r>
        </a:p>
      </dgm:t>
    </dgm:pt>
    <dgm:pt modelId="{7F98B9AC-61B0-4F16-BB41-725788ACD3CD}" type="parTrans" cxnId="{0DA78441-D1A9-4B8A-B5A9-E21F00399E84}">
      <dgm:prSet/>
      <dgm:spPr/>
    </dgm:pt>
    <dgm:pt modelId="{3047A549-E5AD-4A31-A494-FAF980F37123}" type="sibTrans" cxnId="{0DA78441-D1A9-4B8A-B5A9-E21F00399E84}">
      <dgm:prSet/>
      <dgm:spPr/>
    </dgm:pt>
    <dgm:pt modelId="{DC0DFC63-A354-48CB-8719-6F1D1A157A19}" type="pres">
      <dgm:prSet presAssocID="{383E2159-7485-4F4F-9FA1-AF46C0A39E9C}" presName="Name0" presStyleCnt="0">
        <dgm:presLayoutVars>
          <dgm:dir/>
          <dgm:animLvl val="lvl"/>
          <dgm:resizeHandles/>
        </dgm:presLayoutVars>
      </dgm:prSet>
      <dgm:spPr/>
    </dgm:pt>
    <dgm:pt modelId="{F1F2E8B4-FFCF-4922-BF72-AA274B04322A}" type="pres">
      <dgm:prSet presAssocID="{5912D9FB-97EE-450E-989A-BA607B8C0956}" presName="linNode" presStyleCnt="0"/>
      <dgm:spPr/>
    </dgm:pt>
    <dgm:pt modelId="{1AC4324D-1DA1-46BD-AF1C-F818644F4245}" type="pres">
      <dgm:prSet presAssocID="{5912D9FB-97EE-450E-989A-BA607B8C0956}" presName="parentShp" presStyleLbl="node1" presStyleIdx="0" presStyleCnt="6">
        <dgm:presLayoutVars>
          <dgm:bulletEnabled val="1"/>
        </dgm:presLayoutVars>
      </dgm:prSet>
      <dgm:spPr/>
    </dgm:pt>
    <dgm:pt modelId="{D0AD30C9-434D-4D27-9614-E9C270CDB263}" type="pres">
      <dgm:prSet presAssocID="{5912D9FB-97EE-450E-989A-BA607B8C0956}" presName="childShp" presStyleLbl="bgAccFollowNode1" presStyleIdx="0" presStyleCnt="6">
        <dgm:presLayoutVars>
          <dgm:bulletEnabled val="1"/>
        </dgm:presLayoutVars>
      </dgm:prSet>
      <dgm:spPr/>
    </dgm:pt>
    <dgm:pt modelId="{0A6F053B-327F-434D-97A4-80E8364F0A16}" type="pres">
      <dgm:prSet presAssocID="{93E77752-343F-41EB-9D67-23C30512533A}" presName="spacing" presStyleCnt="0"/>
      <dgm:spPr/>
    </dgm:pt>
    <dgm:pt modelId="{6C626392-4D13-4FEB-9509-D228C72BF61B}" type="pres">
      <dgm:prSet presAssocID="{46AF3DDD-8D56-41B4-8542-91CEE93A1550}" presName="linNode" presStyleCnt="0"/>
      <dgm:spPr/>
    </dgm:pt>
    <dgm:pt modelId="{2F2BE85B-1E4D-4F4A-A43B-C1197D7DA556}" type="pres">
      <dgm:prSet presAssocID="{46AF3DDD-8D56-41B4-8542-91CEE93A1550}" presName="parentShp" presStyleLbl="node1" presStyleIdx="1" presStyleCnt="6">
        <dgm:presLayoutVars>
          <dgm:bulletEnabled val="1"/>
        </dgm:presLayoutVars>
      </dgm:prSet>
      <dgm:spPr/>
    </dgm:pt>
    <dgm:pt modelId="{13501767-15F9-4183-9F71-346F836DF4DF}" type="pres">
      <dgm:prSet presAssocID="{46AF3DDD-8D56-41B4-8542-91CEE93A1550}" presName="childShp" presStyleLbl="bgAccFollowNode1" presStyleIdx="1" presStyleCnt="6">
        <dgm:presLayoutVars>
          <dgm:bulletEnabled val="1"/>
        </dgm:presLayoutVars>
      </dgm:prSet>
      <dgm:spPr/>
    </dgm:pt>
    <dgm:pt modelId="{77435C3F-FB53-4585-9017-4D7187806E87}" type="pres">
      <dgm:prSet presAssocID="{7B29E020-70A2-44F5-AEB8-35F89C366CCE}" presName="spacing" presStyleCnt="0"/>
      <dgm:spPr/>
    </dgm:pt>
    <dgm:pt modelId="{59B12377-B48A-468E-AC0C-67C4476AD45E}" type="pres">
      <dgm:prSet presAssocID="{97A89B5F-A5EE-40F9-8844-77C20DFA0105}" presName="linNode" presStyleCnt="0"/>
      <dgm:spPr/>
    </dgm:pt>
    <dgm:pt modelId="{E462EAD7-BA1E-4CAA-A476-B8606A957756}" type="pres">
      <dgm:prSet presAssocID="{97A89B5F-A5EE-40F9-8844-77C20DFA0105}" presName="parentShp" presStyleLbl="node1" presStyleIdx="2" presStyleCnt="6">
        <dgm:presLayoutVars>
          <dgm:bulletEnabled val="1"/>
        </dgm:presLayoutVars>
      </dgm:prSet>
      <dgm:spPr/>
    </dgm:pt>
    <dgm:pt modelId="{0F69C449-3CFA-4199-B625-58D23B9CB15C}" type="pres">
      <dgm:prSet presAssocID="{97A89B5F-A5EE-40F9-8844-77C20DFA0105}" presName="childShp" presStyleLbl="bgAccFollowNode1" presStyleIdx="2" presStyleCnt="6">
        <dgm:presLayoutVars>
          <dgm:bulletEnabled val="1"/>
        </dgm:presLayoutVars>
      </dgm:prSet>
      <dgm:spPr/>
    </dgm:pt>
    <dgm:pt modelId="{65D8DF4E-5349-47AE-A37F-EB19A53E8966}" type="pres">
      <dgm:prSet presAssocID="{2DFEF5D4-C25D-4310-9068-C8A154422DE7}" presName="spacing" presStyleCnt="0"/>
      <dgm:spPr/>
    </dgm:pt>
    <dgm:pt modelId="{CEC4E832-B45C-4AF7-AD09-10E66C521B9F}" type="pres">
      <dgm:prSet presAssocID="{5346F51D-2514-4063-8A26-6971965A8F2D}" presName="linNode" presStyleCnt="0"/>
      <dgm:spPr/>
    </dgm:pt>
    <dgm:pt modelId="{C8BD4921-6B3A-40D1-ACA1-3D1403C7B1A1}" type="pres">
      <dgm:prSet presAssocID="{5346F51D-2514-4063-8A26-6971965A8F2D}" presName="parentShp" presStyleLbl="node1" presStyleIdx="3" presStyleCnt="6">
        <dgm:presLayoutVars>
          <dgm:bulletEnabled val="1"/>
        </dgm:presLayoutVars>
      </dgm:prSet>
      <dgm:spPr/>
    </dgm:pt>
    <dgm:pt modelId="{BAC6CB8C-F1D1-4C96-A439-6E240989E595}" type="pres">
      <dgm:prSet presAssocID="{5346F51D-2514-4063-8A26-6971965A8F2D}" presName="childShp" presStyleLbl="bgAccFollowNode1" presStyleIdx="3" presStyleCnt="6">
        <dgm:presLayoutVars>
          <dgm:bulletEnabled val="1"/>
        </dgm:presLayoutVars>
      </dgm:prSet>
      <dgm:spPr/>
    </dgm:pt>
    <dgm:pt modelId="{81F2BA49-A9F2-4072-BD36-6692C794A800}" type="pres">
      <dgm:prSet presAssocID="{E90BE8E7-EE9E-4C5C-9360-4F1BC6EAE3D7}" presName="spacing" presStyleCnt="0"/>
      <dgm:spPr/>
    </dgm:pt>
    <dgm:pt modelId="{905D9709-271B-4827-8F38-6039C7133447}" type="pres">
      <dgm:prSet presAssocID="{1962C3A5-0A8C-4EAA-AD31-74F978ABA70A}" presName="linNode" presStyleCnt="0"/>
      <dgm:spPr/>
    </dgm:pt>
    <dgm:pt modelId="{29B6F953-53A5-4FC7-80EF-8DAC9BC0D367}" type="pres">
      <dgm:prSet presAssocID="{1962C3A5-0A8C-4EAA-AD31-74F978ABA70A}" presName="parentShp" presStyleLbl="node1" presStyleIdx="4" presStyleCnt="6">
        <dgm:presLayoutVars>
          <dgm:bulletEnabled val="1"/>
        </dgm:presLayoutVars>
      </dgm:prSet>
      <dgm:spPr/>
    </dgm:pt>
    <dgm:pt modelId="{0F6345F0-40F0-48B1-B0D5-3E17FD6E1BD4}" type="pres">
      <dgm:prSet presAssocID="{1962C3A5-0A8C-4EAA-AD31-74F978ABA70A}" presName="childShp" presStyleLbl="bgAccFollowNode1" presStyleIdx="4" presStyleCnt="6">
        <dgm:presLayoutVars>
          <dgm:bulletEnabled val="1"/>
        </dgm:presLayoutVars>
      </dgm:prSet>
      <dgm:spPr/>
    </dgm:pt>
    <dgm:pt modelId="{4D2749D8-C6E1-4FA6-9179-7AB66C30B3B8}" type="pres">
      <dgm:prSet presAssocID="{BE409F39-1B82-4C4A-9E2A-8924504E6457}" presName="spacing" presStyleCnt="0"/>
      <dgm:spPr/>
    </dgm:pt>
    <dgm:pt modelId="{EA58DCD3-97CC-48B2-885A-B85BFF40E670}" type="pres">
      <dgm:prSet presAssocID="{D8BA49FE-A0E3-4D52-AE99-245F30E38B69}" presName="linNode" presStyleCnt="0"/>
      <dgm:spPr/>
    </dgm:pt>
    <dgm:pt modelId="{E9BF4091-D26F-40E6-BF84-3F2A44E0053D}" type="pres">
      <dgm:prSet presAssocID="{D8BA49FE-A0E3-4D52-AE99-245F30E38B69}" presName="parentShp" presStyleLbl="node1" presStyleIdx="5" presStyleCnt="6">
        <dgm:presLayoutVars>
          <dgm:bulletEnabled val="1"/>
        </dgm:presLayoutVars>
      </dgm:prSet>
      <dgm:spPr/>
    </dgm:pt>
    <dgm:pt modelId="{CA655FF6-FFB4-4E8A-8849-BD90395F4406}" type="pres">
      <dgm:prSet presAssocID="{D8BA49FE-A0E3-4D52-AE99-245F30E38B69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BD7EE01C-1D83-48CF-9E13-D3F16CE30AC8}" srcId="{D8BA49FE-A0E3-4D52-AE99-245F30E38B69}" destId="{A0027429-8073-4B78-8A76-7DF7F78E9D8C}" srcOrd="1" destOrd="0" parTransId="{3ACEFE11-AF76-4A22-BDF6-B7E13E1B4F64}" sibTransId="{3AD62F39-9607-49C7-B2CC-095E695A6BAD}"/>
    <dgm:cxn modelId="{9BC1C11D-9F5E-426E-A7AB-839B128811B0}" srcId="{1962C3A5-0A8C-4EAA-AD31-74F978ABA70A}" destId="{1AF9107D-105A-4153-8854-F61172E41A96}" srcOrd="1" destOrd="0" parTransId="{2DBA86C2-6E6F-4A53-B3CB-BE705D0DFA82}" sibTransId="{3B4E5C3F-5B58-4BF8-AB81-C7B298A60CF6}"/>
    <dgm:cxn modelId="{D5C0D720-CFC2-4383-89EC-CE45664274C2}" type="presOf" srcId="{1AF9107D-105A-4153-8854-F61172E41A96}" destId="{0F6345F0-40F0-48B1-B0D5-3E17FD6E1BD4}" srcOrd="0" destOrd="1" presId="urn:microsoft.com/office/officeart/2005/8/layout/vList6"/>
    <dgm:cxn modelId="{31C1A623-AD43-4FDC-ACDB-AC1AFBA7EA5F}" srcId="{383E2159-7485-4F4F-9FA1-AF46C0A39E9C}" destId="{46AF3DDD-8D56-41B4-8542-91CEE93A1550}" srcOrd="1" destOrd="0" parTransId="{67A4B691-1B9F-4936-A5A1-15E62CBFBBB4}" sibTransId="{7B29E020-70A2-44F5-AEB8-35F89C366CCE}"/>
    <dgm:cxn modelId="{46859A3D-F0FB-4A9D-A957-6F4D13F9AF7E}" srcId="{1962C3A5-0A8C-4EAA-AD31-74F978ABA70A}" destId="{538AA436-265E-4626-83B3-5BA2D50021B9}" srcOrd="0" destOrd="0" parTransId="{0745F956-91E8-4AEC-AF9D-5DB27FC00991}" sibTransId="{52338409-9860-4B24-8583-246D72B0BE4A}"/>
    <dgm:cxn modelId="{C9C2015D-8D09-4567-8CE0-8A4D5ADD68B3}" type="presOf" srcId="{6800F99E-F113-4E02-BF55-A6F3974012DD}" destId="{13501767-15F9-4183-9F71-346F836DF4DF}" srcOrd="0" destOrd="0" presId="urn:microsoft.com/office/officeart/2005/8/layout/vList6"/>
    <dgm:cxn modelId="{E87DC95E-A165-44BD-9C29-955672786727}" srcId="{383E2159-7485-4F4F-9FA1-AF46C0A39E9C}" destId="{D8BA49FE-A0E3-4D52-AE99-245F30E38B69}" srcOrd="5" destOrd="0" parTransId="{E0E2EB75-1AE8-4062-A4E4-709DE9B590CB}" sibTransId="{DADCCA04-0682-4B83-8C7C-F2CE1AA99024}"/>
    <dgm:cxn modelId="{0DA78441-D1A9-4B8A-B5A9-E21F00399E84}" srcId="{5346F51D-2514-4063-8A26-6971965A8F2D}" destId="{B4018836-9DBE-4AF6-916A-1FC88921057C}" srcOrd="1" destOrd="0" parTransId="{7F98B9AC-61B0-4F16-BB41-725788ACD3CD}" sibTransId="{3047A549-E5AD-4A31-A494-FAF980F37123}"/>
    <dgm:cxn modelId="{6D13E566-7ADA-4C4F-B4F1-590396F3A6C8}" type="presOf" srcId="{B4018836-9DBE-4AF6-916A-1FC88921057C}" destId="{BAC6CB8C-F1D1-4C96-A439-6E240989E595}" srcOrd="0" destOrd="1" presId="urn:microsoft.com/office/officeart/2005/8/layout/vList6"/>
    <dgm:cxn modelId="{0F1ACD47-96C9-4DB3-8281-82F158876A2B}" type="presOf" srcId="{5346F51D-2514-4063-8A26-6971965A8F2D}" destId="{C8BD4921-6B3A-40D1-ACA1-3D1403C7B1A1}" srcOrd="0" destOrd="0" presId="urn:microsoft.com/office/officeart/2005/8/layout/vList6"/>
    <dgm:cxn modelId="{FC71D14A-C9C9-4D27-8ED1-8CDD1E98F5CA}" srcId="{383E2159-7485-4F4F-9FA1-AF46C0A39E9C}" destId="{97A89B5F-A5EE-40F9-8844-77C20DFA0105}" srcOrd="2" destOrd="0" parTransId="{C1D989DA-B8D3-466F-80EE-4D02897B3141}" sibTransId="{2DFEF5D4-C25D-4310-9068-C8A154422DE7}"/>
    <dgm:cxn modelId="{3A04D64D-D6B3-49BD-B87C-C8BE5592839B}" srcId="{5912D9FB-97EE-450E-989A-BA607B8C0956}" destId="{99AEC8C8-7BAE-4A6B-8134-DB964B2A0B52}" srcOrd="0" destOrd="0" parTransId="{BBF4F85A-C902-41F3-B396-86B2C4C740FB}" sibTransId="{DA19F667-81CB-4294-88F8-EACEE95623E8}"/>
    <dgm:cxn modelId="{B6600553-7D61-40D5-B88C-7FA65ACA2DC0}" type="presOf" srcId="{46AF3DDD-8D56-41B4-8542-91CEE93A1550}" destId="{2F2BE85B-1E4D-4F4A-A43B-C1197D7DA556}" srcOrd="0" destOrd="0" presId="urn:microsoft.com/office/officeart/2005/8/layout/vList6"/>
    <dgm:cxn modelId="{2F65AA74-9283-4EDC-A6CD-4F7106F5FD03}" type="presOf" srcId="{FF8D34BE-80DF-4440-A0A5-FA6B47301264}" destId="{0F69C449-3CFA-4199-B625-58D23B9CB15C}" srcOrd="0" destOrd="0" presId="urn:microsoft.com/office/officeart/2005/8/layout/vList6"/>
    <dgm:cxn modelId="{476EC774-FE2A-4573-95C0-1600785EC859}" type="presOf" srcId="{2478A824-56C0-4E3D-91E4-320FC4E595BA}" destId="{BAC6CB8C-F1D1-4C96-A439-6E240989E595}" srcOrd="0" destOrd="0" presId="urn:microsoft.com/office/officeart/2005/8/layout/vList6"/>
    <dgm:cxn modelId="{437BCC57-90EC-48E1-BC42-EBA08C5BBE92}" type="presOf" srcId="{383E2159-7485-4F4F-9FA1-AF46C0A39E9C}" destId="{DC0DFC63-A354-48CB-8719-6F1D1A157A19}" srcOrd="0" destOrd="0" presId="urn:microsoft.com/office/officeart/2005/8/layout/vList6"/>
    <dgm:cxn modelId="{3CE1FD5A-1231-45B3-AE2F-ED01CEEA1AFE}" srcId="{D8BA49FE-A0E3-4D52-AE99-245F30E38B69}" destId="{8F192D95-64DC-407F-9B31-651428985F6D}" srcOrd="0" destOrd="0" parTransId="{96F365F6-B986-488F-A33D-411A0EF853F5}" sibTransId="{C382F7B7-4BAC-4D22-A4AB-8FBE44E5649F}"/>
    <dgm:cxn modelId="{89E1C17F-F55D-47AE-BBE2-CC7E556B3D1F}" srcId="{383E2159-7485-4F4F-9FA1-AF46C0A39E9C}" destId="{5912D9FB-97EE-450E-989A-BA607B8C0956}" srcOrd="0" destOrd="0" parTransId="{29082CA9-4172-4A8C-98E0-6DEA55D6EB8A}" sibTransId="{93E77752-343F-41EB-9D67-23C30512533A}"/>
    <dgm:cxn modelId="{EC159387-276C-4F38-B899-D33A310FC4B8}" type="presOf" srcId="{D8BA49FE-A0E3-4D52-AE99-245F30E38B69}" destId="{E9BF4091-D26F-40E6-BF84-3F2A44E0053D}" srcOrd="0" destOrd="0" presId="urn:microsoft.com/office/officeart/2005/8/layout/vList6"/>
    <dgm:cxn modelId="{2E918289-4A8F-43F2-957B-F37EF0B41509}" type="presOf" srcId="{8F192D95-64DC-407F-9B31-651428985F6D}" destId="{CA655FF6-FFB4-4E8A-8849-BD90395F4406}" srcOrd="0" destOrd="0" presId="urn:microsoft.com/office/officeart/2005/8/layout/vList6"/>
    <dgm:cxn modelId="{FE5A2D9D-DB65-42A4-B7C4-BDE6FCD3858D}" type="presOf" srcId="{97A89B5F-A5EE-40F9-8844-77C20DFA0105}" destId="{E462EAD7-BA1E-4CAA-A476-B8606A957756}" srcOrd="0" destOrd="0" presId="urn:microsoft.com/office/officeart/2005/8/layout/vList6"/>
    <dgm:cxn modelId="{A399B0A1-D16E-49CC-A2B1-5A77C984F0BA}" srcId="{46AF3DDD-8D56-41B4-8542-91CEE93A1550}" destId="{6800F99E-F113-4E02-BF55-A6F3974012DD}" srcOrd="0" destOrd="0" parTransId="{D8A070AB-675A-49AC-A3ED-D1393E2F35BA}" sibTransId="{E36CE2F6-57BA-4715-99FF-75FEEB000A17}"/>
    <dgm:cxn modelId="{13BD0BA4-824B-4C13-B4BD-83DE21C943E0}" srcId="{97A89B5F-A5EE-40F9-8844-77C20DFA0105}" destId="{DDA644A9-BC49-4E5A-B724-211B4C38EFD1}" srcOrd="1" destOrd="0" parTransId="{073D80C3-866F-4B27-AA9B-4A1B5F735B10}" sibTransId="{164B860B-95C0-416E-B1B8-87C91BD8BEDC}"/>
    <dgm:cxn modelId="{E0F03BAE-3E59-4323-AC96-69E6283D8FE0}" type="presOf" srcId="{DDA644A9-BC49-4E5A-B724-211B4C38EFD1}" destId="{0F69C449-3CFA-4199-B625-58D23B9CB15C}" srcOrd="0" destOrd="1" presId="urn:microsoft.com/office/officeart/2005/8/layout/vList6"/>
    <dgm:cxn modelId="{99D62AC2-8F20-4481-871A-8D2E99CBCF53}" type="presOf" srcId="{5912D9FB-97EE-450E-989A-BA607B8C0956}" destId="{1AC4324D-1DA1-46BD-AF1C-F818644F4245}" srcOrd="0" destOrd="0" presId="urn:microsoft.com/office/officeart/2005/8/layout/vList6"/>
    <dgm:cxn modelId="{F459B1C3-0E17-41F7-A5EC-53308C2D5C5C}" type="presOf" srcId="{99AEC8C8-7BAE-4A6B-8134-DB964B2A0B52}" destId="{D0AD30C9-434D-4D27-9614-E9C270CDB263}" srcOrd="0" destOrd="0" presId="urn:microsoft.com/office/officeart/2005/8/layout/vList6"/>
    <dgm:cxn modelId="{621FD7C5-7F8B-43A6-9140-661E5327DECF}" type="presOf" srcId="{1962C3A5-0A8C-4EAA-AD31-74F978ABA70A}" destId="{29B6F953-53A5-4FC7-80EF-8DAC9BC0D367}" srcOrd="0" destOrd="0" presId="urn:microsoft.com/office/officeart/2005/8/layout/vList6"/>
    <dgm:cxn modelId="{70DDF0D6-A0C6-409A-9773-49A4F61C9B14}" type="presOf" srcId="{A0027429-8073-4B78-8A76-7DF7F78E9D8C}" destId="{CA655FF6-FFB4-4E8A-8849-BD90395F4406}" srcOrd="0" destOrd="1" presId="urn:microsoft.com/office/officeart/2005/8/layout/vList6"/>
    <dgm:cxn modelId="{719700DF-D7B4-456E-B646-9788A72C5FA1}" srcId="{97A89B5F-A5EE-40F9-8844-77C20DFA0105}" destId="{FF8D34BE-80DF-4440-A0A5-FA6B47301264}" srcOrd="0" destOrd="0" parTransId="{8FB4B296-5820-46F7-966E-B9AA4D73E452}" sibTransId="{124B0B33-8137-45FA-B796-820B5AC3DB9B}"/>
    <dgm:cxn modelId="{632FE9E2-C302-4A34-930E-E7ACCB25BE13}" srcId="{5346F51D-2514-4063-8A26-6971965A8F2D}" destId="{2478A824-56C0-4E3D-91E4-320FC4E595BA}" srcOrd="0" destOrd="0" parTransId="{33814841-F13A-43EB-8C76-0346D3D7CFE9}" sibTransId="{0AAC29FB-D4A7-4905-A0E4-3ABBB8D0D1A1}"/>
    <dgm:cxn modelId="{5DF823E7-EFA3-4033-943E-0F0F982962E1}" type="presOf" srcId="{538AA436-265E-4626-83B3-5BA2D50021B9}" destId="{0F6345F0-40F0-48B1-B0D5-3E17FD6E1BD4}" srcOrd="0" destOrd="0" presId="urn:microsoft.com/office/officeart/2005/8/layout/vList6"/>
    <dgm:cxn modelId="{18952AF1-EC1C-4E71-82E9-9F7B8221A18C}" srcId="{383E2159-7485-4F4F-9FA1-AF46C0A39E9C}" destId="{1962C3A5-0A8C-4EAA-AD31-74F978ABA70A}" srcOrd="4" destOrd="0" parTransId="{45DC9541-F486-48DB-A3C2-6713CDD40C58}" sibTransId="{BE409F39-1B82-4C4A-9E2A-8924504E6457}"/>
    <dgm:cxn modelId="{CFD874FD-5ACB-49C7-831B-B90D9E05B484}" srcId="{383E2159-7485-4F4F-9FA1-AF46C0A39E9C}" destId="{5346F51D-2514-4063-8A26-6971965A8F2D}" srcOrd="3" destOrd="0" parTransId="{AB6E72DB-E8D5-482E-9486-50E28375E609}" sibTransId="{E90BE8E7-EE9E-4C5C-9360-4F1BC6EAE3D7}"/>
    <dgm:cxn modelId="{94B37E93-C385-4748-A19E-A1F8FEB9FBC2}" type="presParOf" srcId="{DC0DFC63-A354-48CB-8719-6F1D1A157A19}" destId="{F1F2E8B4-FFCF-4922-BF72-AA274B04322A}" srcOrd="0" destOrd="0" presId="urn:microsoft.com/office/officeart/2005/8/layout/vList6"/>
    <dgm:cxn modelId="{4F5BEBFB-7206-4177-A662-91E7751BBCD8}" type="presParOf" srcId="{F1F2E8B4-FFCF-4922-BF72-AA274B04322A}" destId="{1AC4324D-1DA1-46BD-AF1C-F818644F4245}" srcOrd="0" destOrd="0" presId="urn:microsoft.com/office/officeart/2005/8/layout/vList6"/>
    <dgm:cxn modelId="{640101BD-EAC3-41A2-B152-8A5BACB897E3}" type="presParOf" srcId="{F1F2E8B4-FFCF-4922-BF72-AA274B04322A}" destId="{D0AD30C9-434D-4D27-9614-E9C270CDB263}" srcOrd="1" destOrd="0" presId="urn:microsoft.com/office/officeart/2005/8/layout/vList6"/>
    <dgm:cxn modelId="{79C6DB69-88C6-4DC9-AA7B-99F70E064401}" type="presParOf" srcId="{DC0DFC63-A354-48CB-8719-6F1D1A157A19}" destId="{0A6F053B-327F-434D-97A4-80E8364F0A16}" srcOrd="1" destOrd="0" presId="urn:microsoft.com/office/officeart/2005/8/layout/vList6"/>
    <dgm:cxn modelId="{24C278F2-F8EB-447C-9C35-84BD2E321C3B}" type="presParOf" srcId="{DC0DFC63-A354-48CB-8719-6F1D1A157A19}" destId="{6C626392-4D13-4FEB-9509-D228C72BF61B}" srcOrd="2" destOrd="0" presId="urn:microsoft.com/office/officeart/2005/8/layout/vList6"/>
    <dgm:cxn modelId="{E903B4D6-A626-4149-AA7C-16BA483D956F}" type="presParOf" srcId="{6C626392-4D13-4FEB-9509-D228C72BF61B}" destId="{2F2BE85B-1E4D-4F4A-A43B-C1197D7DA556}" srcOrd="0" destOrd="0" presId="urn:microsoft.com/office/officeart/2005/8/layout/vList6"/>
    <dgm:cxn modelId="{42BC463E-1174-45DB-90E5-395DC71B3313}" type="presParOf" srcId="{6C626392-4D13-4FEB-9509-D228C72BF61B}" destId="{13501767-15F9-4183-9F71-346F836DF4DF}" srcOrd="1" destOrd="0" presId="urn:microsoft.com/office/officeart/2005/8/layout/vList6"/>
    <dgm:cxn modelId="{FDBE2D38-B74B-4BA6-A509-BC5C4A74AE9A}" type="presParOf" srcId="{DC0DFC63-A354-48CB-8719-6F1D1A157A19}" destId="{77435C3F-FB53-4585-9017-4D7187806E87}" srcOrd="3" destOrd="0" presId="urn:microsoft.com/office/officeart/2005/8/layout/vList6"/>
    <dgm:cxn modelId="{A357C0F5-68AE-40D8-9796-6AA0F899B0BB}" type="presParOf" srcId="{DC0DFC63-A354-48CB-8719-6F1D1A157A19}" destId="{59B12377-B48A-468E-AC0C-67C4476AD45E}" srcOrd="4" destOrd="0" presId="urn:microsoft.com/office/officeart/2005/8/layout/vList6"/>
    <dgm:cxn modelId="{22ECDAEC-3FF4-4B6B-89F0-4D69AD017769}" type="presParOf" srcId="{59B12377-B48A-468E-AC0C-67C4476AD45E}" destId="{E462EAD7-BA1E-4CAA-A476-B8606A957756}" srcOrd="0" destOrd="0" presId="urn:microsoft.com/office/officeart/2005/8/layout/vList6"/>
    <dgm:cxn modelId="{53A6C634-ECE6-44C7-A453-E181C6C8988C}" type="presParOf" srcId="{59B12377-B48A-468E-AC0C-67C4476AD45E}" destId="{0F69C449-3CFA-4199-B625-58D23B9CB15C}" srcOrd="1" destOrd="0" presId="urn:microsoft.com/office/officeart/2005/8/layout/vList6"/>
    <dgm:cxn modelId="{642A9554-3555-4BCB-8840-42FC0953C901}" type="presParOf" srcId="{DC0DFC63-A354-48CB-8719-6F1D1A157A19}" destId="{65D8DF4E-5349-47AE-A37F-EB19A53E8966}" srcOrd="5" destOrd="0" presId="urn:microsoft.com/office/officeart/2005/8/layout/vList6"/>
    <dgm:cxn modelId="{065500F4-2CC4-451F-ACCA-7E88C347EAC0}" type="presParOf" srcId="{DC0DFC63-A354-48CB-8719-6F1D1A157A19}" destId="{CEC4E832-B45C-4AF7-AD09-10E66C521B9F}" srcOrd="6" destOrd="0" presId="urn:microsoft.com/office/officeart/2005/8/layout/vList6"/>
    <dgm:cxn modelId="{AF45C0A5-44C1-42C0-8736-DDC431C4138A}" type="presParOf" srcId="{CEC4E832-B45C-4AF7-AD09-10E66C521B9F}" destId="{C8BD4921-6B3A-40D1-ACA1-3D1403C7B1A1}" srcOrd="0" destOrd="0" presId="urn:microsoft.com/office/officeart/2005/8/layout/vList6"/>
    <dgm:cxn modelId="{433426A7-FBAB-444E-B169-7E98D676DAC2}" type="presParOf" srcId="{CEC4E832-B45C-4AF7-AD09-10E66C521B9F}" destId="{BAC6CB8C-F1D1-4C96-A439-6E240989E595}" srcOrd="1" destOrd="0" presId="urn:microsoft.com/office/officeart/2005/8/layout/vList6"/>
    <dgm:cxn modelId="{41A40504-E66F-49BA-AA9F-1CD9EBE5B206}" type="presParOf" srcId="{DC0DFC63-A354-48CB-8719-6F1D1A157A19}" destId="{81F2BA49-A9F2-4072-BD36-6692C794A800}" srcOrd="7" destOrd="0" presId="urn:microsoft.com/office/officeart/2005/8/layout/vList6"/>
    <dgm:cxn modelId="{A3B07082-9599-4B71-A61F-D6080921D3B3}" type="presParOf" srcId="{DC0DFC63-A354-48CB-8719-6F1D1A157A19}" destId="{905D9709-271B-4827-8F38-6039C7133447}" srcOrd="8" destOrd="0" presId="urn:microsoft.com/office/officeart/2005/8/layout/vList6"/>
    <dgm:cxn modelId="{7F0C870E-AA51-4F0B-8BCC-900F62AA5367}" type="presParOf" srcId="{905D9709-271B-4827-8F38-6039C7133447}" destId="{29B6F953-53A5-4FC7-80EF-8DAC9BC0D367}" srcOrd="0" destOrd="0" presId="urn:microsoft.com/office/officeart/2005/8/layout/vList6"/>
    <dgm:cxn modelId="{D785D793-75AA-495E-BF4D-F1895EF73EFD}" type="presParOf" srcId="{905D9709-271B-4827-8F38-6039C7133447}" destId="{0F6345F0-40F0-48B1-B0D5-3E17FD6E1BD4}" srcOrd="1" destOrd="0" presId="urn:microsoft.com/office/officeart/2005/8/layout/vList6"/>
    <dgm:cxn modelId="{A7340357-EE6D-4854-A424-5D19E3EE8302}" type="presParOf" srcId="{DC0DFC63-A354-48CB-8719-6F1D1A157A19}" destId="{4D2749D8-C6E1-4FA6-9179-7AB66C30B3B8}" srcOrd="9" destOrd="0" presId="urn:microsoft.com/office/officeart/2005/8/layout/vList6"/>
    <dgm:cxn modelId="{9F5A2442-CA75-4C19-A42A-0883278092B5}" type="presParOf" srcId="{DC0DFC63-A354-48CB-8719-6F1D1A157A19}" destId="{EA58DCD3-97CC-48B2-885A-B85BFF40E670}" srcOrd="10" destOrd="0" presId="urn:microsoft.com/office/officeart/2005/8/layout/vList6"/>
    <dgm:cxn modelId="{DA81BB6A-EA9F-4FF8-92BF-BDD75C42D151}" type="presParOf" srcId="{EA58DCD3-97CC-48B2-885A-B85BFF40E670}" destId="{E9BF4091-D26F-40E6-BF84-3F2A44E0053D}" srcOrd="0" destOrd="0" presId="urn:microsoft.com/office/officeart/2005/8/layout/vList6"/>
    <dgm:cxn modelId="{2EBA8B6C-DDAF-4783-BD87-D46AAA5B79C7}" type="presParOf" srcId="{EA58DCD3-97CC-48B2-885A-B85BFF40E670}" destId="{CA655FF6-FFB4-4E8A-8849-BD90395F440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45273-5BAE-4E80-A516-6C23FCCF78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FA3631A9-692B-45FD-A57F-2369E9DF55E7}">
      <dgm:prSet phldrT="[Text]" custT="1"/>
      <dgm:spPr>
        <a:solidFill>
          <a:schemeClr val="tx2"/>
        </a:solidFill>
      </dgm:spPr>
      <dgm:t>
        <a:bodyPr/>
        <a:lstStyle/>
        <a:p>
          <a:r>
            <a:rPr lang="en-IE" sz="1600" b="1" noProof="0">
              <a:solidFill>
                <a:schemeClr val="bg1"/>
              </a:solidFill>
            </a:rPr>
            <a:t>Supporting Access to Capital Markets</a:t>
          </a:r>
          <a:endParaRPr lang="en-IE" sz="1600" noProof="0">
            <a:solidFill>
              <a:schemeClr val="bg1"/>
            </a:solidFill>
          </a:endParaRPr>
        </a:p>
      </dgm:t>
    </dgm:pt>
    <dgm:pt modelId="{621BEE9C-B254-4814-8475-71E24001C2B2}" type="parTrans" cxnId="{8808DEE1-31D6-47A5-BE63-15DD4F241240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7A9BECC1-C901-4428-9F9D-7C38AEA2EE2E}" type="sibTrans" cxnId="{8808DEE1-31D6-47A5-BE63-15DD4F241240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EBC9F72D-AE53-4C1B-95B4-7425F0761C73}">
      <dgm:prSet phldrT="[Text]" custT="1"/>
      <dgm:spPr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An upgraded investment dialogue and strategic funding</a:t>
          </a:r>
        </a:p>
      </dgm:t>
    </dgm:pt>
    <dgm:pt modelId="{584F22B0-FB03-4BB5-A3B0-063CA7B5B801}" type="parTrans" cxnId="{06746B6E-0894-44D2-9583-2167A3F6B458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512B7A5F-1675-43B4-AC5B-42FFAB00C86F}" type="sibTrans" cxnId="{06746B6E-0894-44D2-9583-2167A3F6B458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06AD104E-0836-4697-9586-B10035DC5BCA}">
      <dgm:prSet phldrT="[Text]" custT="1"/>
      <dgm:spPr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De-risking via enhanced use of Public Funds</a:t>
          </a:r>
          <a:endParaRPr lang="en-IE" sz="1600" b="1" kern="1200" noProof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B7E0676-1646-4AB1-B1F3-E3D1FEEA8FCD}" type="parTrans" cxnId="{980020CF-6490-4818-B381-406381231A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A43C6A99-6A83-472D-9365-B52E04A39455}" type="sibTrans" cxnId="{980020CF-6490-4818-B381-406381231AD5}">
      <dgm:prSet/>
      <dgm:spPr/>
      <dgm:t>
        <a:bodyPr/>
        <a:lstStyle/>
        <a:p>
          <a:endParaRPr lang="fr-BE">
            <a:solidFill>
              <a:schemeClr val="bg1"/>
            </a:solidFill>
          </a:endParaRPr>
        </a:p>
      </dgm:t>
    </dgm:pt>
    <dgm:pt modelId="{979C279A-13D3-467E-A3B8-4D8AFAD9E161}" type="pres">
      <dgm:prSet presAssocID="{A8B45273-5BAE-4E80-A516-6C23FCCF7800}" presName="compositeShape" presStyleCnt="0">
        <dgm:presLayoutVars>
          <dgm:chMax val="7"/>
          <dgm:dir/>
          <dgm:resizeHandles val="exact"/>
        </dgm:presLayoutVars>
      </dgm:prSet>
      <dgm:spPr/>
    </dgm:pt>
    <dgm:pt modelId="{6D3A7E45-3347-4F5A-B9D4-0AD76FCA0121}" type="pres">
      <dgm:prSet presAssocID="{FA3631A9-692B-45FD-A57F-2369E9DF55E7}" presName="circ1" presStyleLbl="vennNode1" presStyleIdx="0" presStyleCnt="3" custLinFactNeighborX="416" custLinFactNeighborY="-2499"/>
      <dgm:spPr/>
    </dgm:pt>
    <dgm:pt modelId="{B9F9454C-A1B4-41E8-8D38-F32EB7D4CCA7}" type="pres">
      <dgm:prSet presAssocID="{FA3631A9-692B-45FD-A57F-2369E9DF55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4204EF-D21C-44B2-8F95-0419723DF447}" type="pres">
      <dgm:prSet presAssocID="{EBC9F72D-AE53-4C1B-95B4-7425F0761C73}" presName="circ2" presStyleLbl="vennNode1" presStyleIdx="1" presStyleCnt="3"/>
      <dgm:spPr>
        <a:xfrm>
          <a:off x="1633136" y="1432255"/>
          <a:ext cx="2217685" cy="2217685"/>
        </a:xfrm>
        <a:prstGeom prst="ellipse">
          <a:avLst/>
        </a:prstGeom>
      </dgm:spPr>
    </dgm:pt>
    <dgm:pt modelId="{28B147E4-1C2D-47EA-B0BB-6AD0F4BB5F99}" type="pres">
      <dgm:prSet presAssocID="{EBC9F72D-AE53-4C1B-95B4-7425F0761C7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083C10-8807-4465-ACA7-E3F5C7C1C8E0}" type="pres">
      <dgm:prSet presAssocID="{06AD104E-0836-4697-9586-B10035DC5BCA}" presName="circ3" presStyleLbl="vennNode1" presStyleIdx="2" presStyleCnt="3"/>
      <dgm:spPr>
        <a:xfrm>
          <a:off x="32706" y="1432255"/>
          <a:ext cx="2217685" cy="2217685"/>
        </a:xfrm>
        <a:prstGeom prst="ellipse">
          <a:avLst/>
        </a:prstGeom>
      </dgm:spPr>
    </dgm:pt>
    <dgm:pt modelId="{D061A739-2B15-46DD-B6DD-6CB1E632F40D}" type="pres">
      <dgm:prSet presAssocID="{06AD104E-0836-4697-9586-B10035DC5B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50D0F0A-DB6B-4FE7-A2B8-A1E17D6D9D32}" type="presOf" srcId="{06AD104E-0836-4697-9586-B10035DC5BCA}" destId="{63083C10-8807-4465-ACA7-E3F5C7C1C8E0}" srcOrd="0" destOrd="0" presId="urn:microsoft.com/office/officeart/2005/8/layout/venn1"/>
    <dgm:cxn modelId="{3E488312-3312-472C-A14E-86268B3D3E3E}" type="presOf" srcId="{FA3631A9-692B-45FD-A57F-2369E9DF55E7}" destId="{B9F9454C-A1B4-41E8-8D38-F32EB7D4CCA7}" srcOrd="1" destOrd="0" presId="urn:microsoft.com/office/officeart/2005/8/layout/venn1"/>
    <dgm:cxn modelId="{6C983D2A-D939-4E67-834D-D4311AE2EFF1}" type="presOf" srcId="{EBC9F72D-AE53-4C1B-95B4-7425F0761C73}" destId="{6C4204EF-D21C-44B2-8F95-0419723DF447}" srcOrd="0" destOrd="0" presId="urn:microsoft.com/office/officeart/2005/8/layout/venn1"/>
    <dgm:cxn modelId="{A3C6E25F-2C3D-4190-8301-4656EB026931}" type="presOf" srcId="{EBC9F72D-AE53-4C1B-95B4-7425F0761C73}" destId="{28B147E4-1C2D-47EA-B0BB-6AD0F4BB5F99}" srcOrd="1" destOrd="0" presId="urn:microsoft.com/office/officeart/2005/8/layout/venn1"/>
    <dgm:cxn modelId="{06746B6E-0894-44D2-9583-2167A3F6B458}" srcId="{A8B45273-5BAE-4E80-A516-6C23FCCF7800}" destId="{EBC9F72D-AE53-4C1B-95B4-7425F0761C73}" srcOrd="1" destOrd="0" parTransId="{584F22B0-FB03-4BB5-A3B0-063CA7B5B801}" sibTransId="{512B7A5F-1675-43B4-AC5B-42FFAB00C86F}"/>
    <dgm:cxn modelId="{9E085FA1-DB5C-46DF-A9C5-A3E430AEECDF}" type="presOf" srcId="{06AD104E-0836-4697-9586-B10035DC5BCA}" destId="{D061A739-2B15-46DD-B6DD-6CB1E632F40D}" srcOrd="1" destOrd="0" presId="urn:microsoft.com/office/officeart/2005/8/layout/venn1"/>
    <dgm:cxn modelId="{980020CF-6490-4818-B381-406381231AD5}" srcId="{A8B45273-5BAE-4E80-A516-6C23FCCF7800}" destId="{06AD104E-0836-4697-9586-B10035DC5BCA}" srcOrd="2" destOrd="0" parTransId="{6B7E0676-1646-4AB1-B1F3-E3D1FEEA8FCD}" sibTransId="{A43C6A99-6A83-472D-9365-B52E04A39455}"/>
    <dgm:cxn modelId="{8808DEE1-31D6-47A5-BE63-15DD4F241240}" srcId="{A8B45273-5BAE-4E80-A516-6C23FCCF7800}" destId="{FA3631A9-692B-45FD-A57F-2369E9DF55E7}" srcOrd="0" destOrd="0" parTransId="{621BEE9C-B254-4814-8475-71E24001C2B2}" sibTransId="{7A9BECC1-C901-4428-9F9D-7C38AEA2EE2E}"/>
    <dgm:cxn modelId="{A8111CE4-A1DA-45AE-A222-10CF164CC8E1}" type="presOf" srcId="{A8B45273-5BAE-4E80-A516-6C23FCCF7800}" destId="{979C279A-13D3-467E-A3B8-4D8AFAD9E161}" srcOrd="0" destOrd="0" presId="urn:microsoft.com/office/officeart/2005/8/layout/venn1"/>
    <dgm:cxn modelId="{EBEF5CF9-A236-4387-B4B8-FECC745D4CC9}" type="presOf" srcId="{FA3631A9-692B-45FD-A57F-2369E9DF55E7}" destId="{6D3A7E45-3347-4F5A-B9D4-0AD76FCA0121}" srcOrd="0" destOrd="0" presId="urn:microsoft.com/office/officeart/2005/8/layout/venn1"/>
    <dgm:cxn modelId="{0BCFF34D-7D40-4BC0-A87A-4D0B1574AC8E}" type="presParOf" srcId="{979C279A-13D3-467E-A3B8-4D8AFAD9E161}" destId="{6D3A7E45-3347-4F5A-B9D4-0AD76FCA0121}" srcOrd="0" destOrd="0" presId="urn:microsoft.com/office/officeart/2005/8/layout/venn1"/>
    <dgm:cxn modelId="{6C0F6DF6-B90B-4CB3-B3D0-ECA0DA789986}" type="presParOf" srcId="{979C279A-13D3-467E-A3B8-4D8AFAD9E161}" destId="{B9F9454C-A1B4-41E8-8D38-F32EB7D4CCA7}" srcOrd="1" destOrd="0" presId="urn:microsoft.com/office/officeart/2005/8/layout/venn1"/>
    <dgm:cxn modelId="{5D90A2EA-A943-4334-A6FC-B637A06604A8}" type="presParOf" srcId="{979C279A-13D3-467E-A3B8-4D8AFAD9E161}" destId="{6C4204EF-D21C-44B2-8F95-0419723DF447}" srcOrd="2" destOrd="0" presId="urn:microsoft.com/office/officeart/2005/8/layout/venn1"/>
    <dgm:cxn modelId="{11FC8AEB-78FE-4B97-B487-B40FD4A1613A}" type="presParOf" srcId="{979C279A-13D3-467E-A3B8-4D8AFAD9E161}" destId="{28B147E4-1C2D-47EA-B0BB-6AD0F4BB5F99}" srcOrd="3" destOrd="0" presId="urn:microsoft.com/office/officeart/2005/8/layout/venn1"/>
    <dgm:cxn modelId="{4758A397-96D1-4E41-9670-22CA34A0F5A6}" type="presParOf" srcId="{979C279A-13D3-467E-A3B8-4D8AFAD9E161}" destId="{63083C10-8807-4465-ACA7-E3F5C7C1C8E0}" srcOrd="4" destOrd="0" presId="urn:microsoft.com/office/officeart/2005/8/layout/venn1"/>
    <dgm:cxn modelId="{8B487A4B-C32F-4A67-87D6-27A9B76192DA}" type="presParOf" srcId="{979C279A-13D3-467E-A3B8-4D8AFAD9E161}" destId="{D061A739-2B15-46DD-B6DD-6CB1E632F4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4417F-75BA-4C39-9D43-6DEA7E4CBE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F8F00CB-9014-48F6-B154-78083ED545E9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s-ES" sz="3000" dirty="0" err="1"/>
            <a:t>Electrification</a:t>
          </a:r>
          <a:r>
            <a:rPr lang="es-ES" sz="3000" dirty="0"/>
            <a:t> </a:t>
          </a:r>
          <a:r>
            <a:rPr lang="es-ES" sz="3000" dirty="0" err="1"/>
            <a:t>rates</a:t>
          </a:r>
          <a:r>
            <a:rPr lang="es-ES" sz="3000" dirty="0"/>
            <a:t>:</a:t>
          </a:r>
          <a:endParaRPr lang="en-IE" sz="3000" dirty="0"/>
        </a:p>
      </dgm:t>
    </dgm:pt>
    <dgm:pt modelId="{E34A053B-BB26-4641-B99C-E5208D47F4F1}" type="parTrans" cxnId="{844C5147-F3D5-4370-81A1-CA6C25C184CC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6277772-6A6C-4E04-9FD0-977A02E02A34}" type="sibTrans" cxnId="{844C5147-F3D5-4370-81A1-CA6C25C184CC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4717ABD8-F73E-4A23-9E8F-41231C68059C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s-ES" sz="2000" dirty="0"/>
            <a:t>Global </a:t>
          </a:r>
          <a:r>
            <a:rPr lang="es-ES" sz="2000" dirty="0" err="1"/>
            <a:t>average</a:t>
          </a:r>
          <a:r>
            <a:rPr lang="es-ES" sz="2000" dirty="0"/>
            <a:t> (21%), </a:t>
          </a:r>
          <a:r>
            <a:rPr lang="es-ES" sz="2000" dirty="0" err="1"/>
            <a:t>Japan</a:t>
          </a:r>
          <a:r>
            <a:rPr lang="es-ES" sz="2000" dirty="0"/>
            <a:t> (31%) </a:t>
          </a:r>
          <a:r>
            <a:rPr lang="es-ES" sz="2000" dirty="0" err="1"/>
            <a:t>or</a:t>
          </a:r>
          <a:r>
            <a:rPr lang="es-ES" sz="2000" dirty="0"/>
            <a:t> China (29%)</a:t>
          </a:r>
          <a:endParaRPr lang="en-IE" sz="2000" dirty="0"/>
        </a:p>
      </dgm:t>
    </dgm:pt>
    <dgm:pt modelId="{BFDABF9E-A5A8-4D23-96F1-AD907F906C33}" type="parTrans" cxnId="{8AC73B7E-3A00-49A7-9D37-733A2F91508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EA86C7AB-29DE-46B0-9972-E5892426F5F1}" type="sibTrans" cxnId="{8AC73B7E-3A00-49A7-9D37-733A2F91508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172F410-C076-41BE-B498-AB76D692E80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s-ES" sz="2800" dirty="0"/>
            <a:t>To </a:t>
          </a:r>
          <a:r>
            <a:rPr lang="es-ES" sz="2800" dirty="0" err="1"/>
            <a:t>increase</a:t>
          </a:r>
          <a:r>
            <a:rPr lang="es-ES" sz="2800" dirty="0"/>
            <a:t> </a:t>
          </a:r>
          <a:r>
            <a:rPr lang="es-ES" sz="2800" dirty="0" err="1"/>
            <a:t>electrification</a:t>
          </a:r>
          <a:r>
            <a:rPr lang="es-ES" sz="2800" dirty="0"/>
            <a:t>, </a:t>
          </a:r>
          <a:r>
            <a:rPr lang="es-ES" sz="2800" dirty="0" err="1"/>
            <a:t>the</a:t>
          </a:r>
          <a:r>
            <a:rPr lang="es-ES" sz="2800" dirty="0"/>
            <a:t> Plan</a:t>
          </a:r>
          <a:endParaRPr lang="en-IE" sz="2800" b="0" u="none" dirty="0"/>
        </a:p>
      </dgm:t>
    </dgm:pt>
    <dgm:pt modelId="{1F2042D9-09AE-4793-BF41-766CFE21F13B}" type="parTrans" cxnId="{38C0AFD9-62C8-48FB-9516-6433F2E6D179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FA66107E-1ABC-47C1-A9F5-132ABA75E956}" type="sibTrans" cxnId="{38C0AFD9-62C8-48FB-9516-6433F2E6D179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F7568D32-16BE-439B-8D56-A8DA134B5743}">
      <dgm:prSet phldrT="[Text]" custT="1"/>
      <dgm:spPr/>
      <dgm:t>
        <a:bodyPr/>
        <a:lstStyle/>
        <a:p>
          <a:pPr>
            <a:lnSpc>
              <a:spcPct val="110000"/>
            </a:lnSpc>
            <a:buFont typeface="Wingdings"/>
            <a:buChar char="v"/>
          </a:pPr>
          <a:r>
            <a:rPr lang="en-US" sz="2000" b="1" dirty="0">
              <a:solidFill>
                <a:srgbClr val="565656"/>
              </a:solidFill>
              <a:latin typeface="Arial"/>
              <a:ea typeface="Arial"/>
              <a:cs typeface="Arial"/>
            </a:rPr>
            <a:t>Focus on barriers to further electrification</a:t>
          </a:r>
          <a:r>
            <a:rPr lang="en-US" sz="2000" dirty="0">
              <a:solidFill>
                <a:srgbClr val="565656"/>
              </a:solidFill>
              <a:latin typeface="Arial"/>
              <a:ea typeface="Arial"/>
              <a:cs typeface="Arial"/>
            </a:rPr>
            <a:t>: both horizontal &amp; </a:t>
          </a:r>
          <a:r>
            <a:rPr lang="en-US" sz="2000" dirty="0">
              <a:solidFill>
                <a:srgbClr val="565656"/>
              </a:solidFill>
              <a:cs typeface="Arial"/>
            </a:rPr>
            <a:t>sector-specific (e.g. industry, transport,..). Set out </a:t>
          </a:r>
          <a:r>
            <a:rPr lang="en-US" sz="2000" dirty="0">
              <a:solidFill>
                <a:srgbClr val="565656"/>
              </a:solidFill>
              <a:latin typeface="Arial"/>
              <a:ea typeface="Arial"/>
              <a:cs typeface="Arial"/>
            </a:rPr>
            <a:t>actions to continue deploying clean energy.</a:t>
          </a:r>
          <a:endParaRPr lang="en-IE" sz="2000" dirty="0"/>
        </a:p>
      </dgm:t>
    </dgm:pt>
    <dgm:pt modelId="{28F23905-BD08-478D-AD18-13E21A540654}" type="parTrans" cxnId="{819768F9-DDBB-43D9-972E-D956F0B52B35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CD5368F9-480F-471C-A76B-C68D1860AF10}" type="sibTrans" cxnId="{819768F9-DDBB-43D9-972E-D956F0B52B35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36DEF4AA-1A71-4C55-BBB6-18652F7049B9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High cost of electricity </a:t>
          </a:r>
          <a:r>
            <a:rPr lang="en-IE" sz="2000" dirty="0"/>
            <a:t>compared to gas (taxes, prices).</a:t>
          </a:r>
          <a:endParaRPr lang="en-US" sz="2000" dirty="0">
            <a:cs typeface="Arial"/>
          </a:endParaRPr>
        </a:p>
      </dgm:t>
    </dgm:pt>
    <dgm:pt modelId="{E006568C-00A9-4418-93A0-BA11CA9BCCE2}" type="parTrans" cxnId="{115DEEA4-8E3E-4162-846E-77CC44F0AF4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9FD96046-BC70-47D3-A329-A56B550E9768}" type="sibTrans" cxnId="{115DEEA4-8E3E-4162-846E-77CC44F0AF4A}">
      <dgm:prSet/>
      <dgm:spPr/>
      <dgm:t>
        <a:bodyPr/>
        <a:lstStyle/>
        <a:p>
          <a:pPr>
            <a:lnSpc>
              <a:spcPct val="110000"/>
            </a:lnSpc>
          </a:pPr>
          <a:endParaRPr lang="en-IE"/>
        </a:p>
      </dgm:t>
    </dgm:pt>
    <dgm:pt modelId="{9A75F2DB-0A79-4BE0-92F1-5B5A31878388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Upfront cost of solutions </a:t>
          </a:r>
          <a:r>
            <a:rPr lang="en-IE" sz="2000" dirty="0"/>
            <a:t>to electrify (Electric vehicles, Heat pumps).</a:t>
          </a:r>
          <a:endParaRPr lang="en-US" sz="2000" dirty="0">
            <a:cs typeface="Arial"/>
          </a:endParaRPr>
        </a:p>
      </dgm:t>
    </dgm:pt>
    <dgm:pt modelId="{803EF3BC-DFA3-48F5-B0FB-343436D2E1FD}" type="parTrans" cxnId="{A9F8B82D-CB9E-4263-8871-5B719C939C3C}">
      <dgm:prSet/>
      <dgm:spPr/>
      <dgm:t>
        <a:bodyPr/>
        <a:lstStyle/>
        <a:p>
          <a:endParaRPr lang="en-IE"/>
        </a:p>
      </dgm:t>
    </dgm:pt>
    <dgm:pt modelId="{A7660606-F58D-4568-B7FE-0853B5CBFBE6}" type="sibTrans" cxnId="{A9F8B82D-CB9E-4263-8871-5B719C939C3C}">
      <dgm:prSet/>
      <dgm:spPr/>
      <dgm:t>
        <a:bodyPr/>
        <a:lstStyle/>
        <a:p>
          <a:endParaRPr lang="en-IE"/>
        </a:p>
      </dgm:t>
    </dgm:pt>
    <dgm:pt modelId="{B37ECBF0-5FBE-4AC3-9D99-54440E9714DB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Infrastructure</a:t>
          </a:r>
          <a:r>
            <a:rPr lang="en-IE" sz="2000" dirty="0"/>
            <a:t>. Switching systems: from gas grid to electricity grid.</a:t>
          </a:r>
          <a:endParaRPr lang="en-US" sz="2000" dirty="0">
            <a:cs typeface="Arial"/>
          </a:endParaRPr>
        </a:p>
      </dgm:t>
    </dgm:pt>
    <dgm:pt modelId="{2409ED90-F79D-41C7-947B-520398510D7F}" type="parTrans" cxnId="{4D979D8B-57F2-4480-B8BC-B2A2DF7F1303}">
      <dgm:prSet/>
      <dgm:spPr/>
      <dgm:t>
        <a:bodyPr/>
        <a:lstStyle/>
        <a:p>
          <a:endParaRPr lang="en-IE"/>
        </a:p>
      </dgm:t>
    </dgm:pt>
    <dgm:pt modelId="{6CBE6351-B456-47CC-9578-E703E3291EFB}" type="sibTrans" cxnId="{4D979D8B-57F2-4480-B8BC-B2A2DF7F1303}">
      <dgm:prSet/>
      <dgm:spPr/>
      <dgm:t>
        <a:bodyPr/>
        <a:lstStyle/>
        <a:p>
          <a:endParaRPr lang="en-IE"/>
        </a:p>
      </dgm:t>
    </dgm:pt>
    <dgm:pt modelId="{B5F55BA6-61D8-466D-9018-53D9F1A6E890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Innovation</a:t>
          </a:r>
          <a:r>
            <a:rPr lang="en-IE" sz="2000" dirty="0"/>
            <a:t>. Some solutions – but high temperature solutions not there.</a:t>
          </a:r>
          <a:endParaRPr lang="en-US" sz="2000" dirty="0">
            <a:cs typeface="Arial"/>
          </a:endParaRPr>
        </a:p>
      </dgm:t>
    </dgm:pt>
    <dgm:pt modelId="{887C87C2-5399-4306-B1DC-4BDD50C153AE}" type="parTrans" cxnId="{BD053318-B8B3-47A2-9483-B3E96140CEE6}">
      <dgm:prSet/>
      <dgm:spPr/>
      <dgm:t>
        <a:bodyPr/>
        <a:lstStyle/>
        <a:p>
          <a:endParaRPr lang="en-IE"/>
        </a:p>
      </dgm:t>
    </dgm:pt>
    <dgm:pt modelId="{D1FAD9BD-1EC2-485B-9E17-524E5CBF57B1}" type="sibTrans" cxnId="{BD053318-B8B3-47A2-9483-B3E96140CEE6}">
      <dgm:prSet/>
      <dgm:spPr/>
      <dgm:t>
        <a:bodyPr/>
        <a:lstStyle/>
        <a:p>
          <a:endParaRPr lang="en-IE"/>
        </a:p>
      </dgm:t>
    </dgm:pt>
    <dgm:pt modelId="{DBCC7C18-7C50-45D4-9B66-666725FD3A36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n-IE" sz="2000" b="1" dirty="0"/>
            <a:t>Skills</a:t>
          </a:r>
          <a:r>
            <a:rPr lang="en-IE" sz="2000" dirty="0"/>
            <a:t>. Manufacturing.</a:t>
          </a:r>
          <a:endParaRPr lang="en-US" sz="2000" dirty="0">
            <a:cs typeface="Arial"/>
          </a:endParaRPr>
        </a:p>
      </dgm:t>
    </dgm:pt>
    <dgm:pt modelId="{B351407F-86AC-47E3-9740-86552713582E}" type="parTrans" cxnId="{16BA6A08-BC58-43D4-9DBD-174397A496E4}">
      <dgm:prSet/>
      <dgm:spPr/>
      <dgm:t>
        <a:bodyPr/>
        <a:lstStyle/>
        <a:p>
          <a:endParaRPr lang="en-IE"/>
        </a:p>
      </dgm:t>
    </dgm:pt>
    <dgm:pt modelId="{5B833C06-D528-41C7-B1DB-6E9D7A2ABEE3}" type="sibTrans" cxnId="{16BA6A08-BC58-43D4-9DBD-174397A496E4}">
      <dgm:prSet/>
      <dgm:spPr/>
      <dgm:t>
        <a:bodyPr/>
        <a:lstStyle/>
        <a:p>
          <a:endParaRPr lang="en-IE"/>
        </a:p>
      </dgm:t>
    </dgm:pt>
    <dgm:pt modelId="{B50FC7C0-A6E9-43F0-81F8-A2AA212C2B14}">
      <dgm:prSet phldrT="[Text]" custT="1"/>
      <dgm:spPr/>
      <dgm:t>
        <a:bodyPr/>
        <a:lstStyle/>
        <a:p>
          <a:pPr>
            <a:lnSpc>
              <a:spcPct val="110000"/>
            </a:lnSpc>
            <a:buFont typeface="Wingdings"/>
            <a:buChar char="v"/>
          </a:pPr>
          <a:endParaRPr lang="en-IE" sz="1000" dirty="0"/>
        </a:p>
      </dgm:t>
    </dgm:pt>
    <dgm:pt modelId="{916906D9-E7AB-433C-8A43-9A31DEDC3514}" type="parTrans" cxnId="{07DDE669-4031-4A8A-B2F3-1189E41D68E7}">
      <dgm:prSet/>
      <dgm:spPr/>
      <dgm:t>
        <a:bodyPr/>
        <a:lstStyle/>
        <a:p>
          <a:endParaRPr lang="en-IE"/>
        </a:p>
      </dgm:t>
    </dgm:pt>
    <dgm:pt modelId="{B9EBA2DE-F575-4B9A-900E-A9259E992C6B}" type="sibTrans" cxnId="{07DDE669-4031-4A8A-B2F3-1189E41D68E7}">
      <dgm:prSet/>
      <dgm:spPr/>
      <dgm:t>
        <a:bodyPr/>
        <a:lstStyle/>
        <a:p>
          <a:endParaRPr lang="en-IE"/>
        </a:p>
      </dgm:t>
    </dgm:pt>
    <dgm:pt modelId="{D3FE58E7-39DD-411D-ACDE-F45EE6082B2C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s-ES" sz="2000" dirty="0"/>
            <a:t>EU (23%), Spain (24%)</a:t>
          </a:r>
          <a:endParaRPr lang="en-IE" sz="2000" dirty="0"/>
        </a:p>
      </dgm:t>
    </dgm:pt>
    <dgm:pt modelId="{77ED421A-5689-46B3-A6BD-DF03E74FB2F9}" type="sibTrans" cxnId="{D19F333D-EE96-4D87-8016-F0A10AA92990}">
      <dgm:prSet/>
      <dgm:spPr/>
      <dgm:t>
        <a:bodyPr/>
        <a:lstStyle/>
        <a:p>
          <a:endParaRPr lang="en-IE"/>
        </a:p>
      </dgm:t>
    </dgm:pt>
    <dgm:pt modelId="{843880C6-A1EB-4DE0-AED6-0032A5771833}" type="parTrans" cxnId="{D19F333D-EE96-4D87-8016-F0A10AA92990}">
      <dgm:prSet/>
      <dgm:spPr/>
      <dgm:t>
        <a:bodyPr/>
        <a:lstStyle/>
        <a:p>
          <a:endParaRPr lang="en-IE"/>
        </a:p>
      </dgm:t>
    </dgm:pt>
    <dgm:pt modelId="{E24014B6-382C-4504-ACCA-2A8AEF403721}" type="pres">
      <dgm:prSet presAssocID="{2654417F-75BA-4C39-9D43-6DEA7E4CBED2}" presName="linear" presStyleCnt="0">
        <dgm:presLayoutVars>
          <dgm:animLvl val="lvl"/>
          <dgm:resizeHandles val="exact"/>
        </dgm:presLayoutVars>
      </dgm:prSet>
      <dgm:spPr/>
    </dgm:pt>
    <dgm:pt modelId="{9A776D76-AD1A-4903-8EE2-8DA2B8037742}" type="pres">
      <dgm:prSet presAssocID="{2F8F00CB-9014-48F6-B154-78083ED545E9}" presName="parentText" presStyleLbl="node1" presStyleIdx="0" presStyleCnt="2" custLinFactNeighborY="-991">
        <dgm:presLayoutVars>
          <dgm:chMax val="0"/>
          <dgm:bulletEnabled val="1"/>
        </dgm:presLayoutVars>
      </dgm:prSet>
      <dgm:spPr/>
    </dgm:pt>
    <dgm:pt modelId="{3C6BE547-3016-4C59-BE3D-F613F31BB0A4}" type="pres">
      <dgm:prSet presAssocID="{2F8F00CB-9014-48F6-B154-78083ED545E9}" presName="childText" presStyleLbl="revTx" presStyleIdx="0" presStyleCnt="2" custScaleY="130747">
        <dgm:presLayoutVars>
          <dgm:bulletEnabled val="1"/>
        </dgm:presLayoutVars>
      </dgm:prSet>
      <dgm:spPr/>
    </dgm:pt>
    <dgm:pt modelId="{5B411964-88DA-4C0E-B984-DA8558E7BF43}" type="pres">
      <dgm:prSet presAssocID="{3172F410-C076-41BE-B498-AB76D692E8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346920-087D-47D2-8B2C-8979D2C49A37}" type="pres">
      <dgm:prSet presAssocID="{3172F410-C076-41BE-B498-AB76D692E80B}" presName="childText" presStyleLbl="revTx" presStyleIdx="1" presStyleCnt="2" custScaleX="97008" custLinFactNeighborX="-3146">
        <dgm:presLayoutVars>
          <dgm:bulletEnabled val="1"/>
        </dgm:presLayoutVars>
      </dgm:prSet>
      <dgm:spPr/>
    </dgm:pt>
  </dgm:ptLst>
  <dgm:cxnLst>
    <dgm:cxn modelId="{16BA6A08-BC58-43D4-9DBD-174397A496E4}" srcId="{3172F410-C076-41BE-B498-AB76D692E80B}" destId="{DBCC7C18-7C50-45D4-9B66-666725FD3A36}" srcOrd="6" destOrd="0" parTransId="{B351407F-86AC-47E3-9740-86552713582E}" sibTransId="{5B833C06-D528-41C7-B1DB-6E9D7A2ABEE3}"/>
    <dgm:cxn modelId="{BD053318-B8B3-47A2-9483-B3E96140CEE6}" srcId="{3172F410-C076-41BE-B498-AB76D692E80B}" destId="{B5F55BA6-61D8-466D-9018-53D9F1A6E890}" srcOrd="5" destOrd="0" parTransId="{887C87C2-5399-4306-B1DC-4BDD50C153AE}" sibTransId="{D1FAD9BD-1EC2-485B-9E17-524E5CBF57B1}"/>
    <dgm:cxn modelId="{3CDEF119-BC45-4893-8773-5537E79D60D3}" type="presOf" srcId="{9A75F2DB-0A79-4BE0-92F1-5B5A31878388}" destId="{CE346920-087D-47D2-8B2C-8979D2C49A37}" srcOrd="0" destOrd="3" presId="urn:microsoft.com/office/officeart/2005/8/layout/vList2"/>
    <dgm:cxn modelId="{FB9CC21F-28D3-402F-BB7E-22E05F7D6DF8}" type="presOf" srcId="{B37ECBF0-5FBE-4AC3-9D99-54440E9714DB}" destId="{CE346920-087D-47D2-8B2C-8979D2C49A37}" srcOrd="0" destOrd="4" presId="urn:microsoft.com/office/officeart/2005/8/layout/vList2"/>
    <dgm:cxn modelId="{95E7E721-D2CA-4AA2-A87A-B66E321A8B6A}" type="presOf" srcId="{D3FE58E7-39DD-411D-ACDE-F45EE6082B2C}" destId="{3C6BE547-3016-4C59-BE3D-F613F31BB0A4}" srcOrd="0" destOrd="1" presId="urn:microsoft.com/office/officeart/2005/8/layout/vList2"/>
    <dgm:cxn modelId="{A9F8B82D-CB9E-4263-8871-5B719C939C3C}" srcId="{3172F410-C076-41BE-B498-AB76D692E80B}" destId="{9A75F2DB-0A79-4BE0-92F1-5B5A31878388}" srcOrd="3" destOrd="0" parTransId="{803EF3BC-DFA3-48F5-B0FB-343436D2E1FD}" sibTransId="{A7660606-F58D-4568-B7FE-0853B5CBFBE6}"/>
    <dgm:cxn modelId="{38B87533-16A7-46E0-822F-6E6804B778FC}" type="presOf" srcId="{B50FC7C0-A6E9-43F0-81F8-A2AA212C2B14}" destId="{CE346920-087D-47D2-8B2C-8979D2C49A37}" srcOrd="0" destOrd="1" presId="urn:microsoft.com/office/officeart/2005/8/layout/vList2"/>
    <dgm:cxn modelId="{D19F333D-EE96-4D87-8016-F0A10AA92990}" srcId="{2F8F00CB-9014-48F6-B154-78083ED545E9}" destId="{D3FE58E7-39DD-411D-ACDE-F45EE6082B2C}" srcOrd="1" destOrd="0" parTransId="{843880C6-A1EB-4DE0-AED6-0032A5771833}" sibTransId="{77ED421A-5689-46B3-A6BD-DF03E74FB2F9}"/>
    <dgm:cxn modelId="{5793E961-BE7B-4A94-883D-87571C869FD3}" type="presOf" srcId="{3172F410-C076-41BE-B498-AB76D692E80B}" destId="{5B411964-88DA-4C0E-B984-DA8558E7BF43}" srcOrd="0" destOrd="0" presId="urn:microsoft.com/office/officeart/2005/8/layout/vList2"/>
    <dgm:cxn modelId="{4363A046-D34A-4315-9D7A-28B8E9389733}" type="presOf" srcId="{2F8F00CB-9014-48F6-B154-78083ED545E9}" destId="{9A776D76-AD1A-4903-8EE2-8DA2B8037742}" srcOrd="0" destOrd="0" presId="urn:microsoft.com/office/officeart/2005/8/layout/vList2"/>
    <dgm:cxn modelId="{844C5147-F3D5-4370-81A1-CA6C25C184CC}" srcId="{2654417F-75BA-4C39-9D43-6DEA7E4CBED2}" destId="{2F8F00CB-9014-48F6-B154-78083ED545E9}" srcOrd="0" destOrd="0" parTransId="{E34A053B-BB26-4641-B99C-E5208D47F4F1}" sibTransId="{36277772-6A6C-4E04-9FD0-977A02E02A34}"/>
    <dgm:cxn modelId="{07DDE669-4031-4A8A-B2F3-1189E41D68E7}" srcId="{3172F410-C076-41BE-B498-AB76D692E80B}" destId="{B50FC7C0-A6E9-43F0-81F8-A2AA212C2B14}" srcOrd="1" destOrd="0" parTransId="{916906D9-E7AB-433C-8A43-9A31DEDC3514}" sibTransId="{B9EBA2DE-F575-4B9A-900E-A9259E992C6B}"/>
    <dgm:cxn modelId="{8AC73B7E-3A00-49A7-9D37-733A2F91508A}" srcId="{2F8F00CB-9014-48F6-B154-78083ED545E9}" destId="{4717ABD8-F73E-4A23-9E8F-41231C68059C}" srcOrd="0" destOrd="0" parTransId="{BFDABF9E-A5A8-4D23-96F1-AD907F906C33}" sibTransId="{EA86C7AB-29DE-46B0-9972-E5892426F5F1}"/>
    <dgm:cxn modelId="{4D979D8B-57F2-4480-B8BC-B2A2DF7F1303}" srcId="{3172F410-C076-41BE-B498-AB76D692E80B}" destId="{B37ECBF0-5FBE-4AC3-9D99-54440E9714DB}" srcOrd="4" destOrd="0" parTransId="{2409ED90-F79D-41C7-947B-520398510D7F}" sibTransId="{6CBE6351-B456-47CC-9578-E703E3291EFB}"/>
    <dgm:cxn modelId="{9346D2A2-F99E-4FFD-8AB5-A584B5183760}" type="presOf" srcId="{DBCC7C18-7C50-45D4-9B66-666725FD3A36}" destId="{CE346920-087D-47D2-8B2C-8979D2C49A37}" srcOrd="0" destOrd="6" presId="urn:microsoft.com/office/officeart/2005/8/layout/vList2"/>
    <dgm:cxn modelId="{115DEEA4-8E3E-4162-846E-77CC44F0AF4A}" srcId="{3172F410-C076-41BE-B498-AB76D692E80B}" destId="{36DEF4AA-1A71-4C55-BBB6-18652F7049B9}" srcOrd="2" destOrd="0" parTransId="{E006568C-00A9-4418-93A0-BA11CA9BCCE2}" sibTransId="{9FD96046-BC70-47D3-A329-A56B550E9768}"/>
    <dgm:cxn modelId="{2A7B5EB7-8DD0-4187-8C74-632D1FD649AE}" type="presOf" srcId="{4717ABD8-F73E-4A23-9E8F-41231C68059C}" destId="{3C6BE547-3016-4C59-BE3D-F613F31BB0A4}" srcOrd="0" destOrd="0" presId="urn:microsoft.com/office/officeart/2005/8/layout/vList2"/>
    <dgm:cxn modelId="{4B3335BB-ED5D-46AE-B082-FA7D13B71A6A}" type="presOf" srcId="{F7568D32-16BE-439B-8D56-A8DA134B5743}" destId="{CE346920-087D-47D2-8B2C-8979D2C49A37}" srcOrd="0" destOrd="0" presId="urn:microsoft.com/office/officeart/2005/8/layout/vList2"/>
    <dgm:cxn modelId="{2E64BCD6-574C-4C61-96EF-51C4E61478F7}" type="presOf" srcId="{B5F55BA6-61D8-466D-9018-53D9F1A6E890}" destId="{CE346920-087D-47D2-8B2C-8979D2C49A37}" srcOrd="0" destOrd="5" presId="urn:microsoft.com/office/officeart/2005/8/layout/vList2"/>
    <dgm:cxn modelId="{38C0AFD9-62C8-48FB-9516-6433F2E6D179}" srcId="{2654417F-75BA-4C39-9D43-6DEA7E4CBED2}" destId="{3172F410-C076-41BE-B498-AB76D692E80B}" srcOrd="1" destOrd="0" parTransId="{1F2042D9-09AE-4793-BF41-766CFE21F13B}" sibTransId="{FA66107E-1ABC-47C1-A9F5-132ABA75E956}"/>
    <dgm:cxn modelId="{6423E2E2-711B-46BC-A623-18F40DD0EE05}" type="presOf" srcId="{2654417F-75BA-4C39-9D43-6DEA7E4CBED2}" destId="{E24014B6-382C-4504-ACCA-2A8AEF403721}" srcOrd="0" destOrd="0" presId="urn:microsoft.com/office/officeart/2005/8/layout/vList2"/>
    <dgm:cxn modelId="{DA4688E9-213C-4D21-826D-404E707EB7D5}" type="presOf" srcId="{36DEF4AA-1A71-4C55-BBB6-18652F7049B9}" destId="{CE346920-087D-47D2-8B2C-8979D2C49A37}" srcOrd="0" destOrd="2" presId="urn:microsoft.com/office/officeart/2005/8/layout/vList2"/>
    <dgm:cxn modelId="{819768F9-DDBB-43D9-972E-D956F0B52B35}" srcId="{3172F410-C076-41BE-B498-AB76D692E80B}" destId="{F7568D32-16BE-439B-8D56-A8DA134B5743}" srcOrd="0" destOrd="0" parTransId="{28F23905-BD08-478D-AD18-13E21A540654}" sibTransId="{CD5368F9-480F-471C-A76B-C68D1860AF10}"/>
    <dgm:cxn modelId="{A400A45F-8666-471B-AC18-54E5C921426F}" type="presParOf" srcId="{E24014B6-382C-4504-ACCA-2A8AEF403721}" destId="{9A776D76-AD1A-4903-8EE2-8DA2B8037742}" srcOrd="0" destOrd="0" presId="urn:microsoft.com/office/officeart/2005/8/layout/vList2"/>
    <dgm:cxn modelId="{464C00F6-8C4C-4696-AD33-2C5ECE87FDCE}" type="presParOf" srcId="{E24014B6-382C-4504-ACCA-2A8AEF403721}" destId="{3C6BE547-3016-4C59-BE3D-F613F31BB0A4}" srcOrd="1" destOrd="0" presId="urn:microsoft.com/office/officeart/2005/8/layout/vList2"/>
    <dgm:cxn modelId="{BF90D335-EFE3-4359-8C83-7BF6980464B8}" type="presParOf" srcId="{E24014B6-382C-4504-ACCA-2A8AEF403721}" destId="{5B411964-88DA-4C0E-B984-DA8558E7BF43}" srcOrd="2" destOrd="0" presId="urn:microsoft.com/office/officeart/2005/8/layout/vList2"/>
    <dgm:cxn modelId="{6CC36863-6CBE-433E-91B8-B691F2A19ED5}" type="presParOf" srcId="{E24014B6-382C-4504-ACCA-2A8AEF403721}" destId="{CE346920-087D-47D2-8B2C-8979D2C49A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D30C9-434D-4D27-9614-E9C270CDB263}">
      <dsp:nvSpPr>
        <dsp:cNvPr id="0" name=""/>
        <dsp:cNvSpPr/>
      </dsp:nvSpPr>
      <dsp:spPr>
        <a:xfrm>
          <a:off x="3607464" y="631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European Grids Package (12/2025)</a:t>
          </a:r>
          <a:endParaRPr lang="en-US" sz="1600" b="1" kern="1200" dirty="0">
            <a:latin typeface="Calibri"/>
            <a:ea typeface="Calibri"/>
            <a:cs typeface="Calibri"/>
          </a:endParaRPr>
        </a:p>
      </dsp:txBody>
      <dsp:txXfrm>
        <a:off x="3607464" y="100041"/>
        <a:ext cx="5112966" cy="596461"/>
      </dsp:txXfrm>
    </dsp:sp>
    <dsp:sp modelId="{1AC4324D-1DA1-46BD-AF1C-F818644F4245}">
      <dsp:nvSpPr>
        <dsp:cNvPr id="0" name=""/>
        <dsp:cNvSpPr/>
      </dsp:nvSpPr>
      <dsp:spPr>
        <a:xfrm>
          <a:off x="0" y="631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Grids</a:t>
          </a:r>
        </a:p>
      </dsp:txBody>
      <dsp:txXfrm>
        <a:off x="38822" y="39453"/>
        <a:ext cx="3529820" cy="717637"/>
      </dsp:txXfrm>
    </dsp:sp>
    <dsp:sp modelId="{13501767-15F9-4183-9F71-346F836DF4DF}">
      <dsp:nvSpPr>
        <dsp:cNvPr id="0" name=""/>
        <dsp:cNvSpPr/>
      </dsp:nvSpPr>
      <dsp:spPr>
        <a:xfrm>
          <a:off x="3607464" y="87544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Clean Energy Investment Strategy (03/26)</a:t>
          </a:r>
        </a:p>
      </dsp:txBody>
      <dsp:txXfrm>
        <a:off x="3607464" y="974850"/>
        <a:ext cx="5112966" cy="596461"/>
      </dsp:txXfrm>
    </dsp:sp>
    <dsp:sp modelId="{2F2BE85B-1E4D-4F4A-A43B-C1197D7DA556}">
      <dsp:nvSpPr>
        <dsp:cNvPr id="0" name=""/>
        <dsp:cNvSpPr/>
      </dsp:nvSpPr>
      <dsp:spPr>
        <a:xfrm>
          <a:off x="0" y="87544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Investments </a:t>
          </a:r>
        </a:p>
      </dsp:txBody>
      <dsp:txXfrm>
        <a:off x="38822" y="914262"/>
        <a:ext cx="3529820" cy="717637"/>
      </dsp:txXfrm>
    </dsp:sp>
    <dsp:sp modelId="{0F69C449-3CFA-4199-B625-58D23B9CB15C}">
      <dsp:nvSpPr>
        <dsp:cNvPr id="0" name=""/>
        <dsp:cNvSpPr/>
      </dsp:nvSpPr>
      <dsp:spPr>
        <a:xfrm>
          <a:off x="3607464" y="175025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Citizens Energy Package (03/26)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i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Implementing Set (Recommendations) (04/26)</a:t>
          </a:r>
        </a:p>
      </dsp:txBody>
      <dsp:txXfrm>
        <a:off x="3607464" y="1849660"/>
        <a:ext cx="5112966" cy="596461"/>
      </dsp:txXfrm>
    </dsp:sp>
    <dsp:sp modelId="{E462EAD7-BA1E-4CAA-A476-B8606A957756}">
      <dsp:nvSpPr>
        <dsp:cNvPr id="0" name=""/>
        <dsp:cNvSpPr/>
      </dsp:nvSpPr>
      <dsp:spPr>
        <a:xfrm>
          <a:off x="0" y="175025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Consumers</a:t>
          </a:r>
        </a:p>
      </dsp:txBody>
      <dsp:txXfrm>
        <a:off x="38822" y="1789072"/>
        <a:ext cx="3529820" cy="717637"/>
      </dsp:txXfrm>
    </dsp:sp>
    <dsp:sp modelId="{BAC6CB8C-F1D1-4C96-A439-6E240989E595}">
      <dsp:nvSpPr>
        <dsp:cNvPr id="0" name=""/>
        <dsp:cNvSpPr/>
      </dsp:nvSpPr>
      <dsp:spPr>
        <a:xfrm>
          <a:off x="3607464" y="2625060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600" b="1" kern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rPr>
            <a:t>Strategic Roadmap for digitalization &amp; AI in energy (06/26)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alibri"/>
              <a:ea typeface="Calibri"/>
              <a:cs typeface="Calibri"/>
            </a:rPr>
            <a:t>Review of the energy security framework</a:t>
          </a:r>
        </a:p>
      </dsp:txBody>
      <dsp:txXfrm>
        <a:off x="3607464" y="2724470"/>
        <a:ext cx="5112966" cy="596461"/>
      </dsp:txXfrm>
    </dsp:sp>
    <dsp:sp modelId="{C8BD4921-6B3A-40D1-ACA1-3D1403C7B1A1}">
      <dsp:nvSpPr>
        <dsp:cNvPr id="0" name=""/>
        <dsp:cNvSpPr/>
      </dsp:nvSpPr>
      <dsp:spPr>
        <a:xfrm>
          <a:off x="0" y="2625060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"/>
              <a:ea typeface="Calibri"/>
              <a:cs typeface="Calibri"/>
            </a:rPr>
            <a:t>Security and </a:t>
          </a:r>
          <a:r>
            <a:rPr lang="en-US" sz="2400" b="1" kern="1200" dirty="0" err="1">
              <a:latin typeface="Calibri"/>
              <a:ea typeface="Calibri"/>
              <a:cs typeface="Calibri"/>
            </a:rPr>
            <a:t>digitalisation</a:t>
          </a:r>
          <a:endParaRPr lang="en-US" sz="2400" b="1" kern="1200" dirty="0">
            <a:latin typeface="Calibri"/>
            <a:ea typeface="Calibri"/>
            <a:cs typeface="Calibri"/>
          </a:endParaRPr>
        </a:p>
      </dsp:txBody>
      <dsp:txXfrm>
        <a:off x="38822" y="2663882"/>
        <a:ext cx="3529820" cy="717637"/>
      </dsp:txXfrm>
    </dsp:sp>
    <dsp:sp modelId="{0F6345F0-40F0-48B1-B0D5-3E17FD6E1BD4}">
      <dsp:nvSpPr>
        <dsp:cNvPr id="0" name=""/>
        <dsp:cNvSpPr/>
      </dsp:nvSpPr>
      <dsp:spPr>
        <a:xfrm>
          <a:off x="3607464" y="3499869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Electrification Action Plan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Calibri"/>
              <a:cs typeface="Calibri"/>
            </a:rPr>
            <a:t>Network charges</a:t>
          </a:r>
        </a:p>
      </dsp:txBody>
      <dsp:txXfrm>
        <a:off x="3607464" y="3599279"/>
        <a:ext cx="5112966" cy="596461"/>
      </dsp:txXfrm>
    </dsp:sp>
    <dsp:sp modelId="{29B6F953-53A5-4FC7-80EF-8DAC9BC0D367}">
      <dsp:nvSpPr>
        <dsp:cNvPr id="0" name=""/>
        <dsp:cNvSpPr/>
      </dsp:nvSpPr>
      <dsp:spPr>
        <a:xfrm>
          <a:off x="0" y="3499869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Electrification</a:t>
          </a:r>
        </a:p>
      </dsp:txBody>
      <dsp:txXfrm>
        <a:off x="38822" y="3538691"/>
        <a:ext cx="3529820" cy="717637"/>
      </dsp:txXfrm>
    </dsp:sp>
    <dsp:sp modelId="{CA655FF6-FFB4-4E8A-8849-BD90395F4406}">
      <dsp:nvSpPr>
        <dsp:cNvPr id="0" name=""/>
        <dsp:cNvSpPr/>
      </dsp:nvSpPr>
      <dsp:spPr>
        <a:xfrm>
          <a:off x="3607464" y="4374679"/>
          <a:ext cx="5411196" cy="7952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600" b="1" i="0" kern="120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Review of the Governance regulation</a:t>
          </a:r>
          <a:endParaRPr lang="en-IE" sz="1600" b="1" i="0" kern="1200" dirty="0">
            <a:solidFill>
              <a:srgbClr val="4D4D4D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ES" sz="1600" b="1" i="0" kern="120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Renewable</a:t>
          </a:r>
          <a:r>
            <a:rPr lang="es-ES" sz="1600" b="1" i="0" kern="120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b="1" i="0" kern="120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es-ES" sz="1600" b="1" i="0" kern="120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s-ES" sz="1600" b="1" i="0" kern="120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es-ES" sz="1600" b="1" i="0" kern="120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b="1" i="0" kern="120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efficiency</a:t>
          </a:r>
          <a:r>
            <a:rPr lang="es-ES" sz="1600" b="1" i="0" kern="1200" dirty="0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ES" sz="1600" b="1" i="0" kern="1200" dirty="0" err="1">
              <a:solidFill>
                <a:srgbClr val="4D4D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frameworks</a:t>
          </a:r>
          <a:endParaRPr lang="en-IE" sz="1600" b="1" i="0" kern="1200" dirty="0">
            <a:solidFill>
              <a:srgbClr val="4D4D4D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607464" y="4474089"/>
        <a:ext cx="5112966" cy="596461"/>
      </dsp:txXfrm>
    </dsp:sp>
    <dsp:sp modelId="{E9BF4091-D26F-40E6-BF84-3F2A44E0053D}">
      <dsp:nvSpPr>
        <dsp:cNvPr id="0" name=""/>
        <dsp:cNvSpPr/>
      </dsp:nvSpPr>
      <dsp:spPr>
        <a:xfrm>
          <a:off x="0" y="4374679"/>
          <a:ext cx="3607464" cy="795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Post-2030 </a:t>
          </a:r>
          <a:r>
            <a:rPr lang="fr-BE" sz="24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framework</a:t>
          </a:r>
          <a:endParaRPr lang="en-IE" sz="24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8822" y="4413501"/>
        <a:ext cx="3529820" cy="717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A7E45-3347-4F5A-B9D4-0AD76FCA0121}">
      <dsp:nvSpPr>
        <dsp:cNvPr id="0" name=""/>
        <dsp:cNvSpPr/>
      </dsp:nvSpPr>
      <dsp:spPr>
        <a:xfrm>
          <a:off x="842146" y="0"/>
          <a:ext cx="2217685" cy="2217685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chemeClr val="bg1"/>
              </a:solidFill>
            </a:rPr>
            <a:t>Supporting Access to Capital Markets</a:t>
          </a:r>
          <a:endParaRPr lang="en-IE" sz="1600" kern="1200" noProof="0">
            <a:solidFill>
              <a:schemeClr val="bg1"/>
            </a:solidFill>
          </a:endParaRPr>
        </a:p>
      </dsp:txBody>
      <dsp:txXfrm>
        <a:off x="1137838" y="388094"/>
        <a:ext cx="1626302" cy="997958"/>
      </dsp:txXfrm>
    </dsp:sp>
    <dsp:sp modelId="{6C4204EF-D21C-44B2-8F95-0419723DF447}">
      <dsp:nvSpPr>
        <dsp:cNvPr id="0" name=""/>
        <dsp:cNvSpPr/>
      </dsp:nvSpPr>
      <dsp:spPr>
        <a:xfrm>
          <a:off x="1633136" y="1432255"/>
          <a:ext cx="2217685" cy="2217685"/>
        </a:xfrm>
        <a:prstGeom prst="ellipse">
          <a:avLst/>
        </a:prstGeom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An upgraded investment dialogue and strategic funding</a:t>
          </a:r>
        </a:p>
      </dsp:txBody>
      <dsp:txXfrm>
        <a:off x="2311378" y="2005157"/>
        <a:ext cx="1330611" cy="1219726"/>
      </dsp:txXfrm>
    </dsp:sp>
    <dsp:sp modelId="{63083C10-8807-4465-ACA7-E3F5C7C1C8E0}">
      <dsp:nvSpPr>
        <dsp:cNvPr id="0" name=""/>
        <dsp:cNvSpPr/>
      </dsp:nvSpPr>
      <dsp:spPr>
        <a:xfrm>
          <a:off x="32706" y="1432255"/>
          <a:ext cx="2217685" cy="2217685"/>
        </a:xfrm>
        <a:prstGeom prst="ellipse">
          <a:avLst/>
        </a:prstGeom>
        <a:solidFill>
          <a:srgbClr val="034EA2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>
              <a:solidFill>
                <a:srgbClr val="FFFFFF"/>
              </a:solidFill>
              <a:latin typeface="Arial"/>
              <a:ea typeface="+mn-ea"/>
              <a:cs typeface="+mn-cs"/>
            </a:rPr>
            <a:t>De-risking via enhanced use of Public Funds</a:t>
          </a:r>
          <a:endParaRPr lang="en-IE" sz="1600" b="1" kern="1200" noProof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41538" y="2005157"/>
        <a:ext cx="1330611" cy="1219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76D76-AD1A-4903-8EE2-8DA2B8037742}">
      <dsp:nvSpPr>
        <dsp:cNvPr id="0" name=""/>
        <dsp:cNvSpPr/>
      </dsp:nvSpPr>
      <dsp:spPr>
        <a:xfrm>
          <a:off x="0" y="1570"/>
          <a:ext cx="10088988" cy="7558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 err="1"/>
            <a:t>Electrification</a:t>
          </a:r>
          <a:r>
            <a:rPr lang="es-ES" sz="3000" kern="1200" dirty="0"/>
            <a:t> </a:t>
          </a:r>
          <a:r>
            <a:rPr lang="es-ES" sz="3000" kern="1200" dirty="0" err="1"/>
            <a:t>rates</a:t>
          </a:r>
          <a:r>
            <a:rPr lang="es-ES" sz="3000" kern="1200" dirty="0"/>
            <a:t>:</a:t>
          </a:r>
          <a:endParaRPr lang="en-IE" sz="3000" kern="1200" dirty="0"/>
        </a:p>
      </dsp:txBody>
      <dsp:txXfrm>
        <a:off x="36896" y="38466"/>
        <a:ext cx="10015196" cy="682028"/>
      </dsp:txXfrm>
    </dsp:sp>
    <dsp:sp modelId="{3C6BE547-3016-4C59-BE3D-F613F31BB0A4}">
      <dsp:nvSpPr>
        <dsp:cNvPr id="0" name=""/>
        <dsp:cNvSpPr/>
      </dsp:nvSpPr>
      <dsp:spPr>
        <a:xfrm>
          <a:off x="0" y="764714"/>
          <a:ext cx="10088988" cy="96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Global </a:t>
          </a:r>
          <a:r>
            <a:rPr lang="es-ES" sz="2000" kern="1200" dirty="0" err="1"/>
            <a:t>average</a:t>
          </a:r>
          <a:r>
            <a:rPr lang="es-ES" sz="2000" kern="1200" dirty="0"/>
            <a:t> (21%), </a:t>
          </a:r>
          <a:r>
            <a:rPr lang="es-ES" sz="2000" kern="1200" dirty="0" err="1"/>
            <a:t>Japan</a:t>
          </a:r>
          <a:r>
            <a:rPr lang="es-ES" sz="2000" kern="1200" dirty="0"/>
            <a:t> (31%) </a:t>
          </a:r>
          <a:r>
            <a:rPr lang="es-ES" sz="2000" kern="1200" dirty="0" err="1"/>
            <a:t>or</a:t>
          </a:r>
          <a:r>
            <a:rPr lang="es-ES" sz="2000" kern="1200" dirty="0"/>
            <a:t> China (29%)</a:t>
          </a:r>
          <a:endParaRPr lang="en-IE" sz="2000" kern="1200" dirty="0"/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EU (23%), Spain (24%)</a:t>
          </a:r>
          <a:endParaRPr lang="en-IE" sz="2000" kern="1200" dirty="0"/>
        </a:p>
      </dsp:txBody>
      <dsp:txXfrm>
        <a:off x="0" y="764714"/>
        <a:ext cx="10088988" cy="966207"/>
      </dsp:txXfrm>
    </dsp:sp>
    <dsp:sp modelId="{5B411964-88DA-4C0E-B984-DA8558E7BF43}">
      <dsp:nvSpPr>
        <dsp:cNvPr id="0" name=""/>
        <dsp:cNvSpPr/>
      </dsp:nvSpPr>
      <dsp:spPr>
        <a:xfrm>
          <a:off x="0" y="1730921"/>
          <a:ext cx="10088988" cy="7558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To </a:t>
          </a:r>
          <a:r>
            <a:rPr lang="es-ES" sz="2800" kern="1200" dirty="0" err="1"/>
            <a:t>increase</a:t>
          </a:r>
          <a:r>
            <a:rPr lang="es-ES" sz="2800" kern="1200" dirty="0"/>
            <a:t> </a:t>
          </a:r>
          <a:r>
            <a:rPr lang="es-ES" sz="2800" kern="1200" dirty="0" err="1"/>
            <a:t>electrification</a:t>
          </a:r>
          <a:r>
            <a:rPr lang="es-ES" sz="2800" kern="1200" dirty="0"/>
            <a:t>, </a:t>
          </a:r>
          <a:r>
            <a:rPr lang="es-ES" sz="2800" kern="1200" dirty="0" err="1"/>
            <a:t>the</a:t>
          </a:r>
          <a:r>
            <a:rPr lang="es-ES" sz="2800" kern="1200" dirty="0"/>
            <a:t> Plan</a:t>
          </a:r>
          <a:endParaRPr lang="en-IE" sz="2800" b="0" u="none" kern="1200" dirty="0"/>
        </a:p>
      </dsp:txBody>
      <dsp:txXfrm>
        <a:off x="36896" y="1767817"/>
        <a:ext cx="10015196" cy="682028"/>
      </dsp:txXfrm>
    </dsp:sp>
    <dsp:sp modelId="{CE346920-087D-47D2-8B2C-8979D2C49A37}">
      <dsp:nvSpPr>
        <dsp:cNvPr id="0" name=""/>
        <dsp:cNvSpPr/>
      </dsp:nvSpPr>
      <dsp:spPr>
        <a:xfrm>
          <a:off x="0" y="2486741"/>
          <a:ext cx="9787125" cy="28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3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Font typeface="Wingdings"/>
            <a:buChar char="v"/>
          </a:pPr>
          <a:r>
            <a:rPr lang="en-US" sz="2000" b="1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Focus on barriers to further electrification</a:t>
          </a:r>
          <a:r>
            <a:rPr lang="en-US" sz="2000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: both horizontal &amp; </a:t>
          </a:r>
          <a:r>
            <a:rPr lang="en-US" sz="2000" kern="1200" dirty="0">
              <a:solidFill>
                <a:srgbClr val="565656"/>
              </a:solidFill>
              <a:cs typeface="Arial"/>
            </a:rPr>
            <a:t>sector-specific (e.g. industry, transport,..). Set out </a:t>
          </a:r>
          <a:r>
            <a:rPr lang="en-US" sz="2000" kern="1200" dirty="0">
              <a:solidFill>
                <a:srgbClr val="565656"/>
              </a:solidFill>
              <a:latin typeface="Arial"/>
              <a:ea typeface="Arial"/>
              <a:cs typeface="Arial"/>
            </a:rPr>
            <a:t>actions to continue deploying clean energy.</a:t>
          </a:r>
          <a:endParaRPr lang="en-IE" sz="2000" kern="1200" dirty="0"/>
        </a:p>
        <a:p>
          <a:pPr marL="57150" lvl="1" indent="-57150" algn="l" defTabSz="444500">
            <a:lnSpc>
              <a:spcPct val="110000"/>
            </a:lnSpc>
            <a:spcBef>
              <a:spcPct val="0"/>
            </a:spcBef>
            <a:spcAft>
              <a:spcPct val="20000"/>
            </a:spcAft>
            <a:buFont typeface="Wingdings"/>
            <a:buChar char="v"/>
          </a:pPr>
          <a:endParaRPr lang="en-IE" sz="1000" kern="1200" dirty="0"/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High cost of electricity </a:t>
          </a:r>
          <a:r>
            <a:rPr lang="en-IE" sz="2000" kern="1200" dirty="0"/>
            <a:t>compared to gas (taxes, prices).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Upfront cost of solutions </a:t>
          </a:r>
          <a:r>
            <a:rPr lang="en-IE" sz="2000" kern="1200" dirty="0"/>
            <a:t>to electrify (Electric vehicles, Heat pumps).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Infrastructure</a:t>
          </a:r>
          <a:r>
            <a:rPr lang="en-IE" sz="2000" kern="1200" dirty="0"/>
            <a:t>. Switching systems: from gas grid to electricity grid.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Innovation</a:t>
          </a:r>
          <a:r>
            <a:rPr lang="en-IE" sz="2000" kern="1200" dirty="0"/>
            <a:t>. Some solutions – but high temperature solutions not there.</a:t>
          </a:r>
          <a:endParaRPr lang="en-US" sz="2000" kern="1200" dirty="0">
            <a:cs typeface="Arial"/>
          </a:endParaRPr>
        </a:p>
        <a:p>
          <a:pPr marL="228600" lvl="1" indent="-228600" algn="l" defTabSz="889000">
            <a:lnSpc>
              <a:spcPct val="11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E" sz="2000" b="1" kern="1200" dirty="0"/>
            <a:t>Skills</a:t>
          </a:r>
          <a:r>
            <a:rPr lang="en-IE" sz="2000" kern="1200" dirty="0"/>
            <a:t>. Manufacturing.</a:t>
          </a:r>
          <a:endParaRPr lang="en-US" sz="2000" kern="1200" dirty="0">
            <a:cs typeface="Arial"/>
          </a:endParaRPr>
        </a:p>
      </dsp:txBody>
      <dsp:txXfrm>
        <a:off x="0" y="2486741"/>
        <a:ext cx="9787125" cy="281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68E2D6B9-14FA-2940-539E-1AEF57DB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D78BC8DA-A843-5DDC-11DD-7DEBEC5D4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8DE885D6-1746-F181-9D12-24D688328E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36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3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4E836F5D-7E0F-ED42-AF3D-918B4BDB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4F4833DA-8DDE-8755-E6B7-BF6CB81AC3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713B1771-CEE9-39C3-FF62-4D67F80BD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622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32ED-04A0-D4A4-763C-AB760D92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5EC59-94C0-D07C-D1F1-1BAD3D322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EEC26-A403-0179-0C59-BEBD7D753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6259-9902-BB5A-F72B-45868C97D0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5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212FE-6AC5-4622-9104-6CB5F12F5E2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656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094B6DE5-9095-9A06-6DDD-E4B1C3CA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BB66A935-A580-34FE-EE50-C09E1F5BA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61A942A4-61BB-10D7-170D-A581EF8B9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00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37EF45E4-9F5D-291D-BB9E-73BA85C0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70DE61ED-C1A1-6BE6-9FF1-44D9A3308B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49ECEF72-05FB-D7F3-7687-E55F9E76DC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54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0BB93825-F7BC-A3EF-604C-68E4BCD44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4FF4FB7F-253C-2361-9621-DF38D9FCB8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5F513CD2-E518-A363-E40C-772F203958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33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>
          <a:extLst>
            <a:ext uri="{FF2B5EF4-FFF2-40B4-BE49-F238E27FC236}">
              <a16:creationId xmlns:a16="http://schemas.microsoft.com/office/drawing/2014/main" id="{549DE435-DAEE-61AC-BC27-7D1741F1D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>
            <a:extLst>
              <a:ext uri="{FF2B5EF4-FFF2-40B4-BE49-F238E27FC236}">
                <a16:creationId xmlns:a16="http://schemas.microsoft.com/office/drawing/2014/main" id="{D96B8010-D836-EBBD-F735-C4F5670474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8:notes">
            <a:extLst>
              <a:ext uri="{FF2B5EF4-FFF2-40B4-BE49-F238E27FC236}">
                <a16:creationId xmlns:a16="http://schemas.microsoft.com/office/drawing/2014/main" id="{403D6F3E-F104-7F00-39FA-AD44A0A591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23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5" name="Google Shape;45;p2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94276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5625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646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247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19646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/>
              <a:t>DD/MM/YYYY</a:t>
            </a:r>
            <a:endParaRPr lang="en-I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71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67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440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022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7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1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956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0674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203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30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5730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052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6193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8193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72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3496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3185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338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112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7928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314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79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92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1451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58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7994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6730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1005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188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077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7223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625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297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901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037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9933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004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with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image" Target="../media/image7.png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777" r:id="rId20"/>
    <p:sldLayoutId id="2147483778" r:id="rId21"/>
    <p:sldLayoutId id="2147483820" r:id="rId22"/>
    <p:sldLayoutId id="2147483821" r:id="rId23"/>
    <p:sldLayoutId id="2147483822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306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714277"/>
            <a:ext cx="10065224" cy="2149523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The Clean Industrial Deal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0" y="4363445"/>
            <a:ext cx="10065224" cy="8977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dirty="0"/>
              <a:t>NATIONAL PARLIAMENTARY WORKSHOP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36345" y="5541386"/>
            <a:ext cx="11063012" cy="131301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Carlos Maravall Rodríguez</a:t>
            </a:r>
            <a:endParaRPr lang="en-GB" dirty="0"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Country Coordinator for Portugal, DG ENER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Lisboa, 17 June 2026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FC05-4CD2-2781-23AC-A056A8FC1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708583"/>
            <a:ext cx="5328000" cy="3906435"/>
          </a:xfrm>
        </p:spPr>
        <p:txBody>
          <a:bodyPr/>
          <a:lstStyle/>
          <a:p>
            <a:r>
              <a:rPr lang="en-US" b="1" dirty="0"/>
              <a:t>Comprehensive plan </a:t>
            </a:r>
            <a:r>
              <a:rPr lang="en-US" dirty="0"/>
              <a:t>of actions and measures to address rising energy costs and further reduce dependency on volatile fossil fuel markets, due to the escalating Middle East conflict</a:t>
            </a:r>
          </a:p>
          <a:p>
            <a:pPr marL="76200" indent="0">
              <a:buNone/>
            </a:pPr>
            <a:endParaRPr lang="en-US" dirty="0"/>
          </a:p>
          <a:p>
            <a:r>
              <a:rPr lang="en-US" b="1" dirty="0"/>
              <a:t>Aim is to provide immediate relief </a:t>
            </a:r>
            <a:r>
              <a:rPr lang="en-US" dirty="0"/>
              <a:t>to consumers facing energy price spikes and accelerate the transition to clean, secure and affordable clean energy.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C3978-9C9D-9D29-1142-F8555B96228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5 pillars of </a:t>
            </a:r>
            <a:r>
              <a:rPr lang="en-US" b="1" dirty="0" err="1"/>
              <a:t>AccelerateEU</a:t>
            </a:r>
            <a:endParaRPr lang="en-US" b="1" dirty="0"/>
          </a:p>
          <a:p>
            <a:endParaRPr lang="en-US" sz="1100" dirty="0"/>
          </a:p>
          <a:p>
            <a:pPr>
              <a:lnSpc>
                <a:spcPct val="150000"/>
              </a:lnSpc>
            </a:pPr>
            <a:r>
              <a:rPr lang="en-US" dirty="0"/>
              <a:t>Closer EU coordination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Protecting consumers and businesses</a:t>
            </a:r>
          </a:p>
          <a:p>
            <a:pPr>
              <a:lnSpc>
                <a:spcPct val="150000"/>
              </a:lnSpc>
            </a:pPr>
            <a:r>
              <a:rPr lang="en-IE" dirty="0"/>
              <a:t>More homegrown clean energy</a:t>
            </a:r>
          </a:p>
          <a:p>
            <a:pPr>
              <a:lnSpc>
                <a:spcPct val="150000"/>
              </a:lnSpc>
            </a:pPr>
            <a:r>
              <a:rPr lang="en-US" dirty="0"/>
              <a:t>Stepping up our energy system</a:t>
            </a:r>
          </a:p>
          <a:p>
            <a:pPr>
              <a:lnSpc>
                <a:spcPct val="150000"/>
              </a:lnSpc>
            </a:pPr>
            <a:r>
              <a:rPr lang="en-IE" dirty="0"/>
              <a:t>Boosting investments</a:t>
            </a:r>
          </a:p>
        </p:txBody>
      </p:sp>
      <p:sp>
        <p:nvSpPr>
          <p:cNvPr id="8" name="Google Shape;296;p8">
            <a:extLst>
              <a:ext uri="{FF2B5EF4-FFF2-40B4-BE49-F238E27FC236}">
                <a16:creationId xmlns:a16="http://schemas.microsoft.com/office/drawing/2014/main" id="{C81BBFF9-39D1-51EC-B6C5-C866D70661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 err="1">
                <a:solidFill>
                  <a:srgbClr val="034EA2"/>
                </a:solidFill>
                <a:cs typeface="Arial"/>
              </a:rPr>
              <a:t>AccelerateEU</a:t>
            </a:r>
            <a:r>
              <a:rPr lang="en-IE" sz="3800" dirty="0">
                <a:solidFill>
                  <a:srgbClr val="034EA2"/>
                </a:solidFill>
                <a:cs typeface="Arial"/>
              </a:rPr>
              <a:t> (April 2026)</a:t>
            </a:r>
            <a:endParaRPr lang="en-IE" sz="3800" dirty="0">
              <a:cs typeface="Arial"/>
            </a:endParaRPr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32FAECE8-B301-C668-3EC8-AF27796CBFF6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80A216-65A7-BFF9-F1CB-37546001FF1F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817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8A37D5EB-774F-17DC-2C7A-9C475E98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E889D8E6-C3A8-0A27-04BD-7DCF5219A6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338" y="325016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US" sz="3600" dirty="0">
                <a:solidFill>
                  <a:srgbClr val="034EA2"/>
                </a:solidFill>
                <a:ea typeface="+mj-lt"/>
                <a:cs typeface="+mj-lt"/>
              </a:rPr>
              <a:t>Upcoming initiatives: Electrification Action Plan</a:t>
            </a:r>
            <a:endParaRPr lang="en-US" sz="4800" dirty="0"/>
          </a:p>
        </p:txBody>
      </p:sp>
      <p:sp>
        <p:nvSpPr>
          <p:cNvPr id="3" name="Google Shape;295;p8">
            <a:extLst>
              <a:ext uri="{FF2B5EF4-FFF2-40B4-BE49-F238E27FC236}">
                <a16:creationId xmlns:a16="http://schemas.microsoft.com/office/drawing/2014/main" id="{469519D0-CA0E-C8EF-2643-D654DD742F71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985269-84CE-C7FC-9E1D-DD5F87323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74948"/>
              </p:ext>
            </p:extLst>
          </p:nvPr>
        </p:nvGraphicFramePr>
        <p:xfrm>
          <a:off x="920388" y="1075334"/>
          <a:ext cx="10088988" cy="531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B168A51-C766-714E-AEFA-835B385908AB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87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A6E29CB0-C3BF-731A-65DA-31543C23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662CCD-5DA8-179C-DEE2-E71AD58F285A}"/>
              </a:ext>
            </a:extLst>
          </p:cNvPr>
          <p:cNvSpPr txBox="1"/>
          <p:nvPr/>
        </p:nvSpPr>
        <p:spPr>
          <a:xfrm>
            <a:off x="521210" y="1900732"/>
            <a:ext cx="5301689" cy="40640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000" b="1" u="sng" dirty="0"/>
              <a:t>July 2025 Guidance</a:t>
            </a:r>
            <a:endParaRPr lang="en-US" sz="2000" b="1" i="0" dirty="0"/>
          </a:p>
          <a:p>
            <a:pPr marL="228600" lvl="1" indent="-2286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Action Plan for Affordable Energy was followed by Guidance.</a:t>
            </a:r>
          </a:p>
          <a:p>
            <a:pPr marL="228600" lvl="1" indent="-22860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Aim was to future-proof network charges &amp;: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Set out key design features of network tariff methodologies;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Highlight best practices in MS; and</a:t>
            </a:r>
          </a:p>
          <a:p>
            <a:pPr marL="446088" lvl="1" indent="-26352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Underline the importance of independent National Regulatory Authority (NRAs) to set cost-reflective network tariffs.</a:t>
            </a:r>
          </a:p>
        </p:txBody>
      </p:sp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C3D8A901-1327-8F9B-7CED-9BEC5E55EE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4522" y="130435"/>
            <a:ext cx="10974848" cy="782357"/>
          </a:xfr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r>
              <a:rPr lang="en-US" sz="3600" dirty="0"/>
              <a:t>Upcoming initiatives: Network charges and taxation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A56C0-5B38-6121-A3BE-CAAD3DA4454E}"/>
              </a:ext>
            </a:extLst>
          </p:cNvPr>
          <p:cNvSpPr txBox="1"/>
          <p:nvPr/>
        </p:nvSpPr>
        <p:spPr>
          <a:xfrm>
            <a:off x="5979655" y="1635635"/>
            <a:ext cx="5965915" cy="461790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</a:pPr>
            <a:r>
              <a:rPr lang="en-US" sz="2000" b="1" u="sng" dirty="0"/>
              <a:t>New Legislative proposal</a:t>
            </a:r>
            <a:endParaRPr lang="en-US" sz="2000" b="1" i="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Based on 3 pillars: </a:t>
            </a:r>
            <a:r>
              <a:rPr lang="en-US" sz="2000" dirty="0">
                <a:solidFill>
                  <a:srgbClr val="004494"/>
                </a:solidFill>
              </a:rPr>
              <a:t>1) </a:t>
            </a:r>
            <a:r>
              <a:rPr lang="en-US" sz="2000" dirty="0"/>
              <a:t>Network charges, </a:t>
            </a:r>
            <a:r>
              <a:rPr lang="en-US" sz="2000" dirty="0">
                <a:solidFill>
                  <a:srgbClr val="004494"/>
                </a:solidFill>
              </a:rPr>
              <a:t>2) </a:t>
            </a:r>
            <a:r>
              <a:rPr lang="en-US" sz="2000" dirty="0"/>
              <a:t>Smarter grids, </a:t>
            </a:r>
            <a:r>
              <a:rPr lang="en-US" sz="2000" dirty="0">
                <a:solidFill>
                  <a:srgbClr val="004494"/>
                </a:solidFill>
              </a:rPr>
              <a:t>3) </a:t>
            </a:r>
            <a:r>
              <a:rPr lang="en-US" sz="2000" dirty="0"/>
              <a:t>Taxation.</a:t>
            </a:r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Provide incentives to make optimal use of grid infrastructure, promote system-friendly consumption, and clarify how NRAs can make targeted reductions to network charges.</a:t>
            </a:r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Allow MS to remove restrictions to reduce energy taxes for specific users (e.g. energy-intensive industries and vulnerable households, while ensuring electricity is taxed less than gas. </a:t>
            </a:r>
            <a:endParaRPr lang="en-IE" sz="200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Goal: allow fast and effective adoption of measures, that can tackle this and other crises.</a:t>
            </a:r>
            <a:endParaRPr lang="en-IE" sz="2000" dirty="0"/>
          </a:p>
          <a:p>
            <a:pPr marL="228600" lvl="1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Graphic 4" descr="Plugged Unplugged outline">
            <a:extLst>
              <a:ext uri="{FF2B5EF4-FFF2-40B4-BE49-F238E27FC236}">
                <a16:creationId xmlns:a16="http://schemas.microsoft.com/office/drawing/2014/main" id="{CEEBDFF6-B13E-A6E5-9729-BC02AAD1B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7187" y="1953287"/>
            <a:ext cx="6722669" cy="4687726"/>
          </a:xfrm>
          <a:prstGeom prst="rect">
            <a:avLst/>
          </a:prstGeom>
        </p:spPr>
      </p:pic>
      <p:sp>
        <p:nvSpPr>
          <p:cNvPr id="2" name="Google Shape;295;p8">
            <a:extLst>
              <a:ext uri="{FF2B5EF4-FFF2-40B4-BE49-F238E27FC236}">
                <a16:creationId xmlns:a16="http://schemas.microsoft.com/office/drawing/2014/main" id="{D18ABC9E-6C2B-8CDE-7466-0D69149F6089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958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76A2F435-D57F-607E-D764-DF229694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6BD5C1-331A-D8DE-8BA4-0821D3EF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53562"/>
            <a:ext cx="744855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9FEE78-6C44-6E28-2A4E-2F1C18F45C97}"/>
              </a:ext>
            </a:extLst>
          </p:cNvPr>
          <p:cNvSpPr txBox="1">
            <a:spLocks/>
          </p:cNvSpPr>
          <p:nvPr/>
        </p:nvSpPr>
        <p:spPr>
          <a:xfrm>
            <a:off x="411573" y="1594823"/>
            <a:ext cx="4108261" cy="3781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150" sz="2000" b="1" dirty="0">
                <a:solidFill>
                  <a:srgbClr val="333333"/>
                </a:solidFill>
              </a:rPr>
              <a:t>Affordable Energy Action Plan</a:t>
            </a:r>
            <a:r>
              <a:rPr lang="en-IE" sz="2000" b="1" dirty="0">
                <a:solidFill>
                  <a:srgbClr val="333333"/>
                </a:solidFill>
              </a:rPr>
              <a:t> – Action 6: </a:t>
            </a:r>
            <a:r>
              <a:rPr lang="en-IE" sz="2000" dirty="0">
                <a:solidFill>
                  <a:srgbClr val="333333"/>
                </a:solidFill>
              </a:rPr>
              <a:t>A tripartite </a:t>
            </a:r>
            <a:r>
              <a:rPr lang="en-150" sz="2000" dirty="0">
                <a:solidFill>
                  <a:srgbClr val="333333"/>
                </a:solidFill>
              </a:rPr>
              <a:t>agreement</a:t>
            </a:r>
            <a:r>
              <a:rPr lang="en-IE" sz="2000" dirty="0">
                <a:solidFill>
                  <a:srgbClr val="333333"/>
                </a:solidFill>
              </a:rPr>
              <a:t> to ensure affordable energy for Europe’s industry</a:t>
            </a:r>
          </a:p>
          <a:p>
            <a:pPr algn="just"/>
            <a:r>
              <a:rPr lang="en-IE" sz="2000" dirty="0">
                <a:solidFill>
                  <a:srgbClr val="333333"/>
                </a:solidFill>
              </a:rPr>
              <a:t>Two targeted for signature at the margins of the 26 June TTE Council: </a:t>
            </a:r>
            <a:r>
              <a:rPr lang="en-IE" sz="2000" b="1" dirty="0">
                <a:solidFill>
                  <a:srgbClr val="333333"/>
                </a:solidFill>
              </a:rPr>
              <a:t>biogas </a:t>
            </a:r>
            <a:r>
              <a:rPr lang="en-IE" sz="2000" dirty="0">
                <a:solidFill>
                  <a:srgbClr val="333333"/>
                </a:solidFill>
              </a:rPr>
              <a:t>and </a:t>
            </a:r>
            <a:r>
              <a:rPr lang="en-IE" sz="2000" b="1" dirty="0">
                <a:solidFill>
                  <a:srgbClr val="333333"/>
                </a:solidFill>
              </a:rPr>
              <a:t>storage.</a:t>
            </a:r>
          </a:p>
        </p:txBody>
      </p:sp>
      <p:sp>
        <p:nvSpPr>
          <p:cNvPr id="7" name="Google Shape;296;p8">
            <a:extLst>
              <a:ext uri="{FF2B5EF4-FFF2-40B4-BE49-F238E27FC236}">
                <a16:creationId xmlns:a16="http://schemas.microsoft.com/office/drawing/2014/main" id="{AF6C3AC1-A907-04E6-E512-5EFD84F22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828" y="305965"/>
            <a:ext cx="11373697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000" dirty="0">
                <a:solidFill>
                  <a:srgbClr val="034EA2"/>
                </a:solidFill>
                <a:cs typeface="Arial"/>
              </a:rPr>
              <a:t>Upcoming initiatives - Tripartite agreements for affordable energy</a:t>
            </a:r>
            <a:endParaRPr lang="en-IE" sz="3000" dirty="0">
              <a:cs typeface="Arial"/>
            </a:endParaRPr>
          </a:p>
        </p:txBody>
      </p:sp>
      <p:sp>
        <p:nvSpPr>
          <p:cNvPr id="8" name="Google Shape;295;p8">
            <a:extLst>
              <a:ext uri="{FF2B5EF4-FFF2-40B4-BE49-F238E27FC236}">
                <a16:creationId xmlns:a16="http://schemas.microsoft.com/office/drawing/2014/main" id="{51D57360-4307-347D-526C-B6642D71A2D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669601-BBDB-D7AC-A7D5-260D93854D4D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560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F964AD3C-CB86-33DC-D2E7-3305673B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>
            <a:extLst>
              <a:ext uri="{FF2B5EF4-FFF2-40B4-BE49-F238E27FC236}">
                <a16:creationId xmlns:a16="http://schemas.microsoft.com/office/drawing/2014/main" id="{A2337504-7A9D-979B-AA44-EB499360EF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303" y="317700"/>
            <a:ext cx="11373697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US" sz="3100" dirty="0">
                <a:cs typeface="Arial"/>
              </a:rPr>
              <a:t>Upcoming initiatives: Review of the Energy Security Framework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538763-4745-475E-BD06-558E07A476FC}"/>
              </a:ext>
            </a:extLst>
          </p:cNvPr>
          <p:cNvGrpSpPr/>
          <p:nvPr/>
        </p:nvGrpSpPr>
        <p:grpSpPr>
          <a:xfrm>
            <a:off x="867322" y="1571793"/>
            <a:ext cx="2197008" cy="4404943"/>
            <a:chOff x="4776470" y="3165479"/>
            <a:chExt cx="4847628" cy="9763806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56C654EC-AB69-7561-104B-9C439404C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37047">
              <a:off x="5588726" y="3165479"/>
              <a:ext cx="2515921" cy="2746584"/>
            </a:xfrm>
            <a:custGeom>
              <a:avLst/>
              <a:gdLst>
                <a:gd name="T0" fmla="*/ 787 w 2333"/>
                <a:gd name="T1" fmla="*/ 40 h 2717"/>
                <a:gd name="T2" fmla="*/ 787 w 2333"/>
                <a:gd name="T3" fmla="*/ 40 h 2717"/>
                <a:gd name="T4" fmla="*/ 930 w 2333"/>
                <a:gd name="T5" fmla="*/ 41 h 2717"/>
                <a:gd name="T6" fmla="*/ 930 w 2333"/>
                <a:gd name="T7" fmla="*/ 41 h 2717"/>
                <a:gd name="T8" fmla="*/ 2332 w 2333"/>
                <a:gd name="T9" fmla="*/ 2289 h 2717"/>
                <a:gd name="T10" fmla="*/ 1146 w 2333"/>
                <a:gd name="T11" fmla="*/ 2716 h 2717"/>
                <a:gd name="T12" fmla="*/ 1146 w 2333"/>
                <a:gd name="T13" fmla="*/ 2716 h 2717"/>
                <a:gd name="T14" fmla="*/ 39 w 2333"/>
                <a:gd name="T15" fmla="*/ 932 h 2717"/>
                <a:gd name="T16" fmla="*/ 39 w 2333"/>
                <a:gd name="T17" fmla="*/ 932 h 2717"/>
                <a:gd name="T18" fmla="*/ 40 w 2333"/>
                <a:gd name="T19" fmla="*/ 787 h 2717"/>
                <a:gd name="T20" fmla="*/ 787 w 2333"/>
                <a:gd name="T21" fmla="*/ 4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3" h="2717">
                  <a:moveTo>
                    <a:pt x="787" y="40"/>
                  </a:moveTo>
                  <a:lnTo>
                    <a:pt x="787" y="40"/>
                  </a:lnTo>
                  <a:cubicBezTo>
                    <a:pt x="827" y="0"/>
                    <a:pt x="891" y="0"/>
                    <a:pt x="930" y="41"/>
                  </a:cubicBezTo>
                  <a:lnTo>
                    <a:pt x="930" y="41"/>
                  </a:lnTo>
                  <a:cubicBezTo>
                    <a:pt x="1552" y="682"/>
                    <a:pt x="2029" y="1449"/>
                    <a:pt x="2332" y="2289"/>
                  </a:cubicBezTo>
                  <a:lnTo>
                    <a:pt x="1146" y="2716"/>
                  </a:lnTo>
                  <a:lnTo>
                    <a:pt x="1146" y="2716"/>
                  </a:lnTo>
                  <a:cubicBezTo>
                    <a:pt x="907" y="2050"/>
                    <a:pt x="529" y="1442"/>
                    <a:pt x="39" y="932"/>
                  </a:cubicBezTo>
                  <a:lnTo>
                    <a:pt x="39" y="932"/>
                  </a:lnTo>
                  <a:cubicBezTo>
                    <a:pt x="0" y="891"/>
                    <a:pt x="0" y="826"/>
                    <a:pt x="40" y="787"/>
                  </a:cubicBezTo>
                  <a:lnTo>
                    <a:pt x="787" y="4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682FDE55-673A-FC1D-BD63-3678A0614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251" y="5371020"/>
              <a:ext cx="1683726" cy="2863257"/>
            </a:xfrm>
            <a:custGeom>
              <a:avLst/>
              <a:gdLst>
                <a:gd name="T0" fmla="*/ 1189 w 1607"/>
                <a:gd name="T1" fmla="*/ 0 h 2730"/>
                <a:gd name="T2" fmla="*/ 1189 w 1607"/>
                <a:gd name="T3" fmla="*/ 0 h 2730"/>
                <a:gd name="T4" fmla="*/ 1512 w 1607"/>
                <a:gd name="T5" fmla="*/ 2729 h 2730"/>
                <a:gd name="T6" fmla="*/ 258 w 1607"/>
                <a:gd name="T7" fmla="*/ 2601 h 2730"/>
                <a:gd name="T8" fmla="*/ 258 w 1607"/>
                <a:gd name="T9" fmla="*/ 2601 h 2730"/>
                <a:gd name="T10" fmla="*/ 0 w 1607"/>
                <a:gd name="T11" fmla="*/ 418 h 2730"/>
                <a:gd name="T12" fmla="*/ 1189 w 1607"/>
                <a:gd name="T13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7" h="2730">
                  <a:moveTo>
                    <a:pt x="1189" y="0"/>
                  </a:moveTo>
                  <a:lnTo>
                    <a:pt x="1189" y="0"/>
                  </a:lnTo>
                  <a:cubicBezTo>
                    <a:pt x="1496" y="876"/>
                    <a:pt x="1606" y="1808"/>
                    <a:pt x="1512" y="2729"/>
                  </a:cubicBezTo>
                  <a:lnTo>
                    <a:pt x="258" y="2601"/>
                  </a:lnTo>
                  <a:lnTo>
                    <a:pt x="258" y="2601"/>
                  </a:lnTo>
                  <a:cubicBezTo>
                    <a:pt x="334" y="1863"/>
                    <a:pt x="246" y="1118"/>
                    <a:pt x="0" y="418"/>
                  </a:cubicBezTo>
                  <a:lnTo>
                    <a:pt x="11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E3CEEC1D-87B5-167B-46E8-80546CC8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935" y="8077008"/>
              <a:ext cx="2076902" cy="2877135"/>
            </a:xfrm>
            <a:custGeom>
              <a:avLst/>
              <a:gdLst>
                <a:gd name="T0" fmla="*/ 1979 w 1980"/>
                <a:gd name="T1" fmla="*/ 148 h 2743"/>
                <a:gd name="T2" fmla="*/ 1979 w 1980"/>
                <a:gd name="T3" fmla="*/ 148 h 2743"/>
                <a:gd name="T4" fmla="*/ 1069 w 1980"/>
                <a:gd name="T5" fmla="*/ 2742 h 2743"/>
                <a:gd name="T6" fmla="*/ 0 w 1980"/>
                <a:gd name="T7" fmla="*/ 2075 h 2743"/>
                <a:gd name="T8" fmla="*/ 0 w 1980"/>
                <a:gd name="T9" fmla="*/ 2075 h 2743"/>
                <a:gd name="T10" fmla="*/ 728 w 1980"/>
                <a:gd name="T11" fmla="*/ 0 h 2743"/>
                <a:gd name="T12" fmla="*/ 1979 w 1980"/>
                <a:gd name="T13" fmla="*/ 14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0" h="2743">
                  <a:moveTo>
                    <a:pt x="1979" y="148"/>
                  </a:moveTo>
                  <a:lnTo>
                    <a:pt x="1979" y="148"/>
                  </a:lnTo>
                  <a:cubicBezTo>
                    <a:pt x="1870" y="1069"/>
                    <a:pt x="1560" y="1955"/>
                    <a:pt x="1069" y="2742"/>
                  </a:cubicBezTo>
                  <a:lnTo>
                    <a:pt x="0" y="2075"/>
                  </a:lnTo>
                  <a:lnTo>
                    <a:pt x="0" y="2075"/>
                  </a:lnTo>
                  <a:cubicBezTo>
                    <a:pt x="392" y="1445"/>
                    <a:pt x="641" y="737"/>
                    <a:pt x="728" y="0"/>
                  </a:cubicBezTo>
                  <a:lnTo>
                    <a:pt x="1979" y="14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9DA42623-1D46-4186-B5A0-CC1F9E3DF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470" y="10218671"/>
              <a:ext cx="2738368" cy="2710614"/>
            </a:xfrm>
            <a:custGeom>
              <a:avLst/>
              <a:gdLst>
                <a:gd name="T0" fmla="*/ 2608 w 2609"/>
                <a:gd name="T1" fmla="*/ 690 h 2582"/>
                <a:gd name="T2" fmla="*/ 2608 w 2609"/>
                <a:gd name="T3" fmla="*/ 690 h 2582"/>
                <a:gd name="T4" fmla="*/ 722 w 2609"/>
                <a:gd name="T5" fmla="*/ 2551 h 2582"/>
                <a:gd name="T6" fmla="*/ 722 w 2609"/>
                <a:gd name="T7" fmla="*/ 2551 h 2582"/>
                <a:gd name="T8" fmla="*/ 582 w 2609"/>
                <a:gd name="T9" fmla="*/ 2518 h 2582"/>
                <a:gd name="T10" fmla="*/ 29 w 2609"/>
                <a:gd name="T11" fmla="*/ 1618 h 2582"/>
                <a:gd name="T12" fmla="*/ 29 w 2609"/>
                <a:gd name="T13" fmla="*/ 1618 h 2582"/>
                <a:gd name="T14" fmla="*/ 62 w 2609"/>
                <a:gd name="T15" fmla="*/ 1477 h 2582"/>
                <a:gd name="T16" fmla="*/ 62 w 2609"/>
                <a:gd name="T17" fmla="*/ 1477 h 2582"/>
                <a:gd name="T18" fmla="*/ 1554 w 2609"/>
                <a:gd name="T19" fmla="*/ 0 h 2582"/>
                <a:gd name="T20" fmla="*/ 2608 w 2609"/>
                <a:gd name="T21" fmla="*/ 69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9" h="2582">
                  <a:moveTo>
                    <a:pt x="2608" y="690"/>
                  </a:moveTo>
                  <a:lnTo>
                    <a:pt x="2608" y="690"/>
                  </a:lnTo>
                  <a:cubicBezTo>
                    <a:pt x="2118" y="1438"/>
                    <a:pt x="1475" y="2072"/>
                    <a:pt x="722" y="2551"/>
                  </a:cubicBezTo>
                  <a:lnTo>
                    <a:pt x="722" y="2551"/>
                  </a:lnTo>
                  <a:cubicBezTo>
                    <a:pt x="675" y="2581"/>
                    <a:pt x="612" y="2566"/>
                    <a:pt x="582" y="2518"/>
                  </a:cubicBezTo>
                  <a:lnTo>
                    <a:pt x="29" y="1618"/>
                  </a:lnTo>
                  <a:lnTo>
                    <a:pt x="29" y="1618"/>
                  </a:lnTo>
                  <a:cubicBezTo>
                    <a:pt x="0" y="1570"/>
                    <a:pt x="15" y="1508"/>
                    <a:pt x="62" y="1477"/>
                  </a:cubicBezTo>
                  <a:lnTo>
                    <a:pt x="62" y="1477"/>
                  </a:lnTo>
                  <a:cubicBezTo>
                    <a:pt x="658" y="1095"/>
                    <a:pt x="1165" y="592"/>
                    <a:pt x="1554" y="0"/>
                  </a:cubicBezTo>
                  <a:lnTo>
                    <a:pt x="2608" y="6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94D2940-9D52-A473-A777-83D1E4FA55C8}"/>
                </a:ext>
              </a:extLst>
            </p:cNvPr>
            <p:cNvCxnSpPr>
              <a:cxnSpLocks/>
            </p:cNvCxnSpPr>
            <p:nvPr/>
          </p:nvCxnSpPr>
          <p:spPr>
            <a:xfrm>
              <a:off x="7031948" y="4539661"/>
              <a:ext cx="2592150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D40BB4-0551-0FBE-3623-1BFA4BE26553}"/>
                </a:ext>
              </a:extLst>
            </p:cNvPr>
            <p:cNvCxnSpPr>
              <a:cxnSpLocks/>
            </p:cNvCxnSpPr>
            <p:nvPr/>
          </p:nvCxnSpPr>
          <p:spPr>
            <a:xfrm>
              <a:off x="7857139" y="6882859"/>
              <a:ext cx="1766959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6FC798-97DA-24BA-BC23-EC2388F414A1}"/>
                </a:ext>
              </a:extLst>
            </p:cNvPr>
            <p:cNvCxnSpPr>
              <a:cxnSpLocks/>
            </p:cNvCxnSpPr>
            <p:nvPr/>
          </p:nvCxnSpPr>
          <p:spPr>
            <a:xfrm>
              <a:off x="7547586" y="9226057"/>
              <a:ext cx="2076512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E2CE2-431D-BFC6-C443-2FBBE21090CF}"/>
                </a:ext>
              </a:extLst>
            </p:cNvPr>
            <p:cNvCxnSpPr>
              <a:cxnSpLocks/>
            </p:cNvCxnSpPr>
            <p:nvPr/>
          </p:nvCxnSpPr>
          <p:spPr>
            <a:xfrm>
              <a:off x="6145653" y="11568634"/>
              <a:ext cx="3478445" cy="0"/>
            </a:xfrm>
            <a:prstGeom prst="line">
              <a:avLst/>
            </a:prstGeom>
            <a:ln w="76200">
              <a:solidFill>
                <a:schemeClr val="tx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Google Shape;409;p18">
            <a:extLst>
              <a:ext uri="{FF2B5EF4-FFF2-40B4-BE49-F238E27FC236}">
                <a16:creationId xmlns:a16="http://schemas.microsoft.com/office/drawing/2014/main" id="{30336610-EBA5-AE89-ED39-9D41B0F75B5D}"/>
              </a:ext>
            </a:extLst>
          </p:cNvPr>
          <p:cNvSpPr txBox="1">
            <a:spLocks/>
          </p:cNvSpPr>
          <p:nvPr/>
        </p:nvSpPr>
        <p:spPr>
          <a:xfrm>
            <a:off x="4702328" y="3971488"/>
            <a:ext cx="6513163" cy="78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EC Square Sans Cond Pro" panose="020B0506040000020004" pitchFamily="34" charset="0"/>
                <a:ea typeface="EC Square Sans Cond Pro" panose="020B0506040000020004" pitchFamily="34" charset="0"/>
                <a:cs typeface="Aldhabi" panose="020F0502020204030204" pitchFamily="2" charset="-78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800"/>
            </a:pPr>
            <a:r>
              <a:rPr lang="en-US" sz="1800" b="1">
                <a:solidFill>
                  <a:schemeClr val="dk2"/>
                </a:solidFill>
                <a:latin typeface="Arial"/>
                <a:cs typeface="Arial"/>
              </a:rPr>
              <a:t>Draw lessons from the crises </a:t>
            </a:r>
          </a:p>
          <a:p>
            <a:pPr>
              <a:buSzPts val="2000"/>
            </a:pPr>
            <a:r>
              <a:rPr lang="en-US" sz="1500">
                <a:solidFill>
                  <a:schemeClr val="tx1"/>
                </a:solidFill>
                <a:latin typeface="+mj-lt"/>
              </a:rPr>
              <a:t>Covid-19 pandemic, 2021-2023 energy crisis </a:t>
            </a:r>
          </a:p>
        </p:txBody>
      </p:sp>
      <p:sp>
        <p:nvSpPr>
          <p:cNvPr id="13" name="Google Shape;411;p18">
            <a:extLst>
              <a:ext uri="{FF2B5EF4-FFF2-40B4-BE49-F238E27FC236}">
                <a16:creationId xmlns:a16="http://schemas.microsoft.com/office/drawing/2014/main" id="{2F7A8D34-ABAD-1214-A2B8-2299E452C484}"/>
              </a:ext>
            </a:extLst>
          </p:cNvPr>
          <p:cNvSpPr txBox="1">
            <a:spLocks/>
          </p:cNvSpPr>
          <p:nvPr/>
        </p:nvSpPr>
        <p:spPr>
          <a:xfrm>
            <a:off x="4702328" y="5029241"/>
            <a:ext cx="7074036" cy="667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EC Square Sans Cond Pro" panose="020B0506040000020004" pitchFamily="34" charset="0"/>
                <a:ea typeface="EC Square Sans Cond Pro" panose="020B0506040000020004" pitchFamily="34" charset="0"/>
                <a:cs typeface="Aldhabi" panose="020F0502020204030204" pitchFamily="2" charset="-78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1800"/>
            </a:pPr>
            <a:r>
              <a:rPr lang="en-US" sz="1800" b="1">
                <a:solidFill>
                  <a:schemeClr val="dk2"/>
                </a:solidFill>
                <a:latin typeface="Arial"/>
                <a:cs typeface="Arial"/>
              </a:rPr>
              <a:t>Strive for simplification </a:t>
            </a:r>
          </a:p>
          <a:p>
            <a:pPr>
              <a:buSzPts val="2000"/>
            </a:pPr>
            <a:r>
              <a:rPr lang="en-US" sz="1500">
                <a:solidFill>
                  <a:schemeClr val="tx1"/>
                </a:solidFill>
                <a:latin typeface="+mn-lt"/>
              </a:rPr>
              <a:t>Build a streamlined reporting process &amp; more dynamic crisis management</a:t>
            </a:r>
          </a:p>
        </p:txBody>
      </p:sp>
      <p:pic>
        <p:nvPicPr>
          <p:cNvPr id="14" name="Graphic 13" descr="Renewable Energy outline">
            <a:extLst>
              <a:ext uri="{FF2B5EF4-FFF2-40B4-BE49-F238E27FC236}">
                <a16:creationId xmlns:a16="http://schemas.microsoft.com/office/drawing/2014/main" id="{A051605A-1C49-C5AF-ADCA-EF9B97D0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01492" y="1864824"/>
            <a:ext cx="684000" cy="684000"/>
          </a:xfrm>
          <a:prstGeom prst="rect">
            <a:avLst/>
          </a:prstGeom>
        </p:spPr>
      </p:pic>
      <p:pic>
        <p:nvPicPr>
          <p:cNvPr id="15" name="Graphic 14" descr="Siren outline">
            <a:extLst>
              <a:ext uri="{FF2B5EF4-FFF2-40B4-BE49-F238E27FC236}">
                <a16:creationId xmlns:a16="http://schemas.microsoft.com/office/drawing/2014/main" id="{2D3586E8-F001-2F2E-EF1E-9AB33F88D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73318" y="2906891"/>
            <a:ext cx="684000" cy="684000"/>
          </a:xfrm>
          <a:prstGeom prst="rect">
            <a:avLst/>
          </a:prstGeom>
        </p:spPr>
      </p:pic>
      <p:pic>
        <p:nvPicPr>
          <p:cNvPr id="16" name="Graphic 15" descr="Clipboard Checked outline">
            <a:extLst>
              <a:ext uri="{FF2B5EF4-FFF2-40B4-BE49-F238E27FC236}">
                <a16:creationId xmlns:a16="http://schemas.microsoft.com/office/drawing/2014/main" id="{63AF13DA-866F-A52C-6729-8260807A5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12212" y="3964025"/>
            <a:ext cx="684000" cy="684000"/>
          </a:xfrm>
          <a:prstGeom prst="rect">
            <a:avLst/>
          </a:prstGeom>
        </p:spPr>
      </p:pic>
      <p:pic>
        <p:nvPicPr>
          <p:cNvPr id="17" name="Graphic 16" descr="Brainstorm outline">
            <a:extLst>
              <a:ext uri="{FF2B5EF4-FFF2-40B4-BE49-F238E27FC236}">
                <a16:creationId xmlns:a16="http://schemas.microsoft.com/office/drawing/2014/main" id="{D11715F9-AC13-5FDB-353B-A8AC674E9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612854" y="5020878"/>
            <a:ext cx="684000" cy="684000"/>
          </a:xfrm>
          <a:prstGeom prst="rect">
            <a:avLst/>
          </a:prstGeom>
        </p:spPr>
      </p:pic>
      <p:sp>
        <p:nvSpPr>
          <p:cNvPr id="18" name="Google Shape;405;p18">
            <a:extLst>
              <a:ext uri="{FF2B5EF4-FFF2-40B4-BE49-F238E27FC236}">
                <a16:creationId xmlns:a16="http://schemas.microsoft.com/office/drawing/2014/main" id="{5CA9A709-F26E-BE30-CD58-64E0B291E2EE}"/>
              </a:ext>
            </a:extLst>
          </p:cNvPr>
          <p:cNvSpPr txBox="1">
            <a:spLocks/>
          </p:cNvSpPr>
          <p:nvPr/>
        </p:nvSpPr>
        <p:spPr>
          <a:xfrm>
            <a:off x="4684855" y="1928305"/>
            <a:ext cx="5975425" cy="115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r>
              <a:rPr lang="en-US" sz="1800" b="1"/>
              <a:t>Ensure continuous adaptation </a:t>
            </a:r>
          </a:p>
          <a:p>
            <a:pPr marL="342900" indent="-342900">
              <a:spcAft>
                <a:spcPts val="2400"/>
              </a:spcAft>
            </a:pPr>
            <a:r>
              <a:rPr lang="en-US" sz="1500" b="0">
                <a:solidFill>
                  <a:schemeClr val="tx1"/>
                </a:solidFill>
              </a:rPr>
              <a:t>Increasingly decarbonized, electrified and integrated energy mix</a:t>
            </a:r>
          </a:p>
        </p:txBody>
      </p:sp>
      <p:sp>
        <p:nvSpPr>
          <p:cNvPr id="19" name="Google Shape;407;p18">
            <a:extLst>
              <a:ext uri="{FF2B5EF4-FFF2-40B4-BE49-F238E27FC236}">
                <a16:creationId xmlns:a16="http://schemas.microsoft.com/office/drawing/2014/main" id="{E0575742-0286-FEA6-25D5-4138CB105A84}"/>
              </a:ext>
            </a:extLst>
          </p:cNvPr>
          <p:cNvSpPr txBox="1">
            <a:spLocks/>
          </p:cNvSpPr>
          <p:nvPr/>
        </p:nvSpPr>
        <p:spPr>
          <a:xfrm>
            <a:off x="4719312" y="2936745"/>
            <a:ext cx="6513163" cy="82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chemeClr val="dk2"/>
                </a:solidFill>
              </a:rPr>
              <a:t>Reinforce resilience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1500"/>
              <a:t>Against emerging risks, e.g. climate change or cyber-attacks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C4914F-6E1B-A368-DB0F-9C9CDD6A4D60}"/>
              </a:ext>
            </a:extLst>
          </p:cNvPr>
          <p:cNvSpPr/>
          <p:nvPr/>
        </p:nvSpPr>
        <p:spPr>
          <a:xfrm>
            <a:off x="3471757" y="1780886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6114B8-F17A-3FB7-E08C-1A7C67762A1C}"/>
              </a:ext>
            </a:extLst>
          </p:cNvPr>
          <p:cNvSpPr/>
          <p:nvPr/>
        </p:nvSpPr>
        <p:spPr>
          <a:xfrm>
            <a:off x="3459459" y="2814187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710F91A-99B6-6450-3E67-C920DE77F1EF}"/>
              </a:ext>
            </a:extLst>
          </p:cNvPr>
          <p:cNvSpPr/>
          <p:nvPr/>
        </p:nvSpPr>
        <p:spPr>
          <a:xfrm>
            <a:off x="3471756" y="3880731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885B0E-108F-18F3-9526-631DD0075989}"/>
              </a:ext>
            </a:extLst>
          </p:cNvPr>
          <p:cNvSpPr/>
          <p:nvPr/>
        </p:nvSpPr>
        <p:spPr>
          <a:xfrm>
            <a:off x="3459457" y="4903563"/>
            <a:ext cx="913067" cy="928867"/>
          </a:xfrm>
          <a:prstGeom prst="ellipse">
            <a:avLst/>
          </a:prstGeom>
          <a:noFill/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Google Shape;295;p8">
            <a:extLst>
              <a:ext uri="{FF2B5EF4-FFF2-40B4-BE49-F238E27FC236}">
                <a16:creationId xmlns:a16="http://schemas.microsoft.com/office/drawing/2014/main" id="{B8C9A091-2B72-DA38-FF9F-C20D475EA54E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49162-7AA1-506C-067D-B8ABDB16C1D9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38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38CC-8396-2155-CAA3-13822AE7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14553"/>
            <a:ext cx="10515600" cy="614164"/>
          </a:xfrm>
        </p:spPr>
        <p:txBody>
          <a:bodyPr/>
          <a:lstStyle/>
          <a:p>
            <a:r>
              <a:rPr lang="en-US" sz="3800" dirty="0"/>
              <a:t>Post-2030: A New Climate &amp; Energy Framework</a:t>
            </a:r>
            <a:endParaRPr lang="en-IE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F2BE0-8D5B-800F-BCAF-8FC33929E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360" y="1386882"/>
            <a:ext cx="5929223" cy="3906435"/>
          </a:xfrm>
        </p:spPr>
        <p:txBody>
          <a:bodyPr/>
          <a:lstStyle/>
          <a:p>
            <a:pPr marL="76200" indent="0">
              <a:buNone/>
            </a:pPr>
            <a:r>
              <a:rPr lang="en-IE" b="1" dirty="0"/>
              <a:t>Overall policy architecture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Coherent architecture design for long-term </a:t>
            </a:r>
            <a:r>
              <a:rPr lang="en-US" sz="2000" dirty="0" err="1"/>
              <a:t>decarbonisation</a:t>
            </a:r>
            <a:endParaRPr lang="en-IE" sz="2000" dirty="0"/>
          </a:p>
          <a:p>
            <a:pPr>
              <a:spcBef>
                <a:spcPts val="600"/>
              </a:spcBef>
            </a:pPr>
            <a:r>
              <a:rPr lang="nl-NL" sz="2000" dirty="0"/>
              <a:t>2040 </a:t>
            </a:r>
            <a:r>
              <a:rPr lang="nl-NL" sz="2000" dirty="0" err="1"/>
              <a:t>Climate</a:t>
            </a:r>
            <a:r>
              <a:rPr lang="nl-NL" sz="2000" dirty="0"/>
              <a:t> target: –90 %</a:t>
            </a:r>
          </a:p>
          <a:p>
            <a:pPr>
              <a:spcBef>
                <a:spcPts val="600"/>
              </a:spcBef>
            </a:pPr>
            <a:r>
              <a:rPr lang="en-IE" sz="2000" dirty="0"/>
              <a:t>Security, affordability and competitiveness</a:t>
            </a:r>
          </a:p>
          <a:p>
            <a:pPr>
              <a:spcBef>
                <a:spcPts val="600"/>
              </a:spcBef>
            </a:pPr>
            <a:endParaRPr lang="en-IE" sz="2000" dirty="0"/>
          </a:p>
          <a:p>
            <a:pPr marL="76200" indent="0">
              <a:buNone/>
            </a:pPr>
            <a:r>
              <a:rPr lang="en-US" b="1" dirty="0"/>
              <a:t>Strategic investments: </a:t>
            </a:r>
            <a:r>
              <a:rPr lang="en-US" b="1" dirty="0" err="1"/>
              <a:t>Mobilising</a:t>
            </a:r>
            <a:r>
              <a:rPr lang="en-US" b="1" dirty="0"/>
              <a:t> capital at scale</a:t>
            </a:r>
          </a:p>
          <a:p>
            <a:pPr>
              <a:spcBef>
                <a:spcPts val="600"/>
              </a:spcBef>
            </a:pPr>
            <a:r>
              <a:rPr lang="en-IE" sz="2000" dirty="0"/>
              <a:t>Investment scale-up: </a:t>
            </a:r>
            <a:r>
              <a:rPr lang="en-US" sz="2000" dirty="0"/>
              <a:t>from €240 bn (2020) → €695 bn/year 2031-2040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Next MFF (2028–34): €1.98 </a:t>
            </a:r>
            <a:r>
              <a:rPr lang="en-US" sz="2000" dirty="0" err="1"/>
              <a:t>tn</a:t>
            </a:r>
            <a:r>
              <a:rPr lang="en-US" sz="2000" dirty="0"/>
              <a:t> envelope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Leverage National Regional Partnership Plans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Transform National Energy Climate Plans into investment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611E-BFAB-CD60-3650-B25C18E8B3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5999" y="1386881"/>
            <a:ext cx="5929223" cy="5299212"/>
          </a:xfrm>
          <a:solidFill>
            <a:schemeClr val="bg1"/>
          </a:solidFill>
        </p:spPr>
        <p:txBody>
          <a:bodyPr/>
          <a:lstStyle/>
          <a:p>
            <a:pPr marL="114300" indent="0">
              <a:buNone/>
            </a:pPr>
            <a:r>
              <a:rPr lang="en-IE" b="1" dirty="0"/>
              <a:t>Simplification: streamlining for results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US" sz="2000" dirty="0"/>
              <a:t>Build on the Governance Regulation with further streamlining of planning, reporting and investment tracking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US" sz="2000" dirty="0"/>
              <a:t>Integrate and simplify monitoring and reporting </a:t>
            </a:r>
          </a:p>
          <a:p>
            <a:pPr marL="444500">
              <a:spcBef>
                <a:spcPts val="600"/>
              </a:spcBef>
              <a:buSzPts val="2000"/>
            </a:pPr>
            <a:r>
              <a:rPr lang="en-IE" sz="2000" dirty="0"/>
              <a:t>Leverage digitalisation</a:t>
            </a:r>
          </a:p>
          <a:p>
            <a:pPr marL="444500">
              <a:spcBef>
                <a:spcPts val="600"/>
              </a:spcBef>
              <a:buSzPts val="2000"/>
            </a:pPr>
            <a:endParaRPr lang="en-IE" sz="2000" dirty="0"/>
          </a:p>
          <a:p>
            <a:pPr marL="114300" indent="0">
              <a:buNone/>
            </a:pPr>
            <a:r>
              <a:rPr lang="en-US" b="1" dirty="0"/>
              <a:t>Partnership with Member States: ensuring coordinated action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Energy Union Task Force, bilateral engagement and regional formats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Encourage peer-to-peer learning and knowledge exchange</a:t>
            </a:r>
          </a:p>
          <a:p>
            <a:pPr indent="-355600">
              <a:spcBef>
                <a:spcPts val="600"/>
              </a:spcBef>
              <a:buSzPts val="2000"/>
            </a:pPr>
            <a:r>
              <a:rPr lang="en-US" sz="2000" dirty="0"/>
              <a:t>Implementation Dialogues &amp; “reality checks”</a:t>
            </a:r>
            <a:endParaRPr lang="en-IE" sz="2000" dirty="0"/>
          </a:p>
          <a:p>
            <a:endParaRPr lang="en-IE" dirty="0"/>
          </a:p>
        </p:txBody>
      </p:sp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63C332B4-A44E-3419-9887-AC011917CAE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7083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E6BECF3E-7435-94EC-EA29-22154A969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B0B8D0-E3FE-39F6-146E-1BDA719CD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31" y="2222800"/>
            <a:ext cx="9247345" cy="4566520"/>
          </a:xfrm>
          <a:prstGeom prst="rect">
            <a:avLst/>
          </a:prstGeom>
        </p:spPr>
      </p:pic>
      <p:sp>
        <p:nvSpPr>
          <p:cNvPr id="12" name="Google Shape;296;p8">
            <a:extLst>
              <a:ext uri="{FF2B5EF4-FFF2-40B4-BE49-F238E27FC236}">
                <a16:creationId xmlns:a16="http://schemas.microsoft.com/office/drawing/2014/main" id="{B69C93F3-7C20-51C7-700D-CA34F4CAF7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Another energy price shock</a:t>
            </a:r>
            <a:endParaRPr lang="en-IE" sz="3800" dirty="0">
              <a:cs typeface="Arial"/>
            </a:endParaRPr>
          </a:p>
        </p:txBody>
      </p:sp>
      <p:sp>
        <p:nvSpPr>
          <p:cNvPr id="15" name="Google Shape;295;p8">
            <a:extLst>
              <a:ext uri="{FF2B5EF4-FFF2-40B4-BE49-F238E27FC236}">
                <a16:creationId xmlns:a16="http://schemas.microsoft.com/office/drawing/2014/main" id="{53968E8D-FD2D-187F-8474-ED2FC06AAE53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A6451-868D-5DA3-C337-4DE69AEAD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17" y="1219639"/>
            <a:ext cx="6666255" cy="3293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4C2619-96CF-DE40-3989-21C9B6FF2891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095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A810E3-3832-CAC8-ED2D-7CF3A10BB415}"/>
              </a:ext>
            </a:extLst>
          </p:cNvPr>
          <p:cNvSpPr txBox="1"/>
          <p:nvPr/>
        </p:nvSpPr>
        <p:spPr>
          <a:xfrm>
            <a:off x="7702904" y="1276757"/>
            <a:ext cx="3335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i="0" dirty="0">
                <a:solidFill>
                  <a:srgbClr val="333399"/>
                </a:solidFill>
                <a:effectLst/>
                <a:latin typeface="WordVisi_MSFontService"/>
              </a:rPr>
              <a:t>Electricity mix </a:t>
            </a:r>
            <a:r>
              <a:rPr lang="en-IE" b="1" i="0" dirty="0">
                <a:solidFill>
                  <a:srgbClr val="333399"/>
                </a:solidFill>
                <a:effectLst/>
                <a:latin typeface="WordVisi_MSFontService"/>
              </a:rPr>
              <a:t>(Portugal)</a:t>
            </a:r>
            <a:endParaRPr lang="en-I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42223-DBAE-A6AE-B881-5C67FBB82B01}"/>
              </a:ext>
            </a:extLst>
          </p:cNvPr>
          <p:cNvSpPr txBox="1"/>
          <p:nvPr/>
        </p:nvSpPr>
        <p:spPr>
          <a:xfrm>
            <a:off x="6344672" y="5384423"/>
            <a:ext cx="5553292" cy="1140225"/>
          </a:xfrm>
          <a:prstGeom prst="rect">
            <a:avLst/>
          </a:prstGeom>
          <a:solidFill>
            <a:srgbClr val="E5EEFF"/>
          </a:solidFill>
          <a:ln w="19050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Tx/>
              <a:buFont typeface="Arial"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Electricity mix 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(European Union)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CLEAN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Renewables: 48% Nuclear: 23%.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FOSSIL FUEL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Oil: 2%, Natural gas: 16%, Solid fossil fuels: 11%.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</p:txBody>
      </p:sp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915606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s-ES" sz="3800" dirty="0" err="1">
                <a:solidFill>
                  <a:srgbClr val="034EA2"/>
                </a:solidFill>
                <a:cs typeface="Arial"/>
              </a:rPr>
              <a:t>Need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 more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clean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,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homegrown</a:t>
            </a:r>
            <a:r>
              <a:rPr lang="es-ES" sz="3800" dirty="0">
                <a:solidFill>
                  <a:srgbClr val="034EA2"/>
                </a:solidFill>
                <a:cs typeface="Arial"/>
              </a:rPr>
              <a:t> </a:t>
            </a:r>
            <a:r>
              <a:rPr lang="es-ES" sz="3800" dirty="0" err="1">
                <a:solidFill>
                  <a:srgbClr val="034EA2"/>
                </a:solidFill>
                <a:cs typeface="Arial"/>
              </a:rPr>
              <a:t>energy</a:t>
            </a:r>
            <a:endParaRPr lang="en-IE" sz="38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D03EE9-3056-975E-8B55-D6858AD29506}"/>
              </a:ext>
            </a:extLst>
          </p:cNvPr>
          <p:cNvSpPr txBox="1"/>
          <p:nvPr/>
        </p:nvSpPr>
        <p:spPr>
          <a:xfrm>
            <a:off x="1419149" y="1276758"/>
            <a:ext cx="2858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b="1" i="0" dirty="0">
                <a:solidFill>
                  <a:srgbClr val="333399"/>
                </a:solidFill>
                <a:effectLst/>
                <a:latin typeface="WordVisi_MSFontService"/>
              </a:rPr>
              <a:t>Energy mix </a:t>
            </a:r>
            <a:r>
              <a:rPr lang="en-IE" b="1" i="0" dirty="0">
                <a:solidFill>
                  <a:srgbClr val="333399"/>
                </a:solidFill>
                <a:effectLst/>
                <a:latin typeface="WordVisi_MSFontService"/>
              </a:rPr>
              <a:t>(Portugal)</a:t>
            </a:r>
            <a:endParaRPr lang="en-IE" sz="2400" dirty="0"/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221E0091-5B70-30B4-3D14-A3B6CD39AD27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cs typeface="Arial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E7AF5-FFC6-A3D3-B889-FCED53BAEE23}"/>
              </a:ext>
            </a:extLst>
          </p:cNvPr>
          <p:cNvSpPr txBox="1"/>
          <p:nvPr/>
        </p:nvSpPr>
        <p:spPr>
          <a:xfrm>
            <a:off x="193055" y="5389679"/>
            <a:ext cx="5870006" cy="1140225"/>
          </a:xfrm>
          <a:prstGeom prst="rect">
            <a:avLst/>
          </a:prstGeom>
          <a:solidFill>
            <a:srgbClr val="E5EEFF"/>
          </a:solidFill>
          <a:ln w="19050"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99"/>
              </a:buClr>
              <a:buSzTx/>
              <a:buFont typeface="Arial"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Energy mix </a:t>
            </a:r>
            <a:r>
              <a:rPr kumimoji="0" lang="en-IE" sz="14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Arial"/>
              </a:rPr>
              <a:t>(European Union)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CLEAN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Renewables: 20% Nuclear: 12%.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Tx/>
              <a:tabLst/>
              <a:defRPr/>
            </a:pPr>
            <a:r>
              <a:rPr lang="en-IE" sz="1400" b="1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FOSSIL FUEL</a:t>
            </a:r>
            <a:r>
              <a:rPr lang="en-IE" sz="1400" kern="0" dirty="0">
                <a:solidFill>
                  <a:srgbClr val="000000"/>
                </a:solidFill>
                <a:latin typeface="Arial"/>
                <a:ea typeface="+mn-lt"/>
                <a:cs typeface="Arial"/>
                <a:sym typeface="Arial"/>
              </a:rPr>
              <a:t>: Oil: 38%, Natural gas: 21%, Solid fossil fuels: 10%.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  <a:sym typeface="Arial"/>
            </a:endParaRPr>
          </a:p>
        </p:txBody>
      </p:sp>
      <p:pic>
        <p:nvPicPr>
          <p:cNvPr id="4" name="drawing">
            <a:extLst>
              <a:ext uri="{FF2B5EF4-FFF2-40B4-BE49-F238E27FC236}">
                <a16:creationId xmlns:a16="http://schemas.microsoft.com/office/drawing/2014/main" id="{F4A97E8C-F63A-98D6-8E5D-EA4928845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" y="1690614"/>
            <a:ext cx="6091515" cy="3404082"/>
          </a:xfrm>
          <a:prstGeom prst="rect">
            <a:avLst/>
          </a:prstGeom>
        </p:spPr>
      </p:pic>
      <p:pic>
        <p:nvPicPr>
          <p:cNvPr id="6" name="drawing">
            <a:extLst>
              <a:ext uri="{FF2B5EF4-FFF2-40B4-BE49-F238E27FC236}">
                <a16:creationId xmlns:a16="http://schemas.microsoft.com/office/drawing/2014/main" id="{DAD57D2A-9CEA-EC7F-5ADC-9CD7EA075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278" y="1690614"/>
            <a:ext cx="6059622" cy="34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9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1629A629-F1AC-B6EF-86BB-0CC8266B6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3">
            <a:extLst>
              <a:ext uri="{FF2B5EF4-FFF2-40B4-BE49-F238E27FC236}">
                <a16:creationId xmlns:a16="http://schemas.microsoft.com/office/drawing/2014/main" id="{DC6783D5-28E0-BF49-A681-569F816FCE61}"/>
              </a:ext>
            </a:extLst>
          </p:cNvPr>
          <p:cNvGrpSpPr/>
          <p:nvPr/>
        </p:nvGrpSpPr>
        <p:grpSpPr>
          <a:xfrm>
            <a:off x="524255" y="1592252"/>
            <a:ext cx="11055707" cy="4726125"/>
            <a:chOff x="915580" y="1829894"/>
            <a:chExt cx="11023198" cy="4451338"/>
          </a:xfrm>
        </p:grpSpPr>
        <p:pic>
          <p:nvPicPr>
            <p:cNvPr id="5" name="Picture 4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187A3463-3520-B035-A2CD-D00AA07A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0248" y="1829894"/>
              <a:ext cx="5820304" cy="35878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2166E623-CAF2-1C52-D2EC-8E1D80F24021}"/>
                </a:ext>
              </a:extLst>
            </p:cNvPr>
            <p:cNvSpPr txBox="1"/>
            <p:nvPr/>
          </p:nvSpPr>
          <p:spPr>
            <a:xfrm>
              <a:off x="915580" y="2301967"/>
              <a:ext cx="3043901" cy="229006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1: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Making electricity bills more affordable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2: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Bring down the costs of electricity supply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3: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Improve gas markets for fair energy prices</a:t>
              </a:r>
            </a:p>
            <a:p>
              <a:endParaRPr lang="en-IE" sz="800" dirty="0"/>
            </a:p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4: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/>
                <a:t>Energy efficiency: delivering energy savings </a:t>
              </a:r>
              <a:endParaRPr lang="en-IE" sz="1600" b="1" dirty="0"/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71730736-53B2-692F-50E2-129E8BC093C3}"/>
                </a:ext>
              </a:extLst>
            </p:cNvPr>
            <p:cNvSpPr txBox="1"/>
            <p:nvPr/>
          </p:nvSpPr>
          <p:spPr>
            <a:xfrm>
              <a:off x="9779845" y="2765371"/>
              <a:ext cx="2158933" cy="8986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IE" sz="1600" b="1" dirty="0">
                  <a:solidFill>
                    <a:schemeClr val="tx2"/>
                  </a:solidFill>
                </a:rPr>
                <a:t>Action 5:</a:t>
              </a:r>
              <a:r>
                <a:rPr lang="en-IE" sz="1600" b="1" dirty="0">
                  <a:solidFill>
                    <a:srgbClr val="4D4D4D"/>
                  </a:solidFill>
                </a:rPr>
                <a:t> </a:t>
              </a:r>
              <a:r>
                <a:rPr lang="en-IE" sz="1600" dirty="0">
                  <a:solidFill>
                    <a:srgbClr val="4D4D4D"/>
                  </a:solidFill>
                </a:rPr>
                <a:t>Completing the Energy Union </a:t>
              </a:r>
            </a:p>
            <a:p>
              <a:pPr algn="ctr"/>
              <a:endParaRPr lang="en-IE" sz="800" dirty="0">
                <a:solidFill>
                  <a:srgbClr val="4D4D4D"/>
                </a:solidFill>
              </a:endParaRPr>
            </a:p>
            <a:p>
              <a:pPr algn="ctr"/>
              <a:endParaRPr lang="en-IE" sz="1600" dirty="0">
                <a:solidFill>
                  <a:srgbClr val="4D4D4D"/>
                </a:solidFill>
              </a:endParaRP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8BC78BDB-1FB1-7FB0-B341-40832A382DF4}"/>
                </a:ext>
              </a:extLst>
            </p:cNvPr>
            <p:cNvSpPr txBox="1"/>
            <p:nvPr/>
          </p:nvSpPr>
          <p:spPr>
            <a:xfrm>
              <a:off x="7929305" y="5356052"/>
              <a:ext cx="4009472" cy="550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269875" indent="-269875"/>
              <a:r>
                <a:rPr lang="en-IE" sz="1600" b="1" dirty="0">
                  <a:solidFill>
                    <a:schemeClr val="tx2"/>
                  </a:solidFill>
                </a:rPr>
                <a:t>Action 6: </a:t>
              </a:r>
              <a:r>
                <a:rPr lang="en-IE" sz="1600" dirty="0">
                  <a:solidFill>
                    <a:srgbClr val="4D4D4D"/>
                  </a:solidFill>
                </a:rPr>
                <a:t>Tripartite contracts for affordable energy for Europe’s industry </a:t>
              </a:r>
            </a:p>
          </p:txBody>
        </p:sp>
        <p:sp>
          <p:nvSpPr>
            <p:cNvPr id="9" name="TextBox 36">
              <a:extLst>
                <a:ext uri="{FF2B5EF4-FFF2-40B4-BE49-F238E27FC236}">
                  <a16:creationId xmlns:a16="http://schemas.microsoft.com/office/drawing/2014/main" id="{BC7BF6C4-F89D-AE06-C3DF-4164BCF92021}"/>
                </a:ext>
              </a:extLst>
            </p:cNvPr>
            <p:cNvSpPr txBox="1"/>
            <p:nvPr/>
          </p:nvSpPr>
          <p:spPr>
            <a:xfrm>
              <a:off x="1310548" y="5266646"/>
              <a:ext cx="4270532" cy="101458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en-IE" sz="800" dirty="0"/>
            </a:p>
            <a:p>
              <a:pPr marL="358775" indent="-358775"/>
              <a:r>
                <a:rPr lang="en-IE" sz="1600" b="1" dirty="0">
                  <a:solidFill>
                    <a:schemeClr val="tx2"/>
                  </a:solidFill>
                </a:rPr>
                <a:t>Action 7:</a:t>
              </a:r>
              <a:r>
                <a:rPr lang="en-IE" sz="1600" b="1" dirty="0">
                  <a:solidFill>
                    <a:schemeClr val="bg2"/>
                  </a:solidFill>
                </a:rPr>
                <a:t> </a:t>
              </a:r>
              <a:r>
                <a:rPr lang="en-IE" sz="1600" dirty="0">
                  <a:solidFill>
                    <a:schemeClr val="tx1"/>
                  </a:solidFill>
                </a:rPr>
                <a:t>Security of supply for price stability</a:t>
              </a:r>
            </a:p>
            <a:p>
              <a:endParaRPr lang="en-IE" sz="800" b="1" dirty="0">
                <a:solidFill>
                  <a:schemeClr val="bg1"/>
                </a:solidFill>
              </a:endParaRPr>
            </a:p>
            <a:p>
              <a:r>
                <a:rPr lang="en-IE" sz="1600" b="1" dirty="0">
                  <a:solidFill>
                    <a:schemeClr val="tx2"/>
                  </a:solidFill>
                </a:rPr>
                <a:t>Action 8: </a:t>
              </a:r>
              <a:r>
                <a:rPr lang="en-IE" sz="1600" dirty="0">
                  <a:solidFill>
                    <a:schemeClr val="tx1"/>
                  </a:solidFill>
                </a:rPr>
                <a:t>Price crisis preparedness </a:t>
              </a:r>
            </a:p>
            <a:p>
              <a:endParaRPr lang="en-IE" sz="1600" dirty="0"/>
            </a:p>
          </p:txBody>
        </p:sp>
      </p:grpSp>
      <p:sp>
        <p:nvSpPr>
          <p:cNvPr id="11" name="Google Shape;296;p8">
            <a:extLst>
              <a:ext uri="{FF2B5EF4-FFF2-40B4-BE49-F238E27FC236}">
                <a16:creationId xmlns:a16="http://schemas.microsoft.com/office/drawing/2014/main" id="{4AF61DEF-E8F6-E000-F5A0-42C8849362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Action Plan for Affordable Energy (Feb 2025)</a:t>
            </a:r>
            <a:endParaRPr lang="en-IE" sz="3800" dirty="0">
              <a:cs typeface="Arial"/>
            </a:endParaRPr>
          </a:p>
        </p:txBody>
      </p:sp>
      <p:sp>
        <p:nvSpPr>
          <p:cNvPr id="12" name="Google Shape;295;p8">
            <a:extLst>
              <a:ext uri="{FF2B5EF4-FFF2-40B4-BE49-F238E27FC236}">
                <a16:creationId xmlns:a16="http://schemas.microsoft.com/office/drawing/2014/main" id="{B3B125F8-BD52-8980-20A9-75F12EB11FBC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3</a:t>
            </a:r>
          </a:p>
        </p:txBody>
      </p:sp>
      <p:sp>
        <p:nvSpPr>
          <p:cNvPr id="3" name="Google Shape;296;p8">
            <a:extLst>
              <a:ext uri="{FF2B5EF4-FFF2-40B4-BE49-F238E27FC236}">
                <a16:creationId xmlns:a16="http://schemas.microsoft.com/office/drawing/2014/main" id="{3C455FA7-BAC2-7E75-6DF2-5B954D019FC0}"/>
              </a:ext>
            </a:extLst>
          </p:cNvPr>
          <p:cNvSpPr txBox="1">
            <a:spLocks/>
          </p:cNvSpPr>
          <p:nvPr/>
        </p:nvSpPr>
        <p:spPr>
          <a:xfrm>
            <a:off x="920388" y="1075337"/>
            <a:ext cx="6760572" cy="3914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E" sz="2800" dirty="0">
                <a:solidFill>
                  <a:schemeClr val="tx1">
                    <a:lumMod val="50000"/>
                  </a:schemeClr>
                </a:solidFill>
                <a:cs typeface="Arial"/>
              </a:rPr>
              <a:t>Embedded in the Clean Industrial Deal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7642E-FCAE-92CA-3A0A-2F0682E9E6FF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409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9DFF-50F5-59B4-D5F5-B5DC0374E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E1AF3E73-F519-CFD2-7583-6B67A5F5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3" y="161885"/>
            <a:ext cx="11391521" cy="733382"/>
          </a:xfrm>
        </p:spPr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DC0A3"/>
                </a:solidFill>
                <a:effectLst/>
                <a:uLnTx/>
                <a:uFillTx/>
                <a:latin typeface="EC Square Sans Cond Pro"/>
              </a:rPr>
              <a:t>Action Plan for Affordable Energy – initiatives</a:t>
            </a:r>
            <a:endParaRPr lang="en-IE" sz="3600" b="1" dirty="0">
              <a:latin typeface="Arial"/>
              <a:cs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4EE021-DA3F-E0B3-8C30-5BA4C992F588}"/>
              </a:ext>
            </a:extLst>
          </p:cNvPr>
          <p:cNvCxnSpPr>
            <a:cxnSpLocks/>
          </p:cNvCxnSpPr>
          <p:nvPr/>
        </p:nvCxnSpPr>
        <p:spPr>
          <a:xfrm>
            <a:off x="614150" y="0"/>
            <a:ext cx="0" cy="149346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8CC649-2554-6DA3-56B1-96E879F901CC}"/>
              </a:ext>
            </a:extLst>
          </p:cNvPr>
          <p:cNvSpPr txBox="1"/>
          <p:nvPr/>
        </p:nvSpPr>
        <p:spPr>
          <a:xfrm>
            <a:off x="-830221" y="1252065"/>
            <a:ext cx="999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/>
              <a:t> </a:t>
            </a:r>
          </a:p>
          <a:p>
            <a:endParaRPr lang="en-IE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93E94C-FBCD-8388-6FC7-DE58AA7C2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780332"/>
              </p:ext>
            </p:extLst>
          </p:nvPr>
        </p:nvGraphicFramePr>
        <p:xfrm>
          <a:off x="273140" y="1257523"/>
          <a:ext cx="9018660" cy="5170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94" name="Picture 2593" descr="A person and person walking on a solar panel&#10;&#10;AI-generated content may be incorrect.">
            <a:extLst>
              <a:ext uri="{FF2B5EF4-FFF2-40B4-BE49-F238E27FC236}">
                <a16:creationId xmlns:a16="http://schemas.microsoft.com/office/drawing/2014/main" id="{5F2517CE-7DC8-C558-AB25-E639DD7B3E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8" t="34815" b="47407"/>
          <a:stretch/>
        </p:blipFill>
        <p:spPr>
          <a:xfrm>
            <a:off x="8968533" y="1672876"/>
            <a:ext cx="3097342" cy="3779107"/>
          </a:xfrm>
          <a:prstGeom prst="rect">
            <a:avLst/>
          </a:prstGeom>
        </p:spPr>
      </p:pic>
      <p:sp>
        <p:nvSpPr>
          <p:cNvPr id="4" name="Google Shape;295;p8">
            <a:extLst>
              <a:ext uri="{FF2B5EF4-FFF2-40B4-BE49-F238E27FC236}">
                <a16:creationId xmlns:a16="http://schemas.microsoft.com/office/drawing/2014/main" id="{1AA24F19-1A23-67F8-E4E2-AD3759D45586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3A0D7-A9AA-8088-5517-B2F86C031757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537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33A053B1-5C42-6A41-9AA5-E5688108B42C}"/>
              </a:ext>
            </a:extLst>
          </p:cNvPr>
          <p:cNvSpPr txBox="1">
            <a:spLocks/>
          </p:cNvSpPr>
          <p:nvPr/>
        </p:nvSpPr>
        <p:spPr>
          <a:xfrm>
            <a:off x="839053" y="1175921"/>
            <a:ext cx="4586671" cy="5477255"/>
          </a:xfrm>
          <a:prstGeom prst="rect">
            <a:avLst/>
          </a:prstGeom>
        </p:spPr>
        <p:txBody>
          <a:bodyPr vert="horz" lIns="144000" tIns="144000" rIns="14400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solidFill>
                  <a:srgbClr val="0F5494"/>
                </a:solidFill>
                <a:cs typeface="Arial"/>
              </a:rPr>
              <a:t>Initiative: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Communication ‘European Grids Package’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endParaRPr lang="en-US" sz="1200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Revision of the TEN-E Regulation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endParaRPr lang="en-US" sz="11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Arial"/>
              </a:rPr>
              <a:t>Amending RED, EMD and Gas Directive to support the acceleration of permit granting procedures</a:t>
            </a:r>
          </a:p>
          <a:p>
            <a:pPr algn="just"/>
            <a:r>
              <a:rPr lang="en-US" sz="2000" dirty="0">
                <a:solidFill>
                  <a:srgbClr val="0F5494"/>
                </a:solidFill>
                <a:cs typeface="Arial"/>
              </a:rPr>
              <a:t>[electricity] Guidance on efficient and timely grid connections</a:t>
            </a:r>
          </a:p>
          <a:p>
            <a:pPr algn="just"/>
            <a:r>
              <a:rPr lang="en-US" sz="2000" dirty="0">
                <a:solidFill>
                  <a:srgbClr val="0F5494"/>
                </a:solidFill>
                <a:cs typeface="Arial"/>
              </a:rPr>
              <a:t>[electricity] Guidance on design of contracts for difference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6814207E-E5BC-B0FB-91E0-7DCF0F026EED}"/>
              </a:ext>
            </a:extLst>
          </p:cNvPr>
          <p:cNvSpPr txBox="1">
            <a:spLocks/>
          </p:cNvSpPr>
          <p:nvPr/>
        </p:nvSpPr>
        <p:spPr>
          <a:xfrm>
            <a:off x="6239825" y="1077166"/>
            <a:ext cx="5619666" cy="5477255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144000" rIns="144000" bIns="144000" rtlCol="0" anchor="t">
            <a:noAutofit/>
          </a:bodyPr>
          <a:lstStyle>
            <a:defPPr>
              <a:defRPr lang="en-US"/>
            </a:defPPr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en-US" b="1" dirty="0"/>
              <a:t>Aim: </a:t>
            </a:r>
          </a:p>
          <a:p>
            <a:pPr algn="just">
              <a:buClr>
                <a:schemeClr val="accent4">
                  <a:lumMod val="75000"/>
                </a:schemeClr>
              </a:buClr>
            </a:pPr>
            <a:r>
              <a:rPr lang="en-US" b="1" dirty="0"/>
              <a:t>Infrastructure planning: </a:t>
            </a:r>
            <a:r>
              <a:rPr lang="en-US" dirty="0"/>
              <a:t>Better &amp; more coordinated cross-border planning framework</a:t>
            </a:r>
          </a:p>
          <a:p>
            <a:pPr algn="just">
              <a:spcAft>
                <a:spcPts val="1200"/>
              </a:spcAft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dirty="0"/>
              <a:t>Financing</a:t>
            </a:r>
            <a:r>
              <a:rPr lang="en-US" dirty="0"/>
              <a:t>: ensuring fair and transparent cost-sharing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b="1" dirty="0"/>
              <a:t>Simplification measures</a:t>
            </a:r>
            <a:r>
              <a:rPr lang="en-US" dirty="0"/>
              <a:t>, such as retention of PCI/PMI label under specific cases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en-US" b="1" dirty="0"/>
              <a:t>Accelerate permitting</a:t>
            </a:r>
          </a:p>
          <a:p>
            <a:pPr algn="just"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endParaRPr lang="en-US" sz="2400" b="1" dirty="0"/>
          </a:p>
          <a:p>
            <a:pPr algn="just"/>
            <a:r>
              <a:rPr lang="en-GB" b="1" dirty="0"/>
              <a:t>Make best use of existing electricity infrastructure</a:t>
            </a:r>
            <a:r>
              <a:rPr lang="en-GB" dirty="0"/>
              <a:t> and  strengthen the security of critical cross-border energy infrastructure.</a:t>
            </a:r>
            <a:endParaRPr lang="en-US" dirty="0"/>
          </a:p>
        </p:txBody>
      </p:sp>
      <p:sp>
        <p:nvSpPr>
          <p:cNvPr id="8" name="Google Shape;296;p8">
            <a:extLst>
              <a:ext uri="{FF2B5EF4-FFF2-40B4-BE49-F238E27FC236}">
                <a16:creationId xmlns:a16="http://schemas.microsoft.com/office/drawing/2014/main" id="{705636AC-339F-DED9-14C1-75A26FB0BE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European Grids Package</a:t>
            </a:r>
            <a:endParaRPr lang="en-IE" sz="3800" dirty="0">
              <a:cs typeface="Arial"/>
            </a:endParaRPr>
          </a:p>
        </p:txBody>
      </p:sp>
      <p:sp>
        <p:nvSpPr>
          <p:cNvPr id="9" name="Google Shape;295;p8">
            <a:extLst>
              <a:ext uri="{FF2B5EF4-FFF2-40B4-BE49-F238E27FC236}">
                <a16:creationId xmlns:a16="http://schemas.microsoft.com/office/drawing/2014/main" id="{4090AD83-BA5D-29A9-8751-1FCFA79624AE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5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8F2DE7EB-D617-240B-9D56-6AD7BFE64AA2}"/>
              </a:ext>
            </a:extLst>
          </p:cNvPr>
          <p:cNvSpPr/>
          <p:nvPr/>
        </p:nvSpPr>
        <p:spPr>
          <a:xfrm>
            <a:off x="5886040" y="1766433"/>
            <a:ext cx="343540" cy="68214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5E9AE0-699E-63F9-CEA2-43E9B26EF590}"/>
              </a:ext>
            </a:extLst>
          </p:cNvPr>
          <p:cNvSpPr/>
          <p:nvPr/>
        </p:nvSpPr>
        <p:spPr>
          <a:xfrm>
            <a:off x="809557" y="2991127"/>
            <a:ext cx="4493769" cy="634594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59134A-8644-9479-90D7-70EC2DC059C0}"/>
              </a:ext>
            </a:extLst>
          </p:cNvPr>
          <p:cNvSpPr/>
          <p:nvPr/>
        </p:nvSpPr>
        <p:spPr>
          <a:xfrm>
            <a:off x="839053" y="5142586"/>
            <a:ext cx="4586671" cy="1572766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3A892315-C213-2D87-53F8-679E526AFB92}"/>
              </a:ext>
            </a:extLst>
          </p:cNvPr>
          <p:cNvSpPr/>
          <p:nvPr/>
        </p:nvSpPr>
        <p:spPr>
          <a:xfrm rot="10800000">
            <a:off x="5478965" y="1766429"/>
            <a:ext cx="343540" cy="682143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758BAA68-68A5-59E8-EE38-AD817B47BCC8}"/>
              </a:ext>
            </a:extLst>
          </p:cNvPr>
          <p:cNvSpPr/>
          <p:nvPr/>
        </p:nvSpPr>
        <p:spPr>
          <a:xfrm>
            <a:off x="5886040" y="2945888"/>
            <a:ext cx="343540" cy="68214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3C7E2A21-CAEC-B63F-956E-7F3458F0FEAF}"/>
              </a:ext>
            </a:extLst>
          </p:cNvPr>
          <p:cNvSpPr/>
          <p:nvPr/>
        </p:nvSpPr>
        <p:spPr>
          <a:xfrm rot="10800000">
            <a:off x="5478836" y="2945887"/>
            <a:ext cx="343540" cy="68214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3191D711-AB9A-1160-4D76-9A26C639CF4F}"/>
              </a:ext>
            </a:extLst>
          </p:cNvPr>
          <p:cNvSpPr/>
          <p:nvPr/>
        </p:nvSpPr>
        <p:spPr>
          <a:xfrm>
            <a:off x="5887133" y="4224485"/>
            <a:ext cx="343540" cy="682143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DA4ECBBB-2CE7-032A-2D99-61146BF0D81C}"/>
              </a:ext>
            </a:extLst>
          </p:cNvPr>
          <p:cNvSpPr/>
          <p:nvPr/>
        </p:nvSpPr>
        <p:spPr>
          <a:xfrm rot="10800000">
            <a:off x="5478836" y="4223046"/>
            <a:ext cx="343540" cy="682143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Arrow: Striped Right 16">
            <a:extLst>
              <a:ext uri="{FF2B5EF4-FFF2-40B4-BE49-F238E27FC236}">
                <a16:creationId xmlns:a16="http://schemas.microsoft.com/office/drawing/2014/main" id="{A6B448D0-F620-1AD6-8AD6-4C07BF83551F}"/>
              </a:ext>
            </a:extLst>
          </p:cNvPr>
          <p:cNvSpPr/>
          <p:nvPr/>
        </p:nvSpPr>
        <p:spPr>
          <a:xfrm>
            <a:off x="5922108" y="5432967"/>
            <a:ext cx="343540" cy="682143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3650FF0-48F7-BC7F-4646-0C7C75F82BB2}"/>
              </a:ext>
            </a:extLst>
          </p:cNvPr>
          <p:cNvSpPr/>
          <p:nvPr/>
        </p:nvSpPr>
        <p:spPr>
          <a:xfrm rot="10800000">
            <a:off x="5506107" y="5434226"/>
            <a:ext cx="343540" cy="68214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2891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FBBDCF-7DBE-F2D9-DD5E-B17F422D47C5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F107B-1026-647B-EF30-963DBC3B4496}"/>
              </a:ext>
            </a:extLst>
          </p:cNvPr>
          <p:cNvSpPr txBox="1"/>
          <p:nvPr/>
        </p:nvSpPr>
        <p:spPr>
          <a:xfrm>
            <a:off x="628847" y="2022555"/>
            <a:ext cx="4557261" cy="4081117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endParaRPr lang="en-US" b="1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Second PCI/PMI list </a:t>
            </a:r>
            <a:r>
              <a:rPr lang="en-US" dirty="0"/>
              <a:t>contains </a:t>
            </a:r>
            <a:r>
              <a:rPr lang="en-US" b="1" dirty="0"/>
              <a:t>235 projects</a:t>
            </a:r>
            <a:r>
              <a:rPr lang="en-US" dirty="0"/>
              <a:t> in total.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marL="285750" indent="-285750" algn="just">
              <a:buFontTx/>
              <a:buChar char="-"/>
            </a:pPr>
            <a:r>
              <a:rPr lang="en-IE" b="1" dirty="0"/>
              <a:t>100 hydrogen projects </a:t>
            </a:r>
            <a:r>
              <a:rPr lang="en-IE" dirty="0"/>
              <a:t>on the 2</a:t>
            </a:r>
            <a:r>
              <a:rPr lang="en-IE" baseline="30000" dirty="0"/>
              <a:t>nd</a:t>
            </a:r>
            <a:r>
              <a:rPr lang="en-IE" dirty="0"/>
              <a:t> List , 35% more than in the  1</a:t>
            </a:r>
            <a:r>
              <a:rPr lang="en-IE" baseline="30000" dirty="0"/>
              <a:t>st</a:t>
            </a:r>
            <a:r>
              <a:rPr lang="en-IE" dirty="0"/>
              <a:t> list.</a:t>
            </a:r>
          </a:p>
          <a:p>
            <a:pPr marL="285750" indent="-285750" algn="just">
              <a:buFontTx/>
              <a:buChar char="-"/>
            </a:pPr>
            <a:endParaRPr lang="en-IE" dirty="0"/>
          </a:p>
          <a:p>
            <a:pPr marL="285750" indent="-285750" algn="just">
              <a:buFontTx/>
              <a:buChar char="-"/>
            </a:pPr>
            <a:r>
              <a:rPr lang="en-US" b="1" dirty="0"/>
              <a:t>Projects in </a:t>
            </a:r>
            <a:r>
              <a:rPr lang="en-US" dirty="0"/>
              <a:t>AT, BE, CZ, DK, EE, FI, FR, DE, EL, IT, LT, LV, PL, PT, ES, SE.</a:t>
            </a:r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endParaRPr lang="en-US" dirty="0"/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r>
              <a:rPr lang="en-US" b="1" dirty="0"/>
              <a:t>New Connecting Europe Facility call is open since 30 April </a:t>
            </a:r>
            <a:r>
              <a:rPr lang="en-US" dirty="0"/>
              <a:t>until 30 September 2026.</a:t>
            </a:r>
          </a:p>
          <a:p>
            <a:pPr marL="342900" indent="-342900" algn="just">
              <a:spcAft>
                <a:spcPct val="20000"/>
              </a:spcAft>
              <a:buClr>
                <a:schemeClr val="tx1"/>
              </a:buClr>
              <a:buSzPct val="150000"/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2641E-292E-EC18-1500-5CD3533037B1}"/>
              </a:ext>
            </a:extLst>
          </p:cNvPr>
          <p:cNvSpPr txBox="1"/>
          <p:nvPr/>
        </p:nvSpPr>
        <p:spPr>
          <a:xfrm>
            <a:off x="6096000" y="1719069"/>
            <a:ext cx="5726544" cy="450892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Pyrenean crossings </a:t>
            </a:r>
            <a:r>
              <a:rPr lang="en-GB" dirty="0"/>
              <a:t>[Better integrate Iberian Peninsula with continental Europe]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Great Sea Interconnector </a:t>
            </a:r>
            <a:r>
              <a:rPr lang="en-GB" dirty="0"/>
              <a:t>[EL–CY connection end CY electricity isolation]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Harmony Link </a:t>
            </a:r>
            <a:r>
              <a:rPr lang="en-GB" dirty="0"/>
              <a:t>[Strengthen power links of Baltics]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 err="1"/>
              <a:t>TransBalkan</a:t>
            </a:r>
            <a:r>
              <a:rPr lang="en-GB" b="1" dirty="0"/>
              <a:t> Pipeline </a:t>
            </a:r>
            <a:r>
              <a:rPr lang="en-GB" dirty="0"/>
              <a:t>(TBP) reverse flow [Improve energy supply to Balkan &amp; eastern region]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Bornholm Energy Island </a:t>
            </a:r>
            <a:r>
              <a:rPr lang="en-GB" dirty="0"/>
              <a:t>[Turn Baltic Sea into offshore interconnector hub]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Improve price stability and energy security in southeastern Europe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SoutH2 Corridor </a:t>
            </a:r>
            <a:r>
              <a:rPr lang="en-GB" dirty="0"/>
              <a:t>[The South hydrogen corridor]</a:t>
            </a:r>
          </a:p>
          <a:p>
            <a:pPr marL="342900" lvl="0" indent="-342900" algn="just">
              <a:spcAft>
                <a:spcPts val="600"/>
              </a:spcAft>
              <a:buAutoNum type="arabicPeriod"/>
            </a:pPr>
            <a:r>
              <a:rPr lang="en-GB" b="1" dirty="0"/>
              <a:t>Southwest hydrogen corridor </a:t>
            </a:r>
            <a:r>
              <a:rPr lang="en-GB" dirty="0"/>
              <a:t>from Portugal to Germany</a:t>
            </a:r>
            <a:endParaRPr lang="en-IE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" name="Google Shape;296;p8">
            <a:extLst>
              <a:ext uri="{FF2B5EF4-FFF2-40B4-BE49-F238E27FC236}">
                <a16:creationId xmlns:a16="http://schemas.microsoft.com/office/drawing/2014/main" id="{66BF2212-8816-B827-7FBA-3F642A8BD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Cross border interconnections</a:t>
            </a:r>
            <a:endParaRPr lang="en-IE" sz="3800" dirty="0">
              <a:cs typeface="Arial"/>
            </a:endParaRPr>
          </a:p>
        </p:txBody>
      </p:sp>
      <p:sp>
        <p:nvSpPr>
          <p:cNvPr id="8" name="Google Shape;295;p8">
            <a:extLst>
              <a:ext uri="{FF2B5EF4-FFF2-40B4-BE49-F238E27FC236}">
                <a16:creationId xmlns:a16="http://schemas.microsoft.com/office/drawing/2014/main" id="{E38D256F-331D-27E0-8AB7-402F049705B7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6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8428853E-25CC-F9CB-0A30-69AA245D8820}"/>
              </a:ext>
            </a:extLst>
          </p:cNvPr>
          <p:cNvSpPr/>
          <p:nvPr/>
        </p:nvSpPr>
        <p:spPr>
          <a:xfrm>
            <a:off x="628847" y="1572767"/>
            <a:ext cx="4564576" cy="446227"/>
          </a:xfrm>
          <a:prstGeom prst="trapezoid">
            <a:avLst>
              <a:gd name="adj" fmla="val 93288"/>
            </a:avLst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53E7494A-DDA5-D0C8-5542-7731FF7EBFB3}"/>
              </a:ext>
            </a:extLst>
          </p:cNvPr>
          <p:cNvSpPr/>
          <p:nvPr/>
        </p:nvSpPr>
        <p:spPr>
          <a:xfrm>
            <a:off x="6088685" y="1270987"/>
            <a:ext cx="5726544" cy="448085"/>
          </a:xfrm>
          <a:prstGeom prst="trapezoid">
            <a:avLst>
              <a:gd name="adj" fmla="val 317859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296;p8">
            <a:extLst>
              <a:ext uri="{FF2B5EF4-FFF2-40B4-BE49-F238E27FC236}">
                <a16:creationId xmlns:a16="http://schemas.microsoft.com/office/drawing/2014/main" id="{A4870C48-AEBF-1B16-8827-27E7D716BF9B}"/>
              </a:ext>
            </a:extLst>
          </p:cNvPr>
          <p:cNvSpPr txBox="1">
            <a:spLocks/>
          </p:cNvSpPr>
          <p:nvPr/>
        </p:nvSpPr>
        <p:spPr>
          <a:xfrm>
            <a:off x="723053" y="1515255"/>
            <a:ext cx="4382435" cy="4480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IE" sz="24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2</a:t>
            </a:r>
            <a:r>
              <a:rPr lang="en-IE" sz="2400" b="1" baseline="30000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nd</a:t>
            </a:r>
            <a:r>
              <a:rPr lang="en-IE" sz="2400" b="1" dirty="0">
                <a:solidFill>
                  <a:schemeClr val="accent4">
                    <a:lumMod val="75000"/>
                  </a:schemeClr>
                </a:solidFill>
                <a:cs typeface="Arial"/>
              </a:rPr>
              <a:t> PCI/PMI list (April 2026)</a:t>
            </a:r>
          </a:p>
        </p:txBody>
      </p:sp>
      <p:sp>
        <p:nvSpPr>
          <p:cNvPr id="10" name="Google Shape;296;p8">
            <a:extLst>
              <a:ext uri="{FF2B5EF4-FFF2-40B4-BE49-F238E27FC236}">
                <a16:creationId xmlns:a16="http://schemas.microsoft.com/office/drawing/2014/main" id="{496C9BE5-7165-DCAC-6220-971EAA5F0001}"/>
              </a:ext>
            </a:extLst>
          </p:cNvPr>
          <p:cNvSpPr txBox="1">
            <a:spLocks/>
          </p:cNvSpPr>
          <p:nvPr/>
        </p:nvSpPr>
        <p:spPr>
          <a:xfrm>
            <a:off x="7143829" y="1339474"/>
            <a:ext cx="3630886" cy="3349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IE" sz="2400" b="1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European Highways</a:t>
            </a:r>
          </a:p>
        </p:txBody>
      </p:sp>
    </p:spTree>
    <p:extLst>
      <p:ext uri="{BB962C8B-B14F-4D97-AF65-F5344CB8AC3E}">
        <p14:creationId xmlns:p14="http://schemas.microsoft.com/office/powerpoint/2010/main" val="4676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8206B6C-A832-8C27-8865-7D61CB258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043" y="1392119"/>
            <a:ext cx="7070163" cy="5012382"/>
          </a:xfrm>
          <a:noFill/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b="1" u="sng" dirty="0">
                <a:solidFill>
                  <a:srgbClr val="034EA2"/>
                </a:solidFill>
                <a:cs typeface="Arial"/>
              </a:rPr>
              <a:t>To boost investment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Problem definition</a:t>
            </a:r>
            <a:r>
              <a:rPr lang="en-GB" sz="1800" b="1" dirty="0">
                <a:solidFill>
                  <a:schemeClr val="tx1"/>
                </a:solidFill>
              </a:rPr>
              <a:t>: </a:t>
            </a:r>
            <a:r>
              <a:rPr lang="en-GB" sz="1800" dirty="0">
                <a:solidFill>
                  <a:schemeClr val="tx1"/>
                </a:solidFill>
              </a:rPr>
              <a:t>Clean energy transition needs </a:t>
            </a:r>
            <a:r>
              <a:rPr lang="en-GB" sz="1800" b="1" dirty="0">
                <a:solidFill>
                  <a:schemeClr val="tx1"/>
                </a:solidFill>
              </a:rPr>
              <a:t>EUR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1" dirty="0">
                <a:solidFill>
                  <a:schemeClr val="tx1"/>
                </a:solidFill>
              </a:rPr>
              <a:t>660 billion per year </a:t>
            </a:r>
            <a:r>
              <a:rPr lang="en-GB" sz="1800" dirty="0">
                <a:solidFill>
                  <a:schemeClr val="tx1"/>
                </a:solidFill>
              </a:rPr>
              <a:t>i</a:t>
            </a:r>
            <a:r>
              <a:rPr lang="en-GB" sz="1800" dirty="0"/>
              <a:t>n </a:t>
            </a:r>
            <a:r>
              <a:rPr lang="en-GB" sz="1800" dirty="0">
                <a:solidFill>
                  <a:schemeClr val="tx1"/>
                </a:solidFill>
              </a:rPr>
              <a:t>2026-2030. However</a:t>
            </a:r>
            <a:r>
              <a:rPr lang="en-GB" sz="1800" dirty="0"/>
              <a:t>, public funds are not enough and private i</a:t>
            </a:r>
            <a:r>
              <a:rPr lang="en-GB" sz="1800" dirty="0">
                <a:solidFill>
                  <a:schemeClr val="tx1"/>
                </a:solidFill>
              </a:rPr>
              <a:t>nvestment is not progressing fast enough.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Opportunity</a:t>
            </a:r>
            <a:r>
              <a:rPr lang="en-GB" sz="1800" dirty="0">
                <a:solidFill>
                  <a:srgbClr val="034EA2"/>
                </a:solidFill>
              </a:rPr>
              <a:t>:</a:t>
            </a:r>
            <a:r>
              <a:rPr lang="en-GB" sz="1800" dirty="0">
                <a:solidFill>
                  <a:schemeClr val="tx1"/>
                </a:solidFill>
              </a:rPr>
              <a:t> Institutional investors control over EUR 12 trillion of assets in Europe</a:t>
            </a:r>
            <a:r>
              <a:rPr lang="en-GB" sz="1800" dirty="0"/>
              <a:t>. They want </a:t>
            </a:r>
            <a:r>
              <a:rPr lang="en-GB" sz="1800" dirty="0">
                <a:solidFill>
                  <a:schemeClr val="tx1"/>
                </a:solidFill>
              </a:rPr>
              <a:t>long-term stable returns. Energy projects can provide that.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Objective:</a:t>
            </a:r>
            <a:r>
              <a:rPr lang="en-GB" sz="1800" dirty="0">
                <a:solidFill>
                  <a:schemeClr val="tx1"/>
                </a:solidFill>
              </a:rPr>
              <a:t> Mobilise private capital for energy transition to help bridge the investment gap.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Approach:</a:t>
            </a:r>
            <a:r>
              <a:rPr lang="en-GB" sz="1800" dirty="0">
                <a:solidFill>
                  <a:schemeClr val="tx1"/>
                </a:solidFill>
              </a:rPr>
              <a:t> Actions to de-risk projects and attract a wider investor base – including institutional capital – to finance infrastructure, clean technologies, and energy efficiency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034EA2"/>
                </a:solidFill>
              </a:rPr>
              <a:t>European Investment Bank is a key partner, </a:t>
            </a:r>
            <a:r>
              <a:rPr lang="en-GB" sz="1800" dirty="0"/>
              <a:t>intending to deliver </a:t>
            </a:r>
            <a:r>
              <a:rPr lang="en-GB" sz="1800" u="sng" dirty="0"/>
              <a:t>over EUR 75 billion</a:t>
            </a:r>
            <a:r>
              <a:rPr lang="en-GB" sz="1800" dirty="0"/>
              <a:t> of financing over the next three years to support the clean energy transition objectives. </a:t>
            </a:r>
            <a:endParaRPr lang="en-IE" sz="1800" dirty="0"/>
          </a:p>
          <a:p>
            <a:pPr>
              <a:buFont typeface="Wingdings" panose="05000000000000000000" pitchFamily="2" charset="2"/>
              <a:buChar char="Ø"/>
            </a:pPr>
            <a:endParaRPr lang="en-IE" sz="18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28C84-113E-B979-08FA-C9B151AD85FB}"/>
              </a:ext>
            </a:extLst>
          </p:cNvPr>
          <p:cNvGrpSpPr/>
          <p:nvPr/>
        </p:nvGrpSpPr>
        <p:grpSpPr>
          <a:xfrm>
            <a:off x="8105364" y="1417778"/>
            <a:ext cx="3883528" cy="4161532"/>
            <a:chOff x="8142217" y="1223815"/>
            <a:chExt cx="3883528" cy="4161532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8E043A0B-C83E-9A77-71BD-8069731101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83141325"/>
                </p:ext>
              </p:extLst>
            </p:nvPr>
          </p:nvGraphicFramePr>
          <p:xfrm>
            <a:off x="8142217" y="1689205"/>
            <a:ext cx="3883528" cy="36961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796D98-2757-73E8-DD7D-28069C1B6400}"/>
                </a:ext>
              </a:extLst>
            </p:cNvPr>
            <p:cNvSpPr txBox="1"/>
            <p:nvPr/>
          </p:nvSpPr>
          <p:spPr>
            <a:xfrm>
              <a:off x="8345325" y="1223815"/>
              <a:ext cx="3597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>
                  <a:solidFill>
                    <a:srgbClr val="034EA2"/>
                  </a:solidFill>
                </a:rPr>
                <a:t>The strategy’s dimensions</a:t>
              </a:r>
              <a:endParaRPr lang="en-IE" sz="2000" b="1">
                <a:solidFill>
                  <a:srgbClr val="034EA2"/>
                </a:solidFill>
              </a:endParaRPr>
            </a:p>
          </p:txBody>
        </p:sp>
      </p:grpSp>
      <p:sp>
        <p:nvSpPr>
          <p:cNvPr id="9" name="Google Shape;296;p8">
            <a:extLst>
              <a:ext uri="{FF2B5EF4-FFF2-40B4-BE49-F238E27FC236}">
                <a16:creationId xmlns:a16="http://schemas.microsoft.com/office/drawing/2014/main" id="{18C16C89-FD4F-6AAB-D1F4-93692C7A1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20388" y="361590"/>
            <a:ext cx="10515600" cy="58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r>
              <a:rPr lang="en-IE" sz="3800" dirty="0">
                <a:solidFill>
                  <a:srgbClr val="034EA2"/>
                </a:solidFill>
                <a:cs typeface="Arial"/>
              </a:rPr>
              <a:t>Clean Energy Investment Strategy</a:t>
            </a:r>
            <a:endParaRPr lang="en-IE" sz="3800" dirty="0">
              <a:cs typeface="Arial"/>
            </a:endParaRPr>
          </a:p>
        </p:txBody>
      </p:sp>
      <p:sp>
        <p:nvSpPr>
          <p:cNvPr id="10" name="Google Shape;295;p8">
            <a:extLst>
              <a:ext uri="{FF2B5EF4-FFF2-40B4-BE49-F238E27FC236}">
                <a16:creationId xmlns:a16="http://schemas.microsoft.com/office/drawing/2014/main" id="{7FF4706B-7F2F-5399-A023-818D7A07A14B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902C6-2185-21F4-3FD5-A33D5A4A819D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1040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6BF5-1EF4-9F15-B359-0D661FBB4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B02E66-582B-2E18-B001-43B8FD7BC187}"/>
              </a:ext>
            </a:extLst>
          </p:cNvPr>
          <p:cNvSpPr/>
          <p:nvPr/>
        </p:nvSpPr>
        <p:spPr>
          <a:xfrm>
            <a:off x="9827172" y="5969876"/>
            <a:ext cx="2149190" cy="58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75053-8056-D74D-0950-00DAB55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52" y="186637"/>
            <a:ext cx="11093899" cy="782357"/>
          </a:xfrm>
        </p:spPr>
        <p:txBody>
          <a:bodyPr/>
          <a:lstStyle/>
          <a:p>
            <a:r>
              <a:rPr lang="en-IE" dirty="0">
                <a:cs typeface="Arial"/>
              </a:rPr>
              <a:t>The Citizens Energy Package</a:t>
            </a:r>
            <a:r>
              <a:rPr lang="en-US" dirty="0"/>
              <a:t>: Communication</a:t>
            </a:r>
            <a:endParaRPr lang="en-IE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7EE46-F631-46DC-8FAD-D7CB296BC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529EAD-8F0F-4640-DB78-10556AF2A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985807"/>
              </p:ext>
            </p:extLst>
          </p:nvPr>
        </p:nvGraphicFramePr>
        <p:xfrm>
          <a:off x="411573" y="1125940"/>
          <a:ext cx="11334950" cy="519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33">
                  <a:extLst>
                    <a:ext uri="{9D8B030D-6E8A-4147-A177-3AD203B41FA5}">
                      <a16:colId xmlns:a16="http://schemas.microsoft.com/office/drawing/2014/main" val="1034617969"/>
                    </a:ext>
                  </a:extLst>
                </a:gridCol>
                <a:gridCol w="9545917">
                  <a:extLst>
                    <a:ext uri="{9D8B030D-6E8A-4147-A177-3AD203B41FA5}">
                      <a16:colId xmlns:a16="http://schemas.microsoft.com/office/drawing/2014/main" val="4294013655"/>
                    </a:ext>
                  </a:extLst>
                </a:gridCol>
              </a:tblGrid>
              <a:tr h="267340"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PILLAR</a:t>
                      </a:r>
                      <a:endParaRPr lang="en-IE" sz="160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/>
                        <a:t>FLAGSHIP</a:t>
                      </a:r>
                      <a:endParaRPr lang="en-IE" sz="160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47852"/>
                  </a:ext>
                </a:extLst>
              </a:tr>
              <a:tr h="1143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I. Lower energy bills for households</a:t>
                      </a:r>
                      <a:endParaRPr lang="en-GB" sz="16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E" sz="160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Lower electricity bills </a:t>
                      </a:r>
                      <a:r>
                        <a:rPr lang="en-US" sz="1600" b="0" i="0" noProof="0"/>
                        <a:t>by carrying out tax reviews and </a:t>
                      </a:r>
                      <a:r>
                        <a:rPr lang="en-US" sz="1600" b="1" i="0" noProof="0"/>
                        <a:t>supporting electrification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0" i="0" noProof="0"/>
                        <a:t>Swift implementation of the </a:t>
                      </a:r>
                      <a:r>
                        <a:rPr lang="en-US" sz="1600" b="1" i="0" noProof="0"/>
                        <a:t>EC guidance on network charge design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 </a:t>
                      </a:r>
                      <a:r>
                        <a:rPr lang="en-US" sz="1600" b="0" i="0" noProof="0"/>
                        <a:t>Boost</a:t>
                      </a:r>
                      <a:r>
                        <a:rPr lang="en-US" sz="1600" b="1" i="0" noProof="0"/>
                        <a:t> clean, efficient technologies </a:t>
                      </a:r>
                      <a:r>
                        <a:rPr lang="en-US" sz="1600" b="0" i="0" noProof="0"/>
                        <a:t>within the </a:t>
                      </a:r>
                      <a:r>
                        <a:rPr lang="en-US" sz="1600" b="1" i="0" noProof="0"/>
                        <a:t>European Energy Efficiency Financing Coalition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600" b="1" i="0" noProof="0"/>
                        <a:t> Simplification of the switching process </a:t>
                      </a:r>
                      <a:r>
                        <a:rPr lang="en-US" sz="1600" b="0" i="0" noProof="0"/>
                        <a:t>and</a:t>
                      </a:r>
                      <a:r>
                        <a:rPr lang="en-US" sz="1600" b="1" i="0" noProof="0"/>
                        <a:t> comparison of offers</a:t>
                      </a:r>
                      <a:endParaRPr lang="en-US" sz="1600" b="0" i="0" noProof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47234"/>
                  </a:ext>
                </a:extLst>
              </a:tr>
              <a:tr h="1557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II. Protecting and empowering consumers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noProof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1200" noProof="0">
                        <a:solidFill>
                          <a:schemeClr val="dk1"/>
                        </a:solidFill>
                      </a:endParaRPr>
                    </a:p>
                    <a:p>
                      <a:endParaRPr lang="en-IE" sz="160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BE" sz="1600" b="1" i="0" noProof="0"/>
                        <a:t>5</a:t>
                      </a:r>
                      <a:r>
                        <a:rPr lang="fr-BE" sz="1600" i="0" noProof="0"/>
                        <a:t>. EC </a:t>
                      </a:r>
                      <a:r>
                        <a:rPr lang="fr-BE" sz="1600" b="1" i="0" noProof="0"/>
                        <a:t>guidance on energy communities and self-consumption </a:t>
                      </a:r>
                      <a:r>
                        <a:rPr lang="fr-BE" sz="1600" i="0" noProof="0"/>
                        <a:t>+ </a:t>
                      </a:r>
                      <a:r>
                        <a:rPr lang="en-US" sz="1600" b="1" i="0" noProof="0"/>
                        <a:t>implementing regulation on data interoperability </a:t>
                      </a:r>
                      <a:r>
                        <a:rPr lang="en-US" sz="1600" i="0" noProof="0"/>
                        <a:t>+ practical guides on community energy projects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600" b="1" i="0" noProof="0"/>
                        <a:t>6. </a:t>
                      </a:r>
                      <a:r>
                        <a:rPr lang="en-US" sz="1600" b="0" i="0" noProof="0"/>
                        <a:t>EC</a:t>
                      </a:r>
                      <a:r>
                        <a:rPr lang="en-US" sz="1600" b="1" i="0" noProof="0"/>
                        <a:t> guidance on remuneration of flexibility </a:t>
                      </a:r>
                      <a:r>
                        <a:rPr lang="en-US" sz="1600" b="0" i="0" noProof="0"/>
                        <a:t>in retail contracts +</a:t>
                      </a:r>
                      <a:r>
                        <a:rPr lang="en-US" sz="1600" b="1" i="0" noProof="0"/>
                        <a:t> Implementing Regulation on data interoperability </a:t>
                      </a:r>
                      <a:r>
                        <a:rPr lang="en-US" sz="1600" b="0" i="0" noProof="0"/>
                        <a:t>requirements and procedures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C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ode of service on consumer rights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energy suppliers +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EC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guidance on the summary of key contractual terms and conditions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EC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guidance on supplier risk management</a:t>
                      </a:r>
                      <a:endParaRPr lang="en-GB" sz="1600" b="1" i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000367"/>
                  </a:ext>
                </a:extLst>
              </a:tr>
              <a:tr h="1187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>
                          <a:solidFill>
                            <a:schemeClr val="dk1"/>
                          </a:solidFill>
                        </a:rPr>
                        <a:t>III. Tackling energy poverty and vulnerability</a:t>
                      </a:r>
                      <a:endParaRPr lang="en-GB" sz="1600" b="1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Updated EC recommendation on energy poverty + technical assistance and funding of EU projects </a:t>
                      </a:r>
                      <a:endParaRPr lang="fr-BE" sz="1600"/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fr-BE" sz="1600" b="1"/>
                        <a:t>9</a:t>
                      </a:r>
                      <a:r>
                        <a:rPr lang="fr-BE" sz="1600"/>
                        <a:t>. </a:t>
                      </a:r>
                      <a:r>
                        <a:rPr lang="en-US" sz="1600" b="1" i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 guidance on protecting vulnerable against disconnections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76970"/>
                  </a:ext>
                </a:extLst>
              </a:tr>
              <a:tr h="5049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</a:rPr>
                        <a:t>IV. Implementing existing EU laws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</a:rPr>
                        <a:t>Clean Energy Package Implementation package + engagement and communication activities</a:t>
                      </a:r>
                      <a:endParaRPr lang="en-IE" sz="1600" b="0" dirty="0"/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i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63910"/>
                  </a:ext>
                </a:extLst>
              </a:tr>
            </a:tbl>
          </a:graphicData>
        </a:graphic>
      </p:graphicFrame>
      <p:sp>
        <p:nvSpPr>
          <p:cNvPr id="6" name="Google Shape;295;p8">
            <a:extLst>
              <a:ext uri="{FF2B5EF4-FFF2-40B4-BE49-F238E27FC236}">
                <a16:creationId xmlns:a16="http://schemas.microsoft.com/office/drawing/2014/main" id="{74945247-F3AB-5042-06EC-D02C90702BA5}"/>
              </a:ext>
            </a:extLst>
          </p:cNvPr>
          <p:cNvSpPr txBox="1">
            <a:spLocks/>
          </p:cNvSpPr>
          <p:nvPr/>
        </p:nvSpPr>
        <p:spPr>
          <a:xfrm>
            <a:off x="4844" y="473476"/>
            <a:ext cx="813459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cs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5691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  <SharedWithUsers xmlns="c5f555a3-b848-4bea-9c8d-34a4da0e4343">
      <UserInfo>
        <DisplayName>GENTCHEV Galin (ENER)</DisplayName>
        <AccountId>52</AccountId>
        <AccountType/>
      </UserInfo>
      <UserInfo>
        <DisplayName>RENEDO WILLIAMS Ricardo (ENER)</DisplayName>
        <AccountId>92</AccountId>
        <AccountType/>
      </UserInfo>
      <UserInfo>
        <DisplayName>MINCIUNA Irina-Mihaela (ENER)</DisplayName>
        <AccountId>114</AccountId>
        <AccountType/>
      </UserInfo>
      <UserInfo>
        <DisplayName>KLAUSER Benedikt (ENER)</DisplayName>
        <AccountId>126</AccountId>
        <AccountType/>
      </UserInfo>
      <UserInfo>
        <DisplayName>STUKART Leander (ENER)</DisplayName>
        <AccountId>131</AccountId>
        <AccountType/>
      </UserInfo>
      <UserInfo>
        <DisplayName>GERTHOFFERT Clement (ENER)</DisplayName>
        <AccountId>132</AccountId>
        <AccountType/>
      </UserInfo>
      <UserInfo>
        <DisplayName>SERRE Clement (ENER)</DisplayName>
        <AccountId>144</AccountId>
        <AccountType/>
      </UserInfo>
      <UserInfo>
        <DisplayName>KONTINAKIS Nikolaos (ENER)</DisplayName>
        <AccountId>145</AccountId>
        <AccountType/>
      </UserInfo>
      <UserInfo>
        <DisplayName>NEUMANN Nina (ENER)</DisplayName>
        <AccountId>146</AccountId>
        <AccountType/>
      </UserInfo>
      <UserInfo>
        <DisplayName>RIESGO ABELEDO Pablo (ENER)</DisplayName>
        <AccountId>147</AccountId>
        <AccountType/>
      </UserInfo>
      <UserInfo>
        <DisplayName>KAUKEWITSCH Robert (ENER)</DisplayName>
        <AccountId>148</AccountId>
        <AccountType/>
      </UserInfo>
      <UserInfo>
        <DisplayName>NEDELCHEVA Gergana (ENER)</DisplayName>
        <AccountId>149</AccountId>
        <AccountType/>
      </UserInfo>
      <UserInfo>
        <DisplayName>MCDOWELL Malcolm (ENER)</DisplayName>
        <AccountId>150</AccountId>
        <AccountType/>
      </UserInfo>
      <UserInfo>
        <DisplayName>VIGNE Aleksander (ENER)</DisplayName>
        <AccountId>151</AccountId>
        <AccountType/>
      </UserInfo>
      <UserInfo>
        <DisplayName>DI PERRI Nelida (ENER)</DisplayName>
        <AccountId>152</AccountId>
        <AccountType/>
      </UserInfo>
      <UserInfo>
        <DisplayName>JASIAK Mikolaj (ENER)</DisplayName>
        <AccountId>44</AccountId>
        <AccountType/>
      </UserInfo>
      <UserInfo>
        <DisplayName>DE VOLDER Monika (ENER)</DisplayName>
        <AccountId>88</AccountId>
        <AccountType/>
      </UserInfo>
      <UserInfo>
        <DisplayName>SERPIERI Massimo Bengt (ENER)</DisplayName>
        <AccountId>117</AccountId>
        <AccountType/>
      </UserInfo>
      <UserInfo>
        <DisplayName>MARCO Federico (ENER)</DisplayName>
        <AccountId>14</AccountId>
        <AccountType/>
      </UserInfo>
      <UserInfo>
        <DisplayName>VAN HAASTEREN Augustijn (ENER)</DisplayName>
        <AccountId>26</AccountId>
        <AccountType/>
      </UserInfo>
      <UserInfo>
        <DisplayName>SIMAO COSTA Joana (ENER)</DisplayName>
        <AccountId>47</AccountId>
        <AccountType/>
      </UserInfo>
      <UserInfo>
        <DisplayName>RAYTCHEV Dinko (ENER)</DisplayName>
        <AccountId>153</AccountId>
        <AccountType/>
      </UserInfo>
      <UserInfo>
        <DisplayName>VAN HERCK Sophie (ENER)</DisplayName>
        <AccountId>154</AccountId>
        <AccountType/>
      </UserInfo>
      <UserInfo>
        <DisplayName>HOFER Edith (ENER)</DisplayName>
        <AccountId>155</AccountId>
        <AccountType/>
      </UserInfo>
      <UserInfo>
        <DisplayName>LEOZ MARTIN-CASALLO Maria Eugenia (ENER)</DisplayName>
        <AccountId>36</AccountId>
        <AccountType/>
      </UserInfo>
      <UserInfo>
        <DisplayName>SKRIAPA Melpomeni (ENER)</DisplayName>
        <AccountId>80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46BBE-B875-4E5A-BEBF-5A3F79A803D2}"/>
</file>

<file path=customXml/itemProps2.xml><?xml version="1.0" encoding="utf-8"?>
<ds:datastoreItem xmlns:ds="http://schemas.openxmlformats.org/officeDocument/2006/customXml" ds:itemID="{8EEED530-F80F-4E5F-AF97-99C4CA32A77E}">
  <ds:schemaRefs>
    <ds:schemaRef ds:uri="http://purl.org/dc/elements/1.1/"/>
    <ds:schemaRef ds:uri="http://schemas.microsoft.com/office/2006/documentManagement/types"/>
    <ds:schemaRef ds:uri="58085c8c-5279-42cf-ac29-f4ce9d835887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f0a249f4-4a41-478a-a2d6-207abd7d8b2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2E5E7E-68C7-4C9B-A7A7-7FCA64EB1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1722</TotalTime>
  <Words>1507</Words>
  <Application>Microsoft Office PowerPoint</Application>
  <PresentationFormat>Widescreen</PresentationFormat>
  <Paragraphs>194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EC Square Sans Cond Pro</vt:lpstr>
      <vt:lpstr>EC Square Sans Pro</vt:lpstr>
      <vt:lpstr>Wingdings</vt:lpstr>
      <vt:lpstr>WordVisi_MSFontService</vt:lpstr>
      <vt:lpstr>Office Theme</vt:lpstr>
      <vt:lpstr>colour palette new PPT</vt:lpstr>
      <vt:lpstr>The Clean Industrial Deal</vt:lpstr>
      <vt:lpstr>Another energy price shock</vt:lpstr>
      <vt:lpstr>Need more clean, homegrown energy</vt:lpstr>
      <vt:lpstr>Action Plan for Affordable Energy (Feb 2025)</vt:lpstr>
      <vt:lpstr>Action Plan for Affordable Energy – initiatives</vt:lpstr>
      <vt:lpstr>European Grids Package</vt:lpstr>
      <vt:lpstr>Cross border interconnections</vt:lpstr>
      <vt:lpstr>Clean Energy Investment Strategy</vt:lpstr>
      <vt:lpstr>The Citizens Energy Package: Communication</vt:lpstr>
      <vt:lpstr>AccelerateEU (April 2026)</vt:lpstr>
      <vt:lpstr>Upcoming initiatives: Electrification Action Plan</vt:lpstr>
      <vt:lpstr>Upcoming initiatives: Network charges and taxation</vt:lpstr>
      <vt:lpstr>Upcoming initiatives - Tripartite agreements for affordable energy</vt:lpstr>
      <vt:lpstr>Upcoming initiatives: Review of the Energy Security Framework</vt:lpstr>
      <vt:lpstr>Post-2030: A New Climate &amp; Energy Framework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37th European Gas  Regulatory Forum</dc:title>
  <dc:creator>GRANDI Stefano (ENER)</dc:creator>
  <cp:lastModifiedBy>MARAVALL RODRIGUEZ Carlos (ENER)</cp:lastModifiedBy>
  <cp:revision>71</cp:revision>
  <cp:lastPrinted>2026-06-16T12:24:35Z</cp:lastPrinted>
  <dcterms:created xsi:type="dcterms:W3CDTF">2023-04-27T08:50:27Z</dcterms:created>
  <dcterms:modified xsi:type="dcterms:W3CDTF">2026-06-16T13:38:19Z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2023-04-27T08:50:27Z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03742291-8957-46aa-9d68-840055deb744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0x01010063BA515A7BAE2A43BBCEEFC8DB246324</vt:lpwstr>
  </property>
  <property fmtid="{D5CDD505-2E9C-101B-9397-08002B2CF9AE}" pid="10" name="MediaServiceImageTags">
    <vt:lpwstr/>
  </property>
</Properties>
</file>