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134804936" r:id="rId6"/>
    <p:sldId id="2134804937" r:id="rId7"/>
    <p:sldId id="2134804984" r:id="rId8"/>
    <p:sldId id="2134804986" r:id="rId9"/>
    <p:sldId id="2134804939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3YP3xexYcFoahXa2ehi0H5V4Z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5383F3-1795-6C0B-5859-22F85252F5B1}" name="LAMBRECHT Regine (ESTAT-EXT)" initials="RL" userId="S::Regine.LAMBRECHT@ext.ec.europa.eu::1a5166bf-0d9b-4429-b96c-64f3c887b7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3B618B"/>
    <a:srgbClr val="024EA2"/>
    <a:srgbClr val="003399"/>
    <a:srgbClr val="000000"/>
    <a:srgbClr val="0D0D0D"/>
    <a:srgbClr val="FFD34E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2" autoAdjust="0"/>
    <p:restoredTop sz="88686" autoAdjust="0"/>
  </p:normalViewPr>
  <p:slideViewPr>
    <p:cSldViewPr snapToGrid="0">
      <p:cViewPr varScale="1">
        <p:scale>
          <a:sx n="62" d="100"/>
          <a:sy n="62" d="100"/>
        </p:scale>
        <p:origin x="620" y="52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1074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59" Type="http://schemas.microsoft.com/office/2018/10/relationships/authors" Target="authors.xml"/><Relationship Id="rId2" Type="http://schemas.openxmlformats.org/officeDocument/2006/relationships/customXml" Target="../customXml/item2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customschemas.google.com/relationships/presentationmetadata" Target="meta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56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MIDT Ivo (ENER)" userId="426d5ad2-7643-4c2c-8c23-0858f865601f" providerId="ADAL" clId="{78449752-7FCD-45DE-AEA0-F25BF0C4ADB6}"/>
    <pc:docChg chg="modSld">
      <pc:chgData name="SCHMIDT Ivo (ENER)" userId="426d5ad2-7643-4c2c-8c23-0858f865601f" providerId="ADAL" clId="{78449752-7FCD-45DE-AEA0-F25BF0C4ADB6}" dt="2026-06-11T15:45:20.329" v="17" actId="20577"/>
      <pc:docMkLst>
        <pc:docMk/>
      </pc:docMkLst>
      <pc:sldChg chg="modNotesTx">
        <pc:chgData name="SCHMIDT Ivo (ENER)" userId="426d5ad2-7643-4c2c-8c23-0858f865601f" providerId="ADAL" clId="{78449752-7FCD-45DE-AEA0-F25BF0C4ADB6}" dt="2026-06-11T15:45:20.329" v="17" actId="20577"/>
        <pc:sldMkLst>
          <pc:docMk/>
          <pc:sldMk cId="42159417" sldId="21348049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4D34D8-E3B4-F069-6ADD-F8D442E60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191E5-897D-1F21-6B64-C79FF3AD2E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E606C-77CD-45C1-9571-DE74CA837D88}" type="datetimeFigureOut">
              <a:rPr lang="en-IE" smtClean="0"/>
              <a:t>16/06/2026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903FA3-5DC7-AAE3-B405-7184FD6B12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54CF8-DBD9-2EAE-C757-6C20B65855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08B9C-ED77-41BB-BC53-D69EC8827C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532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€340 billion import value of fossil fuels in 2025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€24 billion additional spending for fossil fuels since March 2026 (Middle East conflict)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57% of energy consumed in the EU is imported fossil fuel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16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r>
              <a:rPr lang="en-IE" sz="1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Pillars</a:t>
            </a:r>
          </a:p>
          <a:p>
            <a:pPr marL="228600" indent="0">
              <a:buFont typeface="Arial" panose="020B0604020202020204" pitchFamily="34" charset="0"/>
              <a:buNone/>
            </a:pPr>
            <a:endParaRPr lang="en-IE" sz="1200" b="1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0">
              <a:buFont typeface="Arial" panose="020B0604020202020204" pitchFamily="34" charset="0"/>
              <a:buNone/>
            </a:pPr>
            <a:r>
              <a:rPr lang="en-IE" sz="1200" b="1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Increased EU coordination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noProof="0" dirty="0">
                <a:solidFill>
                  <a:schemeClr val="tx2"/>
                </a:solidFill>
                <a:cs typeface="Arial"/>
              </a:rPr>
              <a:t>Gas storage </a:t>
            </a:r>
            <a:r>
              <a:rPr lang="en-IE" noProof="0" dirty="0">
                <a:solidFill>
                  <a:schemeClr val="tx2"/>
                </a:solidFill>
                <a:cs typeface="Arial"/>
              </a:rPr>
              <a:t>filling and possible </a:t>
            </a:r>
            <a:r>
              <a:rPr lang="en-IE" b="1" noProof="0" dirty="0">
                <a:solidFill>
                  <a:schemeClr val="tx2"/>
                </a:solidFill>
                <a:cs typeface="Arial"/>
              </a:rPr>
              <a:t>oil stock releases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Fully mobilising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EU Energy and Raw Materials Platform</a:t>
            </a:r>
            <a:endParaRPr lang="en-IE" b="1" noProof="0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noProof="0" dirty="0">
                <a:solidFill>
                  <a:schemeClr val="tx2"/>
                </a:solidFill>
                <a:cs typeface="Arial"/>
              </a:rPr>
              <a:t>Availability of </a:t>
            </a:r>
            <a:r>
              <a:rPr lang="en-IE" b="1" noProof="0" dirty="0">
                <a:solidFill>
                  <a:schemeClr val="tx2"/>
                </a:solidFill>
                <a:cs typeface="Arial"/>
              </a:rPr>
              <a:t>refining capacities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Fuel Observatory </a:t>
            </a:r>
            <a:r>
              <a:rPr lang="en-IE" dirty="0">
                <a:solidFill>
                  <a:schemeClr val="tx2"/>
                </a:solidFill>
                <a:cs typeface="Arial"/>
              </a:rPr>
              <a:t>– mapping supply, prioritising sourcing of alternative jet fuel supply and optimise distribution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EC guidance on existing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flexibilities for aviation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Revision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Oil Stock Directive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 dirty="0"/>
              <a:t>2. Protecting consumers and industry from price shocks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Catalogue of replicable measures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produce energy savings and system efficiency gains, and measures to replace fossil fuels with homegrown clean energy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Digital repository </a:t>
            </a:r>
            <a:r>
              <a:rPr lang="en-IE" dirty="0">
                <a:solidFill>
                  <a:schemeClr val="tx2"/>
                </a:solidFill>
                <a:cs typeface="Arial"/>
              </a:rPr>
              <a:t>of national emergency measures to promote good practices</a:t>
            </a:r>
            <a:endParaRPr lang="en-IE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State aid </a:t>
            </a:r>
            <a:r>
              <a:rPr lang="en-IE" dirty="0">
                <a:solidFill>
                  <a:schemeClr val="tx2"/>
                </a:solidFill>
                <a:cs typeface="Arial"/>
              </a:rPr>
              <a:t>temporary framework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Assistance for Member States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develop targeted, timely and temporary measures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cs typeface="Arial"/>
              </a:rPr>
              <a:t>Guiding principles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sz="2000" dirty="0">
                <a:solidFill>
                  <a:schemeClr val="tx2"/>
                </a:solidFill>
                <a:cs typeface="Arial"/>
              </a:rPr>
              <a:t>Templates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Consumer protection </a:t>
            </a:r>
            <a:r>
              <a:rPr lang="en-IE" dirty="0">
                <a:solidFill>
                  <a:schemeClr val="tx2"/>
                </a:solidFill>
                <a:cs typeface="Arial"/>
              </a:rPr>
              <a:t>and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empowerment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Social leasing schemes </a:t>
            </a:r>
            <a:r>
              <a:rPr lang="en-IE" dirty="0">
                <a:solidFill>
                  <a:schemeClr val="tx2"/>
                </a:solidFill>
                <a:cs typeface="Arial"/>
              </a:rPr>
              <a:t>for clean and efficient technologies + assist Member States in financial incentives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IE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IE" sz="1200" b="1" dirty="0"/>
              <a:t>3. Accelerating shift to homegrown clean energy and electrification</a:t>
            </a:r>
            <a:endParaRPr lang="en-IE" dirty="0">
              <a:solidFill>
                <a:schemeClr val="tx1"/>
              </a:solidFill>
              <a:cs typeface="Arial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The Commission will take action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electrification</a:t>
            </a:r>
            <a:r>
              <a:rPr lang="en-IE" dirty="0">
                <a:solidFill>
                  <a:schemeClr val="tx2"/>
                </a:solidFill>
                <a:cs typeface="Arial"/>
              </a:rPr>
              <a:t> (incl. target),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heating and cooling</a:t>
            </a:r>
            <a:r>
              <a:rPr lang="en-IE" dirty="0">
                <a:solidFill>
                  <a:schemeClr val="tx2"/>
                </a:solidFill>
                <a:cs typeface="Arial"/>
              </a:rPr>
              <a:t>,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geothermal energy </a:t>
            </a:r>
            <a:r>
              <a:rPr lang="en-IE" dirty="0">
                <a:solidFill>
                  <a:schemeClr val="tx2"/>
                </a:solidFill>
                <a:cs typeface="Arial"/>
              </a:rPr>
              <a:t>(incl. EU-wide database, derisking and insurance schemes)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Solar thermal: </a:t>
            </a:r>
            <a:r>
              <a:rPr lang="en-IE" dirty="0">
                <a:solidFill>
                  <a:schemeClr val="tx2"/>
                </a:solidFill>
                <a:cs typeface="Arial"/>
              </a:rPr>
              <a:t>uptake of large-scale projects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Biomethane: </a:t>
            </a:r>
            <a:r>
              <a:rPr lang="en-IE" dirty="0">
                <a:solidFill>
                  <a:schemeClr val="tx2"/>
                </a:solidFill>
                <a:cs typeface="Arial"/>
              </a:rPr>
              <a:t>scale-up of existing plants, reduce permitting bottlenecks, improve transport of feedstocks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Targeted review of the production criteria for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renewable hydrogen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Map capacities to complement feedstocks with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circular and bio-based materials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 b="1" dirty="0"/>
              <a:t>4. Stepping up our energy system 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Support for the conclusions of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negotiations on Grids package </a:t>
            </a:r>
            <a:r>
              <a:rPr lang="en-IE" dirty="0">
                <a:solidFill>
                  <a:schemeClr val="tx2"/>
                </a:solidFill>
                <a:cs typeface="Arial"/>
              </a:rPr>
              <a:t>before the summer.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Fast-track work to ensure the implementation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 of the Energy Highways</a:t>
            </a:r>
            <a:r>
              <a:rPr lang="en-IE" dirty="0">
                <a:solidFill>
                  <a:schemeClr val="tx2"/>
                </a:solidFill>
                <a:cs typeface="Arial"/>
              </a:rPr>
              <a:t>.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tx2"/>
                </a:solidFill>
                <a:cs typeface="Arial"/>
              </a:rPr>
              <a:t>Identify end-of-life cycle electricity generation plants to repower them</a:t>
            </a:r>
            <a:endParaRPr lang="en-IE" dirty="0">
              <a:solidFill>
                <a:schemeClr val="tx2"/>
              </a:solidFill>
              <a:cs typeface="Arial"/>
            </a:endParaRP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Support through the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Energy Regulation Academy </a:t>
            </a:r>
            <a:r>
              <a:rPr lang="en-IE" dirty="0">
                <a:solidFill>
                  <a:schemeClr val="tx2"/>
                </a:solidFill>
                <a:cs typeface="Arial"/>
              </a:rPr>
              <a:t>to implement key reforms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Legal proposal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network charges and taxation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tx2"/>
                </a:solidFill>
                <a:cs typeface="Arial"/>
              </a:rPr>
              <a:t>Emphasis on </a:t>
            </a:r>
            <a:r>
              <a:rPr lang="en-IE" b="1" dirty="0">
                <a:solidFill>
                  <a:schemeClr val="tx2"/>
                </a:solidFill>
                <a:cs typeface="Arial"/>
              </a:rPr>
              <a:t>implementation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r>
              <a:rPr lang="en-IE" sz="1200" b="1" dirty="0"/>
              <a:t>5. Boosting investment 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Clean Energy Investment Summit 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 err="1">
                <a:solidFill>
                  <a:schemeClr val="tx2"/>
                </a:solidFill>
                <a:cs typeface="Arial"/>
              </a:rPr>
              <a:t>AccelerateEU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 investment chapter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  <a:cs typeface="Arial"/>
              </a:rPr>
              <a:t>Assessment of further rules simplification needs to deploy 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EU funds for clean energy transition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EU ETS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– update and modernise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>
                <a:solidFill>
                  <a:schemeClr val="tx2"/>
                </a:solidFill>
                <a:cs typeface="Arial"/>
              </a:rPr>
              <a:t>Assist Member States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in using EU ETS for targeted measures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dirty="0">
                <a:solidFill>
                  <a:schemeClr val="tx2"/>
                </a:solidFill>
                <a:cs typeface="Arial"/>
              </a:rPr>
              <a:t>Standardised financial products for 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clean heating and renovation </a:t>
            </a:r>
            <a:r>
              <a:rPr lang="en-IE" sz="1200" dirty="0">
                <a:solidFill>
                  <a:schemeClr val="tx2"/>
                </a:solidFill>
                <a:cs typeface="Arial"/>
              </a:rPr>
              <a:t>(with the EEFC)</a:t>
            </a:r>
          </a:p>
          <a:p>
            <a:pPr marL="171450" indent="-1714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IE" sz="1200" b="1" dirty="0" err="1">
                <a:solidFill>
                  <a:schemeClr val="tx2"/>
                </a:solidFill>
                <a:cs typeface="Arial"/>
              </a:rPr>
              <a:t>eSAF</a:t>
            </a:r>
            <a:r>
              <a:rPr lang="en-IE" sz="1200" b="1" dirty="0">
                <a:solidFill>
                  <a:schemeClr val="tx2"/>
                </a:solidFill>
                <a:cs typeface="Arial"/>
              </a:rPr>
              <a:t> Early Movers Coalition</a:t>
            </a:r>
          </a:p>
          <a:p>
            <a:pPr marL="0" indent="0">
              <a:lnSpc>
                <a:spcPts val="28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2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1"/>
              </a:solidFill>
              <a:cs typeface="Arial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IE" b="1" dirty="0">
              <a:solidFill>
                <a:schemeClr val="tx1"/>
              </a:solidFill>
              <a:cs typeface="Arial"/>
            </a:endParaRPr>
          </a:p>
          <a:p>
            <a:pPr marL="228600" indent="0">
              <a:buNone/>
            </a:pPr>
            <a:br>
              <a:rPr lang="en-IE" sz="1200" b="1" noProof="0" dirty="0"/>
            </a:b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4909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37F2-AA41-EEBE-FA5F-3CE509872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EEB32-8BFA-CECF-DA5B-91F4C31267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84AC0-73B2-704D-BC48-195D4170D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DD695B-1684-F5E5-E141-FD1E02D7F3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9123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A2E5-90DD-E115-60BB-D3239355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E3423-D226-56ED-8DAB-B98FC735CE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712A28-D19D-FA4C-EA87-AB589A11F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Post 230 EE Framework:</a:t>
            </a:r>
          </a:p>
          <a:p>
            <a:r>
              <a:rPr lang="en-US" dirty="0"/>
              <a:t>Call for evidence: 19 March - 16 April</a:t>
            </a:r>
          </a:p>
          <a:p>
            <a:r>
              <a:rPr lang="en-US" dirty="0"/>
              <a:t>Open public consultation: 20 March - 12 June</a:t>
            </a:r>
          </a:p>
          <a:p>
            <a:r>
              <a:rPr lang="en-US" dirty="0"/>
              <a:t>Stakeholder consultations: June/July TBC (probably 12/06 and 10/07)</a:t>
            </a:r>
          </a:p>
          <a:p>
            <a:r>
              <a:rPr lang="en-US" dirty="0"/>
              <a:t>Youth consultation happened already. The Young Energy Ambassadors provided a written input in February/March</a:t>
            </a:r>
          </a:p>
          <a:p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Action Plan on Electrification + Clean Heating and Cooling (tbc)</a:t>
            </a:r>
            <a:endParaRPr lang="de-DE" dirty="0"/>
          </a:p>
          <a:p>
            <a:r>
              <a:rPr lang="en-US" dirty="0"/>
              <a:t>- Integration of H&amp;C dimensions into the Electrification Action Plan to foster the potential of energy efficiency and clean heating and cooling towards electrification-ready smart energy system in Europe</a:t>
            </a:r>
          </a:p>
          <a:p>
            <a:endParaRPr lang="en-US" dirty="0"/>
          </a:p>
          <a:p>
            <a:r>
              <a:rPr lang="en-US" dirty="0"/>
              <a:t>Data </a:t>
            </a:r>
            <a:r>
              <a:rPr lang="en-US"/>
              <a:t>centres </a:t>
            </a:r>
            <a:r>
              <a:rPr lang="en-US" dirty="0"/>
              <a:t>energy efficiency package: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- Key deliverables of the Roadmap announced by Commissioner Jørgensen in June 2025</a:t>
            </a:r>
            <a:endParaRPr lang="de-DE" dirty="0"/>
          </a:p>
          <a:p>
            <a:endParaRPr lang="en-US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02101-62C2-B607-0596-6B7B85FCA4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93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4D2A124B-30F6-E463-447D-04036151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>
            <a:extLst>
              <a:ext uri="{FF2B5EF4-FFF2-40B4-BE49-F238E27FC236}">
                <a16:creationId xmlns:a16="http://schemas.microsoft.com/office/drawing/2014/main" id="{992EAAD0-4233-8D64-502A-1B1077FF04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:notes">
            <a:extLst>
              <a:ext uri="{FF2B5EF4-FFF2-40B4-BE49-F238E27FC236}">
                <a16:creationId xmlns:a16="http://schemas.microsoft.com/office/drawing/2014/main" id="{11C11110-04E6-4AFD-AD5A-C7D223A27F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6549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option 1">
    <p:bg>
      <p:bgPr>
        <a:solidFill>
          <a:srgbClr val="0356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75400-3E4A-4805-76D4-89E3DBA2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7486"/>
            <a:ext cx="2743200" cy="17252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r>
              <a:rPr lang="fr-BE" dirty="0"/>
              <a:t>DD/MM/YYYY</a:t>
            </a:r>
            <a:endParaRPr lang="en-I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290A50-B43D-A2B6-515F-75425256A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40714"/>
            <a:ext cx="10515600" cy="1020337"/>
          </a:xfrm>
          <a:noFill/>
        </p:spPr>
        <p:txBody>
          <a:bodyPr>
            <a:noAutofit/>
          </a:bodyPr>
          <a:lstStyle>
            <a:lvl1pPr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9D02D42-BA7D-84CC-873F-80F08362B35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219575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0E4EF-7051-9AAC-2C78-0958FBC514B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5243158"/>
            <a:ext cx="3176847" cy="304616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5015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9DED1-43B7-A54B-D3D7-54792E535D2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416748-3994-A02A-B7BD-AC8272883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569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0E4D59-AF6A-8993-094A-5A4FED57EA3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34125" y="1989056"/>
            <a:ext cx="5019675" cy="3271102"/>
          </a:xfrm>
          <a:solidFill>
            <a:schemeClr val="tx2"/>
          </a:solidFill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3588F2-1E00-50BC-0820-CB663EE9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45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AA9BB-29EC-79EA-02CA-8452ADF6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29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with subtitl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8270BF-EE76-A46D-95E0-FB617042099B}"/>
              </a:ext>
            </a:extLst>
          </p:cNvPr>
          <p:cNvSpPr>
            <a:spLocks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920A60-FD35-93DC-D952-15BAEF0C0BB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8E071-31DF-2C06-04A9-3BC538CDA6C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334126" y="2029022"/>
            <a:ext cx="5019674" cy="460375"/>
          </a:xfrm>
          <a:solidFill>
            <a:schemeClr val="accent5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18A63BF-772E-9151-C37F-6751BC1781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34125" y="2724150"/>
            <a:ext cx="5019675" cy="2536008"/>
          </a:xfrm>
          <a:noFill/>
        </p:spPr>
        <p:txBody>
          <a:bodyPr lIns="144000" tIns="144000" rIns="144000" bIns="144000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7262511B-BA2E-7984-66D6-B5152DA09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11" name="Picture 10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B557BE9-B8DC-E601-A0F8-16CD84F918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FAC7B2-2467-A72A-9F8B-CBD0FB0D8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666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wo columns colu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CCFB38-4E5F-126B-A212-3CBD911F98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87978"/>
            <a:ext cx="12192000" cy="53700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7083"/>
            <a:ext cx="4670502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36259F-C7F8-D963-3DFD-92239B4D3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7083"/>
            <a:ext cx="5181600" cy="2899317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02BBC44B-821F-21ED-8464-03E52169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22B46DA4-CDDE-5119-2E5E-AD549E681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A321162-C08B-5D98-4E1F-FE50C321D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16760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8786C-FCBD-3783-706E-0CBF5B0343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29467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DC31AC-D39C-A8A3-ED76-D3399E224DE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7400" y="1989056"/>
            <a:ext cx="3056400" cy="3299381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635DEE-A882-2487-2337-D6BB66A7A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73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 text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9056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F39438-760E-ED2B-8243-319A5EF0477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68465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DAD-79FF-9241-7523-B9F28613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284C9D-0459-8584-A6B3-FFE83837141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298730" y="1989055"/>
            <a:ext cx="3055070" cy="3299381"/>
          </a:xfrm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40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three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2655-E9DF-246B-F4FD-D62B2B37A4B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200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1C7A71E-B4AA-350C-C619-6CD926C5F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199"/>
            <a:ext cx="3045644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64B145-4048-55E1-B2E9-6B27CC0E587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586925" y="2010169"/>
            <a:ext cx="3132055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6044468-6F92-BCD9-357B-E3328166560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586926" y="2690199"/>
            <a:ext cx="3132055" cy="25982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2839C1-28EB-C84A-8FE0-1EB86DE1BDE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422064" y="2029022"/>
            <a:ext cx="3045644" cy="460375"/>
          </a:xfrm>
          <a:solidFill>
            <a:schemeClr val="tx2"/>
          </a:solidFill>
          <a:ln w="12700" cap="rnd">
            <a:noFill/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1E8E11D-2B2A-C5C5-EFFC-16D798510576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422064" y="2690199"/>
            <a:ext cx="3045644" cy="259823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761D88-1D18-A805-8D96-5BEBFEFE2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0171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9DE773-46A1-EE6A-D3DF-FC96DCA4C7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3834467-B58A-08E2-AA0A-DB1D50F36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5" name="Picture 4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570F0233-3DB4-DD9F-5F0F-39691070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A4DF5A1-9706-DCB7-1601-51D0F26AE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1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text and imag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9BD169-F6A4-2E23-F2D4-B7DED1FC9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851"/>
            <a:ext cx="4670502" cy="3638549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6CC71E5-FBEB-2751-9FF1-D81B32C5D6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2" y="1825625"/>
            <a:ext cx="5003800" cy="3638550"/>
          </a:xfrm>
          <a:solidFill>
            <a:schemeClr val="tx2"/>
          </a:solidFill>
          <a:ln w="76200">
            <a:noFill/>
          </a:ln>
          <a:effectLst/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C2FD4-3B80-FE70-83EA-C9956AF11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8592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5;p31">
            <a:extLst>
              <a:ext uri="{FF2B5EF4-FFF2-40B4-BE49-F238E27FC236}">
                <a16:creationId xmlns:a16="http://schemas.microsoft.com/office/drawing/2014/main" id="{D3CADB7B-43FA-62FF-A4B3-5E073752114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981200"/>
            <a:ext cx="12192000" cy="4876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0E61F-C8F9-4190-1EE4-9217CF0F1D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94518"/>
            <a:ext cx="10515600" cy="1068400"/>
          </a:xfrm>
          <a:solidFill>
            <a:schemeClr val="bg1"/>
          </a:solidFill>
        </p:spPr>
        <p:txBody>
          <a:bodyPr lIns="144000" tIns="144000" rIns="144000" bIns="144000" anchor="b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a title</a:t>
            </a:r>
            <a:endParaRPr lang="en-IE" dirty="0"/>
          </a:p>
        </p:txBody>
      </p:sp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F041A8C2-E23F-3F85-E8AE-2AEEB496419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942564"/>
            <a:ext cx="4929188" cy="611188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95398073-E69B-2867-360F-504F7007F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ed dotted line with a couple of people&#10;&#10;Description automatically generated with medium confidence" hidden="1">
            <a:extLst>
              <a:ext uri="{FF2B5EF4-FFF2-40B4-BE49-F238E27FC236}">
                <a16:creationId xmlns:a16="http://schemas.microsoft.com/office/drawing/2014/main" id="{6437CF6F-3079-899D-F025-61C0BCD596A4}"/>
              </a:ext>
            </a:extLst>
          </p:cNvPr>
          <p:cNvPicPr/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European Commission">
            <a:extLst>
              <a:ext uri="{FF2B5EF4-FFF2-40B4-BE49-F238E27FC236}">
                <a16:creationId xmlns:a16="http://schemas.microsoft.com/office/drawing/2014/main" id="{97034CB8-2B4A-3519-77AF-1512D68F2797}"/>
              </a:ext>
            </a:extLst>
          </p:cNvPr>
          <p:cNvPicPr/>
          <p:nvPr userDrawn="1"/>
        </p:nvPicPr>
        <p:blipFill>
          <a:blip r:embed="rId3"/>
          <a:srcRect/>
          <a:stretch/>
        </p:blipFill>
        <p:spPr>
          <a:xfrm>
            <a:off x="170664" y="174518"/>
            <a:ext cx="2544024" cy="915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597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 and 4 images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91;p33">
            <a:extLst>
              <a:ext uri="{FF2B5EF4-FFF2-40B4-BE49-F238E27FC236}">
                <a16:creationId xmlns:a16="http://schemas.microsoft.com/office/drawing/2014/main" id="{A9F38C94-2545-ED67-4909-C5A475FCF803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538332" y="2197664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95;p33">
            <a:extLst>
              <a:ext uri="{FF2B5EF4-FFF2-40B4-BE49-F238E27FC236}">
                <a16:creationId xmlns:a16="http://schemas.microsoft.com/office/drawing/2014/main" id="{45EC68E1-18F5-04CB-00B3-F8948F3B4F18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6161035" y="2197663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A4763F-1C9A-B628-1609-DA5C75C90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02758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cond</a:t>
            </a:r>
            <a:r>
              <a:rPr lang="en-US" dirty="0"/>
              <a:t> level</a:t>
            </a:r>
          </a:p>
        </p:txBody>
      </p:sp>
      <p:sp>
        <p:nvSpPr>
          <p:cNvPr id="15" name="Google Shape;91;p33">
            <a:extLst>
              <a:ext uri="{FF2B5EF4-FFF2-40B4-BE49-F238E27FC236}">
                <a16:creationId xmlns:a16="http://schemas.microsoft.com/office/drawing/2014/main" id="{0AB5F208-A96D-CEBC-874F-7B719FD86FE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538332" y="4031391"/>
            <a:ext cx="2461591" cy="163815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Google Shape;95;p33">
            <a:extLst>
              <a:ext uri="{FF2B5EF4-FFF2-40B4-BE49-F238E27FC236}">
                <a16:creationId xmlns:a16="http://schemas.microsoft.com/office/drawing/2014/main" id="{0AC28D44-5B34-89F9-D8AB-62E99E380E3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1035" y="4031390"/>
            <a:ext cx="2461593" cy="163815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4095A4F-385F-CF4A-5E10-E3628D85F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2758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92A6C90-A6CE-C107-4350-7906F5FDD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839" y="2197100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A45C4F8-1803-A72B-10DF-5927ABF6E4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839" y="4030827"/>
            <a:ext cx="2519363" cy="1638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F9C7B51-3F16-5ABF-3BE2-AA17BD10D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04727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457" y="589047"/>
            <a:ext cx="7587343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66457" y="1895333"/>
            <a:ext cx="7587342" cy="3845577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591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F83483-47D9-4712-A8D7-6CBF6177582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7"/>
            <a:ext cx="5138057" cy="717240"/>
          </a:xfrm>
          <a:solidFill>
            <a:schemeClr val="bg1"/>
          </a:solidFill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bg1"/>
                </a:solidFill>
                <a:highlight>
                  <a:srgbClr val="003399"/>
                </a:highligh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Clr>
                <a:schemeClr val="tx2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72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big photo coloured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F035CA-6728-7746-C9FC-81382094BF06}"/>
              </a:ext>
            </a:extLst>
          </p:cNvPr>
          <p:cNvSpPr/>
          <p:nvPr/>
        </p:nvSpPr>
        <p:spPr>
          <a:xfrm>
            <a:off x="5388429" y="0"/>
            <a:ext cx="6803571" cy="685799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5388429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E701F0-97E6-7792-DA18-AD6E08BC874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25185" y="6162533"/>
            <a:ext cx="6090558" cy="390667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0" indent="0">
              <a:buNone/>
              <a:defRPr sz="1800" i="1"/>
            </a:lvl1pPr>
          </a:lstStyle>
          <a:p>
            <a:pPr lvl="0"/>
            <a:r>
              <a:rPr lang="en-US" dirty="0"/>
              <a:t>Click to edit Master text styles (caption)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743" y="589046"/>
            <a:ext cx="5138057" cy="1000267"/>
          </a:xfrm>
          <a:noFill/>
        </p:spPr>
        <p:txBody>
          <a:bodyPr lIns="72000" tIns="72000" rIns="72000" bIns="72000">
            <a:noAutofit/>
          </a:bodyPr>
          <a:lstStyle>
            <a:lvl1pPr>
              <a:defRPr sz="4400">
                <a:solidFill>
                  <a:schemeClr val="tx2"/>
                </a:solidFill>
                <a:highlight>
                  <a:srgbClr val="FFD34E"/>
                </a:highlight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3EC882-6BB1-D514-72D9-A7D3FAE8C69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15743" y="1895333"/>
            <a:ext cx="5138056" cy="3845577"/>
          </a:xfrm>
          <a:noFill/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SzPct val="150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07C9B7E-A9F7-E74E-8B7F-3BB737CA3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B7786630-3DC2-B1C3-65DD-397E44619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07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in 2 columns and 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773642" y="0"/>
            <a:ext cx="4418358" cy="685799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8936A4-CDCB-C345-F71F-92F2A35F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067"/>
            <a:ext cx="7915275" cy="71724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E590DB-1C31-60F0-D6F8-A1706796115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4C5D68-6EAE-4A7A-7185-241C6CF3B9BB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305921" y="1833753"/>
            <a:ext cx="2974761" cy="3638550"/>
          </a:xfrm>
          <a:noFill/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 descr="A blue flag with yellow stars&#10;&#10;Description automatically generated">
            <a:extLst>
              <a:ext uri="{FF2B5EF4-FFF2-40B4-BE49-F238E27FC236}">
                <a16:creationId xmlns:a16="http://schemas.microsoft.com/office/drawing/2014/main" id="{901A7271-B7CF-4C49-1423-D7CA7ECE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C0DCEE1B-27AC-37B6-7683-71F823E43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97D846-EECB-7092-C88A-21E2250B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5953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314E959-31F1-870D-FAE7-99D8E6333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28489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s and three colour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41187F8-6993-4E2B-6622-C25429339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2" cy="816904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E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72591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FA7EE-FB05-1C4E-138A-F50BCF45EE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73125" y="4591050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oogle Shape;72;p30">
            <a:extLst>
              <a:ext uri="{FF2B5EF4-FFF2-40B4-BE49-F238E27FC236}">
                <a16:creationId xmlns:a16="http://schemas.microsoft.com/office/drawing/2014/main" id="{463AB235-233D-D0DB-E16C-CB9366541FFD}"/>
              </a:ext>
            </a:extLst>
          </p:cNvPr>
          <p:cNvSpPr>
            <a:spLocks noGrp="1"/>
          </p:cNvSpPr>
          <p:nvPr>
            <p:ph type="pic" idx="27"/>
          </p:nvPr>
        </p:nvSpPr>
        <p:spPr>
          <a:xfrm>
            <a:off x="4608944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21AD6DD-14BD-E044-8AD7-2881DB89182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09133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72;p30">
            <a:extLst>
              <a:ext uri="{FF2B5EF4-FFF2-40B4-BE49-F238E27FC236}">
                <a16:creationId xmlns:a16="http://schemas.microsoft.com/office/drawing/2014/main" id="{18BFCAC6-D624-8622-7879-6E32A21B7DBA}"/>
              </a:ext>
            </a:extLst>
          </p:cNvPr>
          <p:cNvSpPr>
            <a:spLocks noGrp="1"/>
          </p:cNvSpPr>
          <p:nvPr>
            <p:ph type="pic" idx="28"/>
          </p:nvPr>
        </p:nvSpPr>
        <p:spPr>
          <a:xfrm>
            <a:off x="8345298" y="1571394"/>
            <a:ext cx="3008502" cy="2763002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2415A3E-5C31-4007-8208-34FF613FD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345487" y="4611671"/>
            <a:ext cx="3008313" cy="110331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517C-B46F-A98F-0643-A97107DEC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183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a colou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30C1291-4A16-4E7F-D6F2-0662C6CC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72;p30">
            <a:extLst>
              <a:ext uri="{FF2B5EF4-FFF2-40B4-BE49-F238E27FC236}">
                <a16:creationId xmlns:a16="http://schemas.microsoft.com/office/drawing/2014/main" id="{252B282C-4F3C-02C6-86A1-F51B8A650847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706136"/>
            <a:ext cx="4840275" cy="3463179"/>
          </a:xfrm>
          <a:prstGeom prst="rect">
            <a:avLst/>
          </a:prstGeom>
          <a:solidFill>
            <a:schemeClr val="lt2"/>
          </a:solidFill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1CCFCC-12CB-E276-21C2-DAA2C8D36EC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393779" y="1706137"/>
            <a:ext cx="4960021" cy="3463178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240A71C-FBDC-ABE7-AF08-221E5E629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30522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posi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559404-34AB-2AB1-76B4-CB85000D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16904"/>
            <a:ext cx="10515600" cy="81690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12AF7B-3A7E-8763-817E-DD321C64A6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A2B82B-3461-6DA2-3E41-F3AC813918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tx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Google Shape;66;p29" descr="Quote">
            <a:extLst>
              <a:ext uri="{FF2B5EF4-FFF2-40B4-BE49-F238E27FC236}">
                <a16:creationId xmlns:a16="http://schemas.microsoft.com/office/drawing/2014/main" id="{2BA61D73-E039-6C69-A4A9-27D86CB30D1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BE2FFB7F-6A6F-E203-E2CE-AAC503E40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Google Shape;66;p29" descr="Quote">
            <a:extLst>
              <a:ext uri="{FF2B5EF4-FFF2-40B4-BE49-F238E27FC236}">
                <a16:creationId xmlns:a16="http://schemas.microsoft.com/office/drawing/2014/main" id="{D61A7912-F509-F977-C8A3-05B55096DDA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ue flag with yellow stars&#10;&#10;Description automatically generated">
            <a:extLst>
              <a:ext uri="{FF2B5EF4-FFF2-40B4-BE49-F238E27FC236}">
                <a16:creationId xmlns:a16="http://schemas.microsoft.com/office/drawing/2014/main" id="{519F3A2E-810F-F3DF-534B-DFE8563EDC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0BD146-26A9-B2E3-790A-137432E69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1349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egativ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16039EEF-B8E6-4383-4827-068F061175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238038" cy="6858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1BE876A1-64BE-0A6D-B28E-A01C8883D1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994438"/>
            <a:ext cx="6096000" cy="4521200"/>
          </a:xfrm>
          <a:solidFill>
            <a:schemeClr val="bg2"/>
          </a:solidFill>
        </p:spPr>
        <p:txBody>
          <a:bodyPr lIns="504000" anchor="ctr"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 lang="en-US" sz="2400" b="1" i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Google Shape;66;p29" descr="Quote">
            <a:extLst>
              <a:ext uri="{FF2B5EF4-FFF2-40B4-BE49-F238E27FC236}">
                <a16:creationId xmlns:a16="http://schemas.microsoft.com/office/drawing/2014/main" id="{E1B4A183-929D-5431-B365-FECE6A72A484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6CD1AA0-BE2D-038C-5423-E271CF163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148383-BBA9-7909-CFDF-60BEA0FE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511"/>
            <a:ext cx="10515600" cy="816904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pic>
        <p:nvPicPr>
          <p:cNvPr id="6" name="Google Shape;66;p29" descr="Quote">
            <a:extLst>
              <a:ext uri="{FF2B5EF4-FFF2-40B4-BE49-F238E27FC236}">
                <a16:creationId xmlns:a16="http://schemas.microsoft.com/office/drawing/2014/main" id="{DE2EBF53-76CE-6C8F-0861-C3A5D384E18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biLevel thresh="50000"/>
          </a:blip>
          <a:srcRect/>
          <a:stretch/>
        </p:blipFill>
        <p:spPr>
          <a:xfrm rot="10800000">
            <a:off x="5349220" y="5138020"/>
            <a:ext cx="989729" cy="98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AB87E6E1-A561-866F-CE99-26D9647684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65A446-C679-3C21-6DB2-E6E244E9D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022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8779EA-6394-AAE5-959A-6BB82A7D90AE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Google Shape;75;p31">
            <a:extLst>
              <a:ext uri="{FF2B5EF4-FFF2-40B4-BE49-F238E27FC236}">
                <a16:creationId xmlns:a16="http://schemas.microsoft.com/office/drawing/2014/main" id="{66DB0E40-389A-4ADF-E594-6BBAB29E7192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6BCEAD-64F8-A9C2-D826-FF1F037B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A59C8E60-AD13-6DDB-15AD-A3F8E3F22A7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239B419-47F7-2FF3-C377-FBB7B2DBA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522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picture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52718" y="1683033"/>
            <a:ext cx="3886563" cy="3886563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43A5598A-C2EA-5505-BEB5-E80CA68A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3D5D7A7A-28D1-BC55-7F75-53B9E5FBC5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B7D111-DE2E-9994-A799-F62F38E8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0056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coloured background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4D01C79-8E51-7320-51B2-6B4D1CD15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D6200794-8F7F-E0F0-3735-90CCC24A8A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271D99-21D4-ED76-0E54-1ECA6FD71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5834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s pictures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5" name="Google Shape;128;p36">
            <a:extLst>
              <a:ext uri="{FF2B5EF4-FFF2-40B4-BE49-F238E27FC236}">
                <a16:creationId xmlns:a16="http://schemas.microsoft.com/office/drawing/2014/main" id="{A266CAEF-D60F-6624-41DB-56608F2B46A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8200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7DC5575C-474B-C81C-6517-E882E9E5246B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590896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28;p36">
            <a:extLst>
              <a:ext uri="{FF2B5EF4-FFF2-40B4-BE49-F238E27FC236}">
                <a16:creationId xmlns:a16="http://schemas.microsoft.com/office/drawing/2014/main" id="{948E1B30-A652-44AE-9B5E-AC9365965BF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343593" y="1923896"/>
            <a:ext cx="3010207" cy="3010207"/>
          </a:xfrm>
          <a:prstGeom prst="ellipse">
            <a:avLst/>
          </a:prstGeom>
          <a:solidFill>
            <a:schemeClr val="lt2"/>
          </a:solidFill>
          <a:ln w="7620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7EF38B-E8AF-66F2-44F8-7A5DA7FF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706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s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Google Shape;128;p36">
            <a:extLst>
              <a:ext uri="{FF2B5EF4-FFF2-40B4-BE49-F238E27FC236}">
                <a16:creationId xmlns:a16="http://schemas.microsoft.com/office/drawing/2014/main" id="{C6066961-5253-C2E8-C59C-7D3AEA1907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4407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6E74-65E4-088E-A627-F5CBCB9E0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7354" y="179242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Google Shape;128;p36">
            <a:extLst>
              <a:ext uri="{FF2B5EF4-FFF2-40B4-BE49-F238E27FC236}">
                <a16:creationId xmlns:a16="http://schemas.microsoft.com/office/drawing/2014/main" id="{530B519E-B8E9-0851-34A7-4EBCABDB1F24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838198" y="379352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7CC6BA2-60D9-1664-3253-8468AB06B3BA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2887352" y="394186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Google Shape;128;p36">
            <a:extLst>
              <a:ext uri="{FF2B5EF4-FFF2-40B4-BE49-F238E27FC236}">
                <a16:creationId xmlns:a16="http://schemas.microsoft.com/office/drawing/2014/main" id="{B0466037-50F3-96B3-1B0E-06D3D18B8BCE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422796" y="1679603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C1C8BB-B6BF-EFC9-4FB7-FE68ADABF64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71950" y="1827951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128;p36">
            <a:extLst>
              <a:ext uri="{FF2B5EF4-FFF2-40B4-BE49-F238E27FC236}">
                <a16:creationId xmlns:a16="http://schemas.microsoft.com/office/drawing/2014/main" id="{2B2D1DEC-353D-0530-46BD-FAC7D81DC42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422794" y="3829050"/>
            <a:ext cx="1784927" cy="1784927"/>
          </a:xfrm>
          <a:prstGeom prst="ellipse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EC01048-C2DE-CFE9-C353-8ED3741099B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8471948" y="3977398"/>
            <a:ext cx="2881850" cy="148822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67E4CCE-C35C-C711-24D0-0F4BCA80C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9833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ectangles pictures white backgroun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1C58A-AE9F-CB20-353A-B865ECE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5" name="Google Shape;97;p33">
            <a:extLst>
              <a:ext uri="{FF2B5EF4-FFF2-40B4-BE49-F238E27FC236}">
                <a16:creationId xmlns:a16="http://schemas.microsoft.com/office/drawing/2014/main" id="{51CBB8A7-3E08-DCAC-14AF-878AC33CDC3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38200" y="1931348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3438DF5-CCC4-87AD-037A-C14F79B626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868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Google Shape;97;p33">
            <a:extLst>
              <a:ext uri="{FF2B5EF4-FFF2-40B4-BE49-F238E27FC236}">
                <a16:creationId xmlns:a16="http://schemas.microsoft.com/office/drawing/2014/main" id="{BFE9E99F-07A9-26A1-106E-78351E5222CA}"/>
              </a:ext>
            </a:extLst>
          </p:cNvPr>
          <p:cNvSpPr>
            <a:spLocks noGrp="1"/>
          </p:cNvSpPr>
          <p:nvPr>
            <p:ph type="pic" idx="7"/>
          </p:nvPr>
        </p:nvSpPr>
        <p:spPr>
          <a:xfrm>
            <a:off x="838202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A6A52A8-BCDE-0058-03FA-48265F58CC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8868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Google Shape;95;p33">
            <a:extLst>
              <a:ext uri="{FF2B5EF4-FFF2-40B4-BE49-F238E27FC236}">
                <a16:creationId xmlns:a16="http://schemas.microsoft.com/office/drawing/2014/main" id="{A15E4B72-6400-86B0-FD40-4FCA9F386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80157" y="1931348"/>
            <a:ext cx="2461593" cy="163815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6022ECE-0EE9-F2CA-72F3-353CAD2AB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587" y="1931348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Google Shape;97;p33">
            <a:extLst>
              <a:ext uri="{FF2B5EF4-FFF2-40B4-BE49-F238E27FC236}">
                <a16:creationId xmlns:a16="http://schemas.microsoft.com/office/drawing/2014/main" id="{0D3E0C88-3573-7B0F-D8F7-5AAD283A42F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180157" y="3740272"/>
            <a:ext cx="2461591" cy="1638158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F2FF4C0-B8CC-5E9A-7FF2-0BA1FD8666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91587" y="3740131"/>
            <a:ext cx="2462213" cy="16383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F815C1-0113-F490-4A53-0227959CF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01121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squared pictures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38200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2993028" y="161373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5" name="Google Shape;116;p35">
            <a:extLst>
              <a:ext uri="{FF2B5EF4-FFF2-40B4-BE49-F238E27FC236}">
                <a16:creationId xmlns:a16="http://schemas.microsoft.com/office/drawing/2014/main" id="{80AA888C-2660-9749-11E6-8A96DD56EACF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147856" y="161372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8" name="Google Shape;117;p35">
            <a:extLst>
              <a:ext uri="{FF2B5EF4-FFF2-40B4-BE49-F238E27FC236}">
                <a16:creationId xmlns:a16="http://schemas.microsoft.com/office/drawing/2014/main" id="{95752BFF-4A6F-68EA-E048-C405D776F6A9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84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Google Shape;118;p35">
            <a:extLst>
              <a:ext uri="{FF2B5EF4-FFF2-40B4-BE49-F238E27FC236}">
                <a16:creationId xmlns:a16="http://schemas.microsoft.com/office/drawing/2014/main" id="{69A61CD2-9393-897F-4851-B55A256B6577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9457512" y="161372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5" name="Google Shape;114;p35">
            <a:extLst>
              <a:ext uri="{FF2B5EF4-FFF2-40B4-BE49-F238E27FC236}">
                <a16:creationId xmlns:a16="http://schemas.microsoft.com/office/drawing/2014/main" id="{5BBBB0BA-17D9-1A2A-5573-A96E32CB11C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38200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6" name="Google Shape;115;p35">
            <a:extLst>
              <a:ext uri="{FF2B5EF4-FFF2-40B4-BE49-F238E27FC236}">
                <a16:creationId xmlns:a16="http://schemas.microsoft.com/office/drawing/2014/main" id="{E234676C-5503-D335-7C9F-8EBF756F24A7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2993028" y="3799760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7" name="Google Shape;116;p35">
            <a:extLst>
              <a:ext uri="{FF2B5EF4-FFF2-40B4-BE49-F238E27FC236}">
                <a16:creationId xmlns:a16="http://schemas.microsoft.com/office/drawing/2014/main" id="{8C059826-5CA9-F193-6C89-8B0DECF9ACE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47856" y="3799759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8" name="Google Shape;117;p35">
            <a:extLst>
              <a:ext uri="{FF2B5EF4-FFF2-40B4-BE49-F238E27FC236}">
                <a16:creationId xmlns:a16="http://schemas.microsoft.com/office/drawing/2014/main" id="{E57729DD-0495-06CF-3D2B-B8EC5F7D6EF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02684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9" name="Google Shape;118;p35">
            <a:extLst>
              <a:ext uri="{FF2B5EF4-FFF2-40B4-BE49-F238E27FC236}">
                <a16:creationId xmlns:a16="http://schemas.microsoft.com/office/drawing/2014/main" id="{DDFD3960-357B-A667-2997-F567232AE448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457512" y="3799758"/>
            <a:ext cx="1896289" cy="189628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4EF7B-6FA5-122A-260D-E885CDDAA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2003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Google Shape;114;p35">
            <a:extLst>
              <a:ext uri="{FF2B5EF4-FFF2-40B4-BE49-F238E27FC236}">
                <a16:creationId xmlns:a16="http://schemas.microsoft.com/office/drawing/2014/main" id="{28399EF8-5B4D-A564-C46D-6AC3EE3700F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4" name="Google Shape;115;p35">
            <a:extLst>
              <a:ext uri="{FF2B5EF4-FFF2-40B4-BE49-F238E27FC236}">
                <a16:creationId xmlns:a16="http://schemas.microsoft.com/office/drawing/2014/main" id="{1DB67F50-B209-813A-55E2-A45CCD6BCAE1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2" name="Google Shape;121;p35">
            <a:extLst>
              <a:ext uri="{FF2B5EF4-FFF2-40B4-BE49-F238E27FC236}">
                <a16:creationId xmlns:a16="http://schemas.microsoft.com/office/drawing/2014/main" id="{2EA4C09F-A3D0-2FDF-C8EF-EDEF2FCF78CE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CC5C1-4287-4FC9-8450-3D86D951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48614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quared pictures coloured 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8" name="Google Shape;114;p35">
            <a:extLst>
              <a:ext uri="{FF2B5EF4-FFF2-40B4-BE49-F238E27FC236}">
                <a16:creationId xmlns:a16="http://schemas.microsoft.com/office/drawing/2014/main" id="{F38470BA-1066-4059-A16D-B9EE9722C73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882651" y="2079625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10" name="Google Shape;115;p35">
            <a:extLst>
              <a:ext uri="{FF2B5EF4-FFF2-40B4-BE49-F238E27FC236}">
                <a16:creationId xmlns:a16="http://schemas.microsoft.com/office/drawing/2014/main" id="{4C5EDD4B-6148-8C81-CEE4-C4C5BFE4E787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4746625" y="2079624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sp>
        <p:nvSpPr>
          <p:cNvPr id="9" name="Google Shape;121;p35">
            <a:extLst>
              <a:ext uri="{FF2B5EF4-FFF2-40B4-BE49-F238E27FC236}">
                <a16:creationId xmlns:a16="http://schemas.microsoft.com/office/drawing/2014/main" id="{85A61031-57E6-E855-38A1-FA502D6C575D}"/>
              </a:ext>
            </a:extLst>
          </p:cNvPr>
          <p:cNvSpPr>
            <a:spLocks noGrp="1"/>
          </p:cNvSpPr>
          <p:nvPr>
            <p:ph type="pic" idx="9"/>
          </p:nvPr>
        </p:nvSpPr>
        <p:spPr>
          <a:xfrm>
            <a:off x="8655051" y="2079623"/>
            <a:ext cx="2698749" cy="2698749"/>
          </a:xfrm>
          <a:prstGeom prst="rect">
            <a:avLst/>
          </a:prstGeom>
          <a:solidFill>
            <a:schemeClr val="lt2"/>
          </a:solidFill>
          <a:ln w="57150"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IE" dirty="0"/>
          </a:p>
        </p:txBody>
      </p:sp>
      <p:pic>
        <p:nvPicPr>
          <p:cNvPr id="3" name="Picture 2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EC730096-D3D5-78FF-DEE5-BE9525C4D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4" name="Picture 3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F9F566B8-5CFB-8DB0-6A67-925C39BEF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800A1-1EE4-975A-7B55-1404DB41F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69800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redi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35C05-B6C4-EFD6-820E-25F6561D0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56739"/>
            <a:ext cx="10515600" cy="1020337"/>
          </a:xfrm>
        </p:spPr>
        <p:txBody>
          <a:bodyPr>
            <a:noAutofit/>
          </a:bodyPr>
          <a:lstStyle>
            <a:lvl1pPr>
              <a:defRPr sz="8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  <a:endParaRPr lang="en-IE" dirty="0"/>
          </a:p>
        </p:txBody>
      </p:sp>
      <p:pic>
        <p:nvPicPr>
          <p:cNvPr id="4" name="Google Shape;444;p20">
            <a:extLst>
              <a:ext uri="{FF2B5EF4-FFF2-40B4-BE49-F238E27FC236}">
                <a16:creationId xmlns:a16="http://schemas.microsoft.com/office/drawing/2014/main" id="{DA7E9652-CF81-1788-7674-E1FA25BFE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44BEB-A192-AF1A-3CE0-A12C2705D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996499"/>
            <a:ext cx="10515600" cy="16668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oogle Shape;444;p20">
            <a:extLst>
              <a:ext uri="{FF2B5EF4-FFF2-40B4-BE49-F238E27FC236}">
                <a16:creationId xmlns:a16="http://schemas.microsoft.com/office/drawing/2014/main" id="{8A55753B-1E31-7005-E76C-7A1B520A3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3471269"/>
            <a:ext cx="1023496" cy="35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FE782E-88D7-720D-47B0-E5C4BDBF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13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5B256C-F848-9C9F-2A9C-E218DE9A199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50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679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58619-8012-9B7D-9C59-16671B374575}"/>
              </a:ext>
            </a:extLst>
          </p:cNvPr>
          <p:cNvSpPr/>
          <p:nvPr userDrawn="1"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>
            <a:off x="0" y="0"/>
            <a:ext cx="12192000" cy="381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898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4441825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74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45A3C0-5810-CECB-04D1-E370BADB2EE8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 tIns="144000" rIns="144000" bIns="144000" anchor="ctr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BD178DF-B2B3-E383-43AA-D54BBF227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  <p:pic>
        <p:nvPicPr>
          <p:cNvPr id="6" name="Picture 5" descr="A blue flag with yellow stars and stripes&#10;&#10;Description automatically generated">
            <a:extLst>
              <a:ext uri="{FF2B5EF4-FFF2-40B4-BE49-F238E27FC236}">
                <a16:creationId xmlns:a16="http://schemas.microsoft.com/office/drawing/2014/main" id="{9C194F48-423C-93CB-1A61-CE12CAB5B4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7867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pag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526B31-D383-5ABA-08B1-8097743DECE0}"/>
              </a:ext>
            </a:extLst>
          </p:cNvPr>
          <p:cNvSpPr/>
          <p:nvPr userDrawn="1"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1DFA4B-D09C-D3C7-CF14-10151C0BAF5D}"/>
              </a:ext>
            </a:extLst>
          </p:cNvPr>
          <p:cNvSpPr/>
          <p:nvPr/>
        </p:nvSpPr>
        <p:spPr>
          <a:xfrm flipV="1">
            <a:off x="0" y="1861457"/>
            <a:ext cx="12192000" cy="4996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2597A6-449C-FD56-6361-6B67C14204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2CA66-7408-CA5B-7EAD-6C36A01B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0155"/>
            <a:ext cx="10515600" cy="816904"/>
          </a:xfrm>
          <a:solidFill>
            <a:schemeClr val="bg1"/>
          </a:solidFill>
        </p:spPr>
        <p:txBody>
          <a:bodyPr lIns="180000"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0F452-4E6C-2A2B-2B9D-88A3D16A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38200" y="2482397"/>
            <a:ext cx="10515600" cy="58737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blue flag with yellow stars&#10;&#10;Description automatically generated">
            <a:extLst>
              <a:ext uri="{FF2B5EF4-FFF2-40B4-BE49-F238E27FC236}">
                <a16:creationId xmlns:a16="http://schemas.microsoft.com/office/drawing/2014/main" id="{D7151F52-9DDF-CEC4-58EC-587B7A1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blue flag with yellow stars&#10;&#10;Description automatically generated">
            <a:extLst>
              <a:ext uri="{FF2B5EF4-FFF2-40B4-BE49-F238E27FC236}">
                <a16:creationId xmlns:a16="http://schemas.microsoft.com/office/drawing/2014/main" id="{8B94F84F-1590-9DE6-C3AC-9FBA58E40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1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BD8A8F-01F7-069C-2D69-AFCA2F78D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87499CD-21D1-84C4-7FD1-F33A39639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99228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ody text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0F1C0-2CE9-2640-8D54-464A0BF6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09BE7C2-2602-0313-8D83-EAB1C755A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473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>
            <a:lvl1pPr marL="342900" indent="-342900">
              <a:buClr>
                <a:schemeClr val="tx2"/>
              </a:buClr>
              <a:buSzPct val="15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00000"/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43C2E6-DFE0-78B7-AEF2-E94F28383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900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FE374-A678-A684-FA4B-26330CF6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6188" y="62820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768364BB-9B21-4D29-A19C-C6410F652861}" type="slidenum">
              <a:rPr lang="en-IE" smtClean="0"/>
              <a:pPr algn="l"/>
              <a:t>‹#›</a:t>
            </a:fld>
            <a:endParaRPr lang="en-IE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A1E0C-386D-FF7A-6872-1942CD433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6"/>
            <a:ext cx="10515600" cy="816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E66B9-5E84-94E6-4EDD-A9E25FB0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2619"/>
          </a:xfrm>
          <a:prstGeom prst="rect">
            <a:avLst/>
          </a:prstGeom>
        </p:spPr>
        <p:txBody>
          <a:bodyPr vert="horz" lIns="144000" tIns="144000" rIns="144000" bIns="144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653097-A9FD-84E7-4EFA-47C8DA485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5" name="Picture 4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CE57FDCE-6642-0FA5-3739-FA81457769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640C55-B1A0-5DE0-B0E4-F05DE550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  <p:pic>
        <p:nvPicPr>
          <p:cNvPr id="8" name="Picture 7" descr="A close-up of a line&#10;&#10;Description automatically generated" hidden="1">
            <a:extLst>
              <a:ext uri="{FF2B5EF4-FFF2-40B4-BE49-F238E27FC236}">
                <a16:creationId xmlns:a16="http://schemas.microsoft.com/office/drawing/2014/main" id="{A12B438D-C839-BF7B-253A-401802D9F2AC}"/>
              </a:ext>
            </a:extLst>
          </p:cNvPr>
          <p:cNvPicPr/>
          <p:nvPr userDrawn="1"/>
        </p:nvPicPr>
        <p:blipFill>
          <a:blip r:embed="rId43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  <p:sldLayoutId id="2147483934" r:id="rId14"/>
    <p:sldLayoutId id="2147483935" r:id="rId15"/>
    <p:sldLayoutId id="2147483936" r:id="rId16"/>
    <p:sldLayoutId id="2147483937" r:id="rId17"/>
    <p:sldLayoutId id="2147483938" r:id="rId18"/>
    <p:sldLayoutId id="2147483939" r:id="rId19"/>
    <p:sldLayoutId id="2147483940" r:id="rId20"/>
    <p:sldLayoutId id="2147483941" r:id="rId21"/>
    <p:sldLayoutId id="2147483942" r:id="rId22"/>
    <p:sldLayoutId id="2147483943" r:id="rId23"/>
    <p:sldLayoutId id="2147483944" r:id="rId24"/>
    <p:sldLayoutId id="2147483945" r:id="rId25"/>
    <p:sldLayoutId id="2147483946" r:id="rId26"/>
    <p:sldLayoutId id="2147483947" r:id="rId27"/>
    <p:sldLayoutId id="2147483948" r:id="rId28"/>
    <p:sldLayoutId id="2147483949" r:id="rId29"/>
    <p:sldLayoutId id="2147483950" r:id="rId30"/>
    <p:sldLayoutId id="2147483951" r:id="rId31"/>
    <p:sldLayoutId id="2147483952" r:id="rId32"/>
    <p:sldLayoutId id="2147483953" r:id="rId33"/>
    <p:sldLayoutId id="2147483954" r:id="rId34"/>
    <p:sldLayoutId id="2147483955" r:id="rId35"/>
    <p:sldLayoutId id="2147483956" r:id="rId36"/>
    <p:sldLayoutId id="2147483957" r:id="rId37"/>
    <p:sldLayoutId id="2147483958" r:id="rId38"/>
    <p:sldLayoutId id="2147483959" r:id="rId39"/>
    <p:sldLayoutId id="214748396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energy.ec.europa.eu/publications/accelerateeu-energy-union-affordable-and-secure-energy-through-accelerated-action_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04D590-9922-C06A-407C-2B71839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656"/>
            <a:ext cx="10866120" cy="1020337"/>
          </a:xfrm>
        </p:spPr>
        <p:txBody>
          <a:bodyPr/>
          <a:lstStyle/>
          <a:p>
            <a:r>
              <a:rPr lang="en-US" sz="5400" b="1" dirty="0">
                <a:latin typeface="EC Square Sans Cond Pro" panose="020B0506040000020004" pitchFamily="34" charset="0"/>
              </a:rPr>
              <a:t>Energy Efficiency: Policy and Funding</a:t>
            </a:r>
            <a:endParaRPr lang="en-IE" sz="5400" dirty="0">
              <a:latin typeface="EC Square Sans Cond Pro" panose="020B0506040000020004" pitchFamily="34" charset="0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AC58A28-CBD1-E1EB-D0A8-9656C8B9284F}"/>
              </a:ext>
            </a:extLst>
          </p:cNvPr>
          <p:cNvSpPr txBox="1">
            <a:spLocks/>
          </p:cNvSpPr>
          <p:nvPr/>
        </p:nvSpPr>
        <p:spPr>
          <a:xfrm>
            <a:off x="936345" y="5459194"/>
            <a:ext cx="11063012" cy="13130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600"/>
              </a:spcBef>
            </a:pPr>
            <a:r>
              <a:rPr lang="en-GB" i="1" dirty="0">
                <a:solidFill>
                  <a:schemeClr val="bg1"/>
                </a:solidFill>
              </a:rPr>
              <a:t>Carlos Maravall Rodríguez</a:t>
            </a:r>
            <a:endParaRPr lang="en-GB" i="1" dirty="0">
              <a:solidFill>
                <a:schemeClr val="bg1"/>
              </a:solidFill>
              <a:cs typeface="Arial"/>
            </a:endParaRPr>
          </a:p>
          <a:p>
            <a:pPr algn="r">
              <a:spcBef>
                <a:spcPts val="600"/>
              </a:spcBef>
            </a:pPr>
            <a:r>
              <a:rPr lang="en-GB" i="1" dirty="0">
                <a:solidFill>
                  <a:schemeClr val="bg1"/>
                </a:solidFill>
              </a:rPr>
              <a:t>Country Coordinator for Portugal, DG ENER</a:t>
            </a:r>
          </a:p>
          <a:p>
            <a:pPr algn="r">
              <a:spcBef>
                <a:spcPts val="600"/>
              </a:spcBef>
            </a:pPr>
            <a:r>
              <a:rPr lang="en-GB" i="1">
                <a:solidFill>
                  <a:schemeClr val="bg1"/>
                </a:solidFill>
              </a:rPr>
              <a:t>Lisboa, 17 </a:t>
            </a:r>
            <a:r>
              <a:rPr lang="en-GB" i="1" dirty="0">
                <a:solidFill>
                  <a:schemeClr val="bg1"/>
                </a:solidFill>
              </a:rPr>
              <a:t>June 2026</a:t>
            </a: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86A77A47-3B5D-F8BF-EA9E-E2206BE62444}"/>
              </a:ext>
            </a:extLst>
          </p:cNvPr>
          <p:cNvSpPr txBox="1">
            <a:spLocks/>
          </p:cNvSpPr>
          <p:nvPr/>
        </p:nvSpPr>
        <p:spPr>
          <a:xfrm>
            <a:off x="1071350" y="4363445"/>
            <a:ext cx="10065224" cy="8977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>
                <a:solidFill>
                  <a:srgbClr val="FFC000"/>
                </a:solidFill>
              </a:rPr>
              <a:t>NATIONAL PARLIAMENTARY WORKSHOP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FC8FA1-579C-B997-7BBE-6179373D5D1C}"/>
              </a:ext>
            </a:extLst>
          </p:cNvPr>
          <p:cNvSpPr txBox="1"/>
          <p:nvPr/>
        </p:nvSpPr>
        <p:spPr>
          <a:xfrm>
            <a:off x="849481" y="1401044"/>
            <a:ext cx="1106689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Key facts on fossil fuel imports:</a:t>
            </a: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sz="2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Without efficiency gains of the past 20 years, </a:t>
            </a:r>
            <a:r>
              <a:rPr lang="en-IE" sz="2400" dirty="0">
                <a:latin typeface="EC Square Sans Cond Pro" panose="020B0506040000020004" pitchFamily="34" charset="0"/>
              </a:rPr>
              <a:t>EU’s energy consumption would be 30% higher = combined annual use of France, the Netherlands, Austria, and Finland in 2022.</a:t>
            </a:r>
          </a:p>
          <a:p>
            <a:pPr fontAlgn="base"/>
            <a:endParaRPr lang="en-IE" sz="1400" dirty="0">
              <a:latin typeface="EC Square Sans Cond Pro" panose="020B0506040000020004" pitchFamily="34" charset="0"/>
            </a:endParaRPr>
          </a:p>
          <a:p>
            <a:pPr fontAlgn="base"/>
            <a:r>
              <a:rPr lang="en-IE" sz="2400" dirty="0">
                <a:latin typeface="EC Square Sans Cond Pro" panose="020B0506040000020004" pitchFamily="34" charset="0"/>
              </a:rPr>
              <a:t>In today’s crisis, we would have to import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2 oil tankers </a:t>
            </a:r>
            <a:r>
              <a:rPr lang="en-IE" sz="2400" dirty="0">
                <a:latin typeface="EC Square Sans Cond Pro" panose="020B0506040000020004" pitchFamily="34" charset="0"/>
              </a:rPr>
              <a:t>and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5 LNG carriers </a:t>
            </a:r>
            <a:r>
              <a:rPr lang="en-IE" sz="2400" dirty="0">
                <a:latin typeface="EC Square Sans Cond Pro" panose="020B0506040000020004" pitchFamily="34" charset="0"/>
              </a:rPr>
              <a:t>more every day.</a:t>
            </a:r>
          </a:p>
          <a:p>
            <a:pPr fontAlgn="base"/>
            <a:endParaRPr lang="en-IE" dirty="0">
              <a:latin typeface="EC Square Sans Cond Pro" panose="020B0506040000020004" pitchFamily="34" charset="0"/>
            </a:endParaRPr>
          </a:p>
          <a:p>
            <a:pPr fontAlgn="base"/>
            <a:r>
              <a:rPr lang="en-IE" sz="2400" dirty="0">
                <a:latin typeface="EC Square Sans Cond Pro" panose="020B0506040000020004" pitchFamily="34" charset="0"/>
              </a:rPr>
              <a:t>Energy efficiency contributes to the EU’s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competitiveness</a:t>
            </a:r>
            <a:r>
              <a:rPr lang="en-IE" sz="2400" dirty="0">
                <a:latin typeface="EC Square Sans Cond Pro" panose="020B0506040000020004" pitchFamily="34" charset="0"/>
              </a:rPr>
              <a:t>,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affordability</a:t>
            </a:r>
            <a:r>
              <a:rPr lang="en-IE" sz="2400" dirty="0">
                <a:latin typeface="EC Square Sans Cond Pro" panose="020B0506040000020004" pitchFamily="34" charset="0"/>
              </a:rPr>
              <a:t> and </a:t>
            </a:r>
            <a:r>
              <a:rPr lang="en-IE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climate</a:t>
            </a:r>
            <a:r>
              <a:rPr lang="en-IE" sz="2400" dirty="0">
                <a:latin typeface="EC Square Sans Cond Pro" panose="020B0506040000020004" pitchFamily="34" charset="0"/>
              </a:rPr>
              <a:t> objectives.</a:t>
            </a:r>
          </a:p>
          <a:p>
            <a:pPr fontAlgn="base"/>
            <a:endParaRPr lang="en-US" sz="14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Þ"/>
            </a:pPr>
            <a:r>
              <a:rPr lang="en-US" sz="24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Call to… accelerate the Clean Energy Transition.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42ADF-BFCB-FD6F-275E-1B8C5EBAD224}"/>
              </a:ext>
            </a:extLst>
          </p:cNvPr>
          <p:cNvSpPr txBox="1">
            <a:spLocks/>
          </p:cNvSpPr>
          <p:nvPr/>
        </p:nvSpPr>
        <p:spPr>
          <a:xfrm>
            <a:off x="1005127" y="503331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004494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Current global context</a:t>
            </a:r>
            <a:endParaRPr lang="en-US" sz="4800" b="1" strike="sngStrike" dirty="0">
              <a:solidFill>
                <a:srgbClr val="0070C0"/>
              </a:solidFill>
              <a:latin typeface="EC Square Sans Cond Pro" panose="020B0506040000020004" pitchFamily="34" charset="0"/>
              <a:cs typeface="Arial"/>
            </a:endParaRPr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3340766-D004-2599-032B-E9AF11492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1785" r="4955" b="62337"/>
          <a:stretch>
            <a:fillRect/>
          </a:stretch>
        </p:blipFill>
        <p:spPr>
          <a:xfrm>
            <a:off x="2953965" y="2003898"/>
            <a:ext cx="6284069" cy="17217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07C0A60-2389-D846-093C-5CCFA33633C7}"/>
              </a:ext>
            </a:extLst>
          </p:cNvPr>
          <p:cNvSpPr/>
          <p:nvPr/>
        </p:nvSpPr>
        <p:spPr>
          <a:xfrm>
            <a:off x="10689771" y="594360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699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1D79B-45F2-74AA-F226-8C943722CCF4}"/>
              </a:ext>
            </a:extLst>
          </p:cNvPr>
          <p:cNvSpPr txBox="1">
            <a:spLocks/>
          </p:cNvSpPr>
          <p:nvPr/>
        </p:nvSpPr>
        <p:spPr>
          <a:xfrm>
            <a:off x="1121495" y="456007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 err="1">
                <a:solidFill>
                  <a:srgbClr val="024EA2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AccelerateEU</a:t>
            </a:r>
            <a:r>
              <a:rPr lang="en-US" sz="4800" b="1" dirty="0">
                <a:solidFill>
                  <a:srgbClr val="024EA2"/>
                </a:solidFill>
                <a:latin typeface="EC Square Sans Cond Pro" panose="020B0506040000020004" pitchFamily="34" charset="0"/>
                <a:cs typeface="Arial"/>
                <a:sym typeface="Arial"/>
              </a:rPr>
              <a:t> Communication</a:t>
            </a:r>
          </a:p>
        </p:txBody>
      </p:sp>
      <p:pic>
        <p:nvPicPr>
          <p:cNvPr id="5" name="Picture 4" descr="A diagram of a light bulb with text&#10;&#10;AI-generated content may be incorrect.">
            <a:extLst>
              <a:ext uri="{FF2B5EF4-FFF2-40B4-BE49-F238E27FC236}">
                <a16:creationId xmlns:a16="http://schemas.microsoft.com/office/drawing/2014/main" id="{618AF651-3B03-319E-36DE-7FB593612C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6" t="2688" r="5368" b="4223"/>
          <a:stretch>
            <a:fillRect/>
          </a:stretch>
        </p:blipFill>
        <p:spPr>
          <a:xfrm>
            <a:off x="4546826" y="1655545"/>
            <a:ext cx="7547469" cy="4169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0D9771-D9D8-4FD6-3F83-DB85FE740C12}"/>
              </a:ext>
            </a:extLst>
          </p:cNvPr>
          <p:cNvSpPr txBox="1"/>
          <p:nvPr/>
        </p:nvSpPr>
        <p:spPr>
          <a:xfrm>
            <a:off x="793377" y="1570581"/>
            <a:ext cx="3753449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latin typeface="EC Square Sans Cond Pro" panose="020B0506040000020004" pitchFamily="34" charset="0"/>
              </a:rPr>
              <a:t>The Communication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addresses EU’s rising energy costs </a:t>
            </a:r>
            <a:r>
              <a:rPr lang="en-US" sz="2000" dirty="0">
                <a:latin typeface="EC Square Sans Cond Pro" panose="020B0506040000020004" pitchFamily="34" charset="0"/>
              </a:rPr>
              <a:t>on volatile fossil fuel markets and </a:t>
            </a:r>
            <a:r>
              <a:rPr lang="en-US" sz="20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aims to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accelerate the clean energy transition </a:t>
            </a:r>
            <a:r>
              <a:rPr lang="en-US" sz="20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and </a:t>
            </a:r>
            <a:r>
              <a:rPr lang="en-US" sz="20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strengthen our energy resilience.</a:t>
            </a:r>
          </a:p>
          <a:p>
            <a:pPr fontAlgn="base"/>
            <a:endParaRPr lang="en-US" sz="1400" dirty="0">
              <a:solidFill>
                <a:schemeClr val="tx2">
                  <a:lumMod val="75000"/>
                </a:schemeClr>
              </a:solidFill>
              <a:latin typeface="EC Square Sans Cond Pro" panose="020B05060400000200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Þ"/>
            </a:pPr>
            <a:r>
              <a:rPr lang="en-US" sz="2000" dirty="0">
                <a:latin typeface="EC Square Sans Cond Pro" panose="020B0506040000020004" pitchFamily="34" charset="0"/>
              </a:rPr>
              <a:t>targeted immediate actions to protect European citizens and small enterprises.</a:t>
            </a:r>
          </a:p>
          <a:p>
            <a:pPr marL="342900" indent="-342900" fontAlgn="base">
              <a:spcBef>
                <a:spcPts val="1200"/>
              </a:spcBef>
              <a:buFont typeface="Symbol" panose="05050102010706020507" pitchFamily="18" charset="2"/>
              <a:buChar char="Þ"/>
            </a:pPr>
            <a:r>
              <a:rPr lang="en-US" sz="2000" dirty="0">
                <a:latin typeface="EC Square Sans Cond Pro" panose="020B0506040000020004" pitchFamily="34" charset="0"/>
              </a:rPr>
              <a:t>structural actions to make our energy system long-term resilient, via homegrown clean energy and energy efficiency.</a:t>
            </a:r>
            <a:endParaRPr lang="en-US" sz="2000" b="1" dirty="0">
              <a:solidFill>
                <a:srgbClr val="024EA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r>
              <a:rPr lang="en-US" sz="1600" dirty="0" err="1">
                <a:latin typeface="EC Square Sans Cond Pro" panose="020B0506040000020004" pitchFamily="34" charset="0"/>
                <a:hlinkClick r:id="rId4"/>
              </a:rPr>
              <a:t>AccelerateEU</a:t>
            </a:r>
            <a:r>
              <a:rPr lang="en-US" sz="1600" dirty="0">
                <a:latin typeface="EC Square Sans Cond Pro" panose="020B0506040000020004" pitchFamily="34" charset="0"/>
                <a:hlinkClick r:id="rId4"/>
              </a:rPr>
              <a:t> – Energy Union - affordable and secure energy through accelerated action – Energy</a:t>
            </a:r>
            <a:r>
              <a:rPr lang="en-US" sz="1600" dirty="0">
                <a:latin typeface="EC Square Sans Cond Pro" panose="020B0506040000020004" pitchFamily="34" charset="0"/>
              </a:rPr>
              <a:t> </a:t>
            </a:r>
            <a:r>
              <a:rPr lang="en-IE" sz="1600" dirty="0">
                <a:solidFill>
                  <a:srgbClr val="0070C0"/>
                </a:solidFill>
                <a:latin typeface="EC Square Sans Cond Pro" panose="020B0506040000020004" pitchFamily="34" charset="0"/>
              </a:rPr>
              <a:t>COM/2026/370 published 22 April 2026</a:t>
            </a:r>
            <a:endParaRPr lang="en-US" sz="1600" b="1" strike="sngStrike" dirty="0">
              <a:solidFill>
                <a:srgbClr val="0070C0"/>
              </a:solidFill>
              <a:latin typeface="EC Square Sans Cond Pro" panose="020B0506040000020004" pitchFamily="34" charset="0"/>
              <a:cs typeface="Arial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  <a:p>
            <a:pPr fontAlgn="base"/>
            <a:endParaRPr lang="en-US" dirty="0">
              <a:solidFill>
                <a:schemeClr val="tx2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41A1F3-3E26-457F-613D-586C408F3D50}"/>
              </a:ext>
            </a:extLst>
          </p:cNvPr>
          <p:cNvSpPr/>
          <p:nvPr/>
        </p:nvSpPr>
        <p:spPr>
          <a:xfrm>
            <a:off x="10689771" y="594360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167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03051-27A3-6967-B6A1-2EE1928F3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ECB310F-91EA-44EC-5E27-8DCB370ECD7C}"/>
              </a:ext>
            </a:extLst>
          </p:cNvPr>
          <p:cNvSpPr txBox="1">
            <a:spLocks/>
          </p:cNvSpPr>
          <p:nvPr/>
        </p:nvSpPr>
        <p:spPr>
          <a:xfrm>
            <a:off x="963325" y="460174"/>
            <a:ext cx="1111587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48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Energy Efficiency</a:t>
            </a:r>
            <a:r>
              <a:rPr lang="en-IE" sz="4800" b="1" noProof="0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 Financing </a:t>
            </a:r>
            <a:r>
              <a:rPr lang="fr-BE" sz="4800" b="1" dirty="0">
                <a:solidFill>
                  <a:srgbClr val="024EA2"/>
                </a:solidFill>
                <a:latin typeface="EC Square Sans Cond Pro" panose="020B0506040000020004" pitchFamily="34" charset="0"/>
              </a:rPr>
              <a:t>Support Package</a:t>
            </a:r>
            <a:endParaRPr lang="en-GB" sz="2000" b="1" dirty="0">
              <a:solidFill>
                <a:srgbClr val="024EA2"/>
              </a:solidFill>
              <a:latin typeface="EC Square Sans Cond Pro" panose="020B0506040000020004" pitchFamily="34" charset="0"/>
              <a:ea typeface="Calibri"/>
              <a:cs typeface="+mj-lt"/>
            </a:endParaRPr>
          </a:p>
        </p:txBody>
      </p:sp>
      <p:pic>
        <p:nvPicPr>
          <p:cNvPr id="8" name="Graphic 7" descr="Network with solid fill">
            <a:extLst>
              <a:ext uri="{FF2B5EF4-FFF2-40B4-BE49-F238E27FC236}">
                <a16:creationId xmlns:a16="http://schemas.microsoft.com/office/drawing/2014/main" id="{CA939F4E-2471-803B-75F7-CA4476161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1634" y="1375814"/>
            <a:ext cx="842926" cy="842926"/>
          </a:xfrm>
          <a:prstGeom prst="rect">
            <a:avLst/>
          </a:prstGeom>
        </p:spPr>
      </p:pic>
      <p:pic>
        <p:nvPicPr>
          <p:cNvPr id="9" name="Graphic 8" descr="Document with solid fill">
            <a:extLst>
              <a:ext uri="{FF2B5EF4-FFF2-40B4-BE49-F238E27FC236}">
                <a16:creationId xmlns:a16="http://schemas.microsoft.com/office/drawing/2014/main" id="{2B25A04B-437B-E10C-876C-B9570ED99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23747" y="1373768"/>
            <a:ext cx="872613" cy="872613"/>
          </a:xfrm>
          <a:prstGeom prst="rect">
            <a:avLst/>
          </a:prstGeom>
        </p:spPr>
      </p:pic>
      <p:pic>
        <p:nvPicPr>
          <p:cNvPr id="10" name="Graphic 9" descr="Business Growth with solid fill">
            <a:extLst>
              <a:ext uri="{FF2B5EF4-FFF2-40B4-BE49-F238E27FC236}">
                <a16:creationId xmlns:a16="http://schemas.microsoft.com/office/drawing/2014/main" id="{9F0BE51C-874D-FE0D-F0EC-ABFAB90CA8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75087" y="1367931"/>
            <a:ext cx="930528" cy="9305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13AB87-CDD1-5660-03DC-0DA255E22E2B}"/>
              </a:ext>
            </a:extLst>
          </p:cNvPr>
          <p:cNvSpPr/>
          <p:nvPr/>
        </p:nvSpPr>
        <p:spPr>
          <a:xfrm>
            <a:off x="1112401" y="2062823"/>
            <a:ext cx="3237731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1.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Report to co-legislators on Energy Efficiency Financing in Europe </a:t>
            </a:r>
            <a:r>
              <a:rPr lang="en-GB" sz="18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EED Art. 30 + EPBD Art. 9) </a:t>
            </a:r>
            <a:endParaRPr lang="en-IE" sz="1600" b="1" kern="1200" dirty="0">
              <a:solidFill>
                <a:schemeClr val="accent2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16BE8C-FA68-D360-C224-8C60EDD53C59}"/>
              </a:ext>
            </a:extLst>
          </p:cNvPr>
          <p:cNvSpPr/>
          <p:nvPr/>
        </p:nvSpPr>
        <p:spPr>
          <a:xfrm>
            <a:off x="4860946" y="1697343"/>
            <a:ext cx="3185825" cy="1990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2.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Guidance on unlocking private investments in Energy Efficiency 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(EED Art. 30) </a:t>
            </a:r>
            <a:endParaRPr lang="en-IE" sz="1600" kern="1200" dirty="0">
              <a:solidFill>
                <a:schemeClr val="accent2">
                  <a:lumMod val="50000"/>
                </a:schemeClr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948BC2-47C3-EBAF-0E02-AEC817D7E199}"/>
              </a:ext>
            </a:extLst>
          </p:cNvPr>
          <p:cNvSpPr/>
          <p:nvPr/>
        </p:nvSpPr>
        <p:spPr>
          <a:xfrm>
            <a:off x="8570688" y="1983547"/>
            <a:ext cx="3024412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3.</a:t>
            </a:r>
          </a:p>
          <a:p>
            <a:r>
              <a:rPr lang="en-GB" sz="1800" b="1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Guidance on One-Stop Shops OSS </a:t>
            </a:r>
            <a:r>
              <a:rPr lang="en-GB" sz="1600" kern="1200" dirty="0">
                <a:solidFill>
                  <a:schemeClr val="accent2">
                    <a:lumMod val="50000"/>
                  </a:schemeClr>
                </a:solidFill>
                <a:latin typeface="EC Square Sans Cond Pro" panose="020B0506040000020004" pitchFamily="34" charset="0"/>
              </a:rPr>
              <a:t>(EED Art. 22 + EPBD Art. 18)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22BE44-64C6-69E6-9D6A-0C76B0EC741C}"/>
              </a:ext>
            </a:extLst>
          </p:cNvPr>
          <p:cNvCxnSpPr>
            <a:cxnSpLocks/>
          </p:cNvCxnSpPr>
          <p:nvPr/>
        </p:nvCxnSpPr>
        <p:spPr>
          <a:xfrm flipH="1">
            <a:off x="4568852" y="1513997"/>
            <a:ext cx="3" cy="489300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5AE981-1B5D-C4F0-0087-B7F6DB3FC681}"/>
              </a:ext>
            </a:extLst>
          </p:cNvPr>
          <p:cNvCxnSpPr>
            <a:cxnSpLocks/>
          </p:cNvCxnSpPr>
          <p:nvPr/>
        </p:nvCxnSpPr>
        <p:spPr>
          <a:xfrm>
            <a:off x="8370074" y="1501297"/>
            <a:ext cx="0" cy="4893009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C789FEF-3CB3-6279-8DC3-C84D509634BA}"/>
              </a:ext>
            </a:extLst>
          </p:cNvPr>
          <p:cNvSpPr txBox="1"/>
          <p:nvPr/>
        </p:nvSpPr>
        <p:spPr>
          <a:xfrm>
            <a:off x="1112400" y="3375232"/>
            <a:ext cx="33779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Assessment of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effectiveness of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public funding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 leveraging private investments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 EE 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778DF1-CEB7-C3CB-CEDE-3537B4C620AA}"/>
              </a:ext>
            </a:extLst>
          </p:cNvPr>
          <p:cNvSpPr txBox="1"/>
          <p:nvPr/>
        </p:nvSpPr>
        <p:spPr>
          <a:xfrm>
            <a:off x="4860945" y="3344611"/>
            <a:ext cx="3475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Recommendations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and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 best practice examples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to help MS and market actors to accelerate energy efficiency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FB7A-CE5F-1343-EB5F-7D9923409B1F}"/>
              </a:ext>
            </a:extLst>
          </p:cNvPr>
          <p:cNvSpPr txBox="1"/>
          <p:nvPr/>
        </p:nvSpPr>
        <p:spPr>
          <a:xfrm>
            <a:off x="8507585" y="3356776"/>
            <a:ext cx="3621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Guidance to 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make OSS a central instrument at local/regional level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to support MS and stakeholders</a:t>
            </a:r>
            <a:endParaRPr lang="en-I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199D70-D27A-B413-0807-149E51048F3B}"/>
              </a:ext>
            </a:extLst>
          </p:cNvPr>
          <p:cNvSpPr txBox="1"/>
          <p:nvPr/>
        </p:nvSpPr>
        <p:spPr>
          <a:xfrm>
            <a:off x="1116173" y="4358539"/>
            <a:ext cx="3282258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Stimulate reflection on state of EE financing and how to bridge the investment gap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Inform discussions around next-MFF and the future EU and national programmes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3D6467-5ADA-B718-0A73-34E4F02BE22A}"/>
              </a:ext>
            </a:extLst>
          </p:cNvPr>
          <p:cNvSpPr txBox="1"/>
          <p:nvPr/>
        </p:nvSpPr>
        <p:spPr>
          <a:xfrm>
            <a:off x="4876438" y="4421465"/>
            <a:ext cx="340472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Scale-up blending financing solutions + financial instruments</a:t>
            </a:r>
            <a:endParaRPr lang="fr-BE" sz="1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Enable uptake innovative financing and energy services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IE" sz="160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Deploy project development assistance + investment aggregators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03B49-8B24-BB99-64C7-A1C47314C1FA}"/>
              </a:ext>
            </a:extLst>
          </p:cNvPr>
          <p:cNvSpPr txBox="1"/>
          <p:nvPr/>
        </p:nvSpPr>
        <p:spPr>
          <a:xfrm>
            <a:off x="8566936" y="4344675"/>
            <a:ext cx="37550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600" dirty="0">
              <a:solidFill>
                <a:schemeClr val="tx2">
                  <a:lumMod val="50000"/>
                </a:schemeClr>
              </a:solidFill>
              <a:latin typeface="EC Square Sans Cond Pro" panose="020B0506040000020004" pitchFamily="34" charset="0"/>
              <a:ea typeface="Verdana" panose="020B060403050404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Support MS in establishing OSS services in their services in line with EED/EPBD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Make easier investment and renovation journey for citizens and enterprises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600" noProof="0" dirty="0">
                <a:solidFill>
                  <a:schemeClr val="tx2">
                    <a:lumMod val="50000"/>
                  </a:schemeClr>
                </a:solidFill>
                <a:latin typeface="EC Square Sans Cond Pro" panose="020B0506040000020004" pitchFamily="34" charset="0"/>
                <a:ea typeface="Verdana" panose="020B0604030504040204" pitchFamily="34" charset="0"/>
              </a:rPr>
              <a:t>Raise awareness and stimulate demand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A0B352-D4F7-FC0A-C86A-C072C5DF931E}"/>
              </a:ext>
            </a:extLst>
          </p:cNvPr>
          <p:cNvSpPr/>
          <p:nvPr/>
        </p:nvSpPr>
        <p:spPr>
          <a:xfrm>
            <a:off x="95603" y="3356775"/>
            <a:ext cx="965991" cy="987897"/>
          </a:xfrm>
          <a:prstGeom prst="rect">
            <a:avLst/>
          </a:prstGeom>
          <a:solidFill>
            <a:srgbClr val="024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600" b="1" kern="120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What</a:t>
            </a:r>
            <a:r>
              <a:rPr lang="fr-BE" sz="2000" b="1" kern="12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 </a:t>
            </a:r>
            <a:endParaRPr lang="en-IE" sz="2000" dirty="0">
              <a:latin typeface="EC Square Sans Cond Pro" panose="020B05060400000200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F54E2B-3635-C3EC-DE1B-2D26AFA872AD}"/>
              </a:ext>
            </a:extLst>
          </p:cNvPr>
          <p:cNvSpPr/>
          <p:nvPr/>
        </p:nvSpPr>
        <p:spPr>
          <a:xfrm>
            <a:off x="95590" y="4370885"/>
            <a:ext cx="966004" cy="2006262"/>
          </a:xfrm>
          <a:prstGeom prst="rect">
            <a:avLst/>
          </a:prstGeom>
          <a:solidFill>
            <a:srgbClr val="024E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atin typeface="EC Square Sans Cond Pro" panose="020B05060400000200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F66B7C-333B-E2B2-D7B8-05833BAB4196}"/>
              </a:ext>
            </a:extLst>
          </p:cNvPr>
          <p:cNvSpPr/>
          <p:nvPr/>
        </p:nvSpPr>
        <p:spPr>
          <a:xfrm>
            <a:off x="91805" y="4926073"/>
            <a:ext cx="973556" cy="1233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kern="1200" noProof="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Expected</a:t>
            </a:r>
          </a:p>
          <a:p>
            <a:pPr algn="ctr"/>
            <a:r>
              <a:rPr lang="en-IE" sz="1600" b="1" kern="12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i</a:t>
            </a:r>
            <a:r>
              <a:rPr lang="en-IE" sz="1600" b="1" kern="1200" noProof="0" dirty="0" err="1">
                <a:solidFill>
                  <a:schemeClr val="bg1"/>
                </a:solidFill>
                <a:latin typeface="EC Square Sans Cond Pro" panose="020B0506040000020004" pitchFamily="34" charset="0"/>
              </a:rPr>
              <a:t>mpact</a:t>
            </a:r>
            <a:endParaRPr lang="en-IE" sz="1600" b="1" kern="1200" noProof="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  <a:p>
            <a:endParaRPr lang="fr-BE" sz="1200" b="1" kern="1200" dirty="0">
              <a:solidFill>
                <a:schemeClr val="bg1"/>
              </a:solidFill>
              <a:latin typeface="EC Square Sans Cond Pro" panose="020B05060400000200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9CAC690-8992-6E80-892C-44A36722EEA7}"/>
              </a:ext>
            </a:extLst>
          </p:cNvPr>
          <p:cNvCxnSpPr>
            <a:cxnSpLocks/>
          </p:cNvCxnSpPr>
          <p:nvPr/>
        </p:nvCxnSpPr>
        <p:spPr>
          <a:xfrm>
            <a:off x="1066800" y="3331376"/>
            <a:ext cx="1103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852E0D0-FECB-E9DC-D5B5-60C8C8B64A2A}"/>
              </a:ext>
            </a:extLst>
          </p:cNvPr>
          <p:cNvCxnSpPr>
            <a:cxnSpLocks/>
          </p:cNvCxnSpPr>
          <p:nvPr/>
        </p:nvCxnSpPr>
        <p:spPr>
          <a:xfrm>
            <a:off x="1066800" y="4360076"/>
            <a:ext cx="110363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C560A39-F42D-4965-1397-6B0BC8BC009E}"/>
              </a:ext>
            </a:extLst>
          </p:cNvPr>
          <p:cNvCxnSpPr>
            <a:cxnSpLocks/>
          </p:cNvCxnSpPr>
          <p:nvPr/>
        </p:nvCxnSpPr>
        <p:spPr>
          <a:xfrm>
            <a:off x="1066800" y="6392076"/>
            <a:ext cx="9713495" cy="149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1BD14C6-FD8F-A261-3CF0-B3920C32119F}"/>
              </a:ext>
            </a:extLst>
          </p:cNvPr>
          <p:cNvSpPr/>
          <p:nvPr/>
        </p:nvSpPr>
        <p:spPr>
          <a:xfrm>
            <a:off x="10842170" y="5998031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616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F1903-13C5-D62F-B31D-12910133D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15CC1262-22D8-79ED-DB14-2ECC7F75CCD8}"/>
              </a:ext>
            </a:extLst>
          </p:cNvPr>
          <p:cNvSpPr txBox="1">
            <a:spLocks/>
          </p:cNvSpPr>
          <p:nvPr/>
        </p:nvSpPr>
        <p:spPr>
          <a:xfrm>
            <a:off x="1021078" y="460174"/>
            <a:ext cx="1111587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800" b="1" dirty="0" err="1">
                <a:solidFill>
                  <a:srgbClr val="024EA2"/>
                </a:solidFill>
                <a:latin typeface="EC Square Sans Cond Pro" panose="020B0506040000020004" pitchFamily="34" charset="0"/>
                <a:ea typeface="Calibri"/>
                <a:cs typeface="+mj-lt"/>
              </a:rPr>
              <a:t>Upcoming</a:t>
            </a:r>
            <a:r>
              <a:rPr lang="de-DE" sz="4800" b="1" dirty="0">
                <a:solidFill>
                  <a:srgbClr val="024EA2"/>
                </a:solidFill>
                <a:latin typeface="EC Square Sans Cond Pro" panose="020B0506040000020004" pitchFamily="34" charset="0"/>
                <a:ea typeface="Calibri"/>
                <a:cs typeface="+mj-lt"/>
              </a:rPr>
              <a:t> Energy Efficiency Policy</a:t>
            </a:r>
            <a:endParaRPr lang="en-GB" sz="2000" b="1" dirty="0">
              <a:solidFill>
                <a:srgbClr val="024EA2"/>
              </a:solidFill>
              <a:latin typeface="EC Square Sans Cond Pro" panose="020B0506040000020004" pitchFamily="34" charset="0"/>
              <a:ea typeface="Calibri"/>
              <a:cs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12E28B-601C-0B1C-D48D-9D5A10EB6443}"/>
              </a:ext>
            </a:extLst>
          </p:cNvPr>
          <p:cNvGrpSpPr/>
          <p:nvPr/>
        </p:nvGrpSpPr>
        <p:grpSpPr>
          <a:xfrm>
            <a:off x="838928" y="1680018"/>
            <a:ext cx="10328063" cy="1359045"/>
            <a:chOff x="838928" y="1776268"/>
            <a:chExt cx="10328063" cy="13590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8BDE280-305C-936C-3971-014210CE12F0}"/>
                </a:ext>
              </a:extLst>
            </p:cNvPr>
            <p:cNvSpPr/>
            <p:nvPr/>
          </p:nvSpPr>
          <p:spPr>
            <a:xfrm>
              <a:off x="3146238" y="1857811"/>
              <a:ext cx="8020753" cy="1195959"/>
            </a:xfrm>
            <a:custGeom>
              <a:avLst/>
              <a:gdLst>
                <a:gd name="connsiteX0" fmla="*/ 199330 w 1195959"/>
                <a:gd name="connsiteY0" fmla="*/ 0 h 8020753"/>
                <a:gd name="connsiteX1" fmla="*/ 996629 w 1195959"/>
                <a:gd name="connsiteY1" fmla="*/ 0 h 8020753"/>
                <a:gd name="connsiteX2" fmla="*/ 1195959 w 1195959"/>
                <a:gd name="connsiteY2" fmla="*/ 199330 h 8020753"/>
                <a:gd name="connsiteX3" fmla="*/ 1195959 w 1195959"/>
                <a:gd name="connsiteY3" fmla="*/ 8020753 h 8020753"/>
                <a:gd name="connsiteX4" fmla="*/ 1195959 w 1195959"/>
                <a:gd name="connsiteY4" fmla="*/ 8020753 h 8020753"/>
                <a:gd name="connsiteX5" fmla="*/ 0 w 1195959"/>
                <a:gd name="connsiteY5" fmla="*/ 8020753 h 8020753"/>
                <a:gd name="connsiteX6" fmla="*/ 0 w 1195959"/>
                <a:gd name="connsiteY6" fmla="*/ 8020753 h 8020753"/>
                <a:gd name="connsiteX7" fmla="*/ 0 w 1195959"/>
                <a:gd name="connsiteY7" fmla="*/ 199330 h 8020753"/>
                <a:gd name="connsiteX8" fmla="*/ 199330 w 1195959"/>
                <a:gd name="connsiteY8" fmla="*/ 0 h 802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59" h="8020753">
                  <a:moveTo>
                    <a:pt x="1195959" y="1336816"/>
                  </a:moveTo>
                  <a:lnTo>
                    <a:pt x="1195959" y="6683937"/>
                  </a:lnTo>
                  <a:cubicBezTo>
                    <a:pt x="1195959" y="7422241"/>
                    <a:pt x="1182652" y="8020753"/>
                    <a:pt x="1166237" y="8020753"/>
                  </a:cubicBezTo>
                  <a:lnTo>
                    <a:pt x="0" y="8020753"/>
                  </a:lnTo>
                  <a:lnTo>
                    <a:pt x="0" y="80207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6237" y="0"/>
                  </a:lnTo>
                  <a:cubicBezTo>
                    <a:pt x="1182652" y="0"/>
                    <a:pt x="1195959" y="598512"/>
                    <a:pt x="1195959" y="133681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07" rIns="306032" bIns="18220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Call for Evidence &amp; Public Consultation (March – June)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800" kern="1200" dirty="0">
                  <a:latin typeface="EC Square Sans Cond Pro" panose="020B0506040000020004" pitchFamily="34" charset="0"/>
                </a:rPr>
                <a:t>Stakeholder </a:t>
              </a:r>
              <a:r>
                <a:rPr lang="de-DE" sz="1800" kern="1200" dirty="0" err="1">
                  <a:latin typeface="EC Square Sans Cond Pro" panose="020B0506040000020004" pitchFamily="34" charset="0"/>
                </a:rPr>
                <a:t>workshops</a:t>
              </a:r>
              <a:r>
                <a:rPr lang="de-DE" sz="1800" kern="1200" dirty="0">
                  <a:latin typeface="EC Square Sans Cond Pro" panose="020B0506040000020004" pitchFamily="34" charset="0"/>
                </a:rPr>
                <a:t> (June – </a:t>
              </a:r>
              <a:r>
                <a:rPr lang="de-DE" sz="1800" kern="1200" dirty="0" err="1">
                  <a:latin typeface="EC Square Sans Cond Pro" panose="020B0506040000020004" pitchFamily="34" charset="0"/>
                </a:rPr>
                <a:t>July</a:t>
              </a:r>
              <a:r>
                <a:rPr lang="de-DE" sz="1800" kern="1200" dirty="0">
                  <a:latin typeface="EC Square Sans Cond Pro" panose="020B0506040000020004" pitchFamily="34" charset="0"/>
                </a:rPr>
                <a:t>)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Established fora (CA-EED, EED Expert Group, Energy Efficiency Financing Coalition, Efficiency Action Forum 2030)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C6D14AB-0C8C-B1DD-A281-5B2896AF3109}"/>
                </a:ext>
              </a:extLst>
            </p:cNvPr>
            <p:cNvSpPr/>
            <p:nvPr/>
          </p:nvSpPr>
          <p:spPr>
            <a:xfrm>
              <a:off x="838928" y="1776268"/>
              <a:ext cx="2394650" cy="1359045"/>
            </a:xfrm>
            <a:custGeom>
              <a:avLst/>
              <a:gdLst>
                <a:gd name="connsiteX0" fmla="*/ 0 w 2394650"/>
                <a:gd name="connsiteY0" fmla="*/ 226512 h 1359045"/>
                <a:gd name="connsiteX1" fmla="*/ 226512 w 2394650"/>
                <a:gd name="connsiteY1" fmla="*/ 0 h 1359045"/>
                <a:gd name="connsiteX2" fmla="*/ 2168138 w 2394650"/>
                <a:gd name="connsiteY2" fmla="*/ 0 h 1359045"/>
                <a:gd name="connsiteX3" fmla="*/ 2394650 w 2394650"/>
                <a:gd name="connsiteY3" fmla="*/ 226512 h 1359045"/>
                <a:gd name="connsiteX4" fmla="*/ 2394650 w 2394650"/>
                <a:gd name="connsiteY4" fmla="*/ 1132533 h 1359045"/>
                <a:gd name="connsiteX5" fmla="*/ 2168138 w 2394650"/>
                <a:gd name="connsiteY5" fmla="*/ 1359045 h 1359045"/>
                <a:gd name="connsiteX6" fmla="*/ 226512 w 2394650"/>
                <a:gd name="connsiteY6" fmla="*/ 1359045 h 1359045"/>
                <a:gd name="connsiteX7" fmla="*/ 0 w 2394650"/>
                <a:gd name="connsiteY7" fmla="*/ 1132533 h 1359045"/>
                <a:gd name="connsiteX8" fmla="*/ 0 w 2394650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4650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8138" y="0"/>
                  </a:lnTo>
                  <a:cubicBezTo>
                    <a:pt x="2293237" y="0"/>
                    <a:pt x="2394650" y="101413"/>
                    <a:pt x="2394650" y="226512"/>
                  </a:cubicBezTo>
                  <a:lnTo>
                    <a:pt x="2394650" y="1132533"/>
                  </a:lnTo>
                  <a:cubicBezTo>
                    <a:pt x="2394650" y="1257632"/>
                    <a:pt x="2293237" y="1359045"/>
                    <a:pt x="2168138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Post-2030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Energy Efficiency Framework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788E39-FDC6-676E-3AB0-582F842F9AE4}"/>
              </a:ext>
            </a:extLst>
          </p:cNvPr>
          <p:cNvGrpSpPr/>
          <p:nvPr/>
        </p:nvGrpSpPr>
        <p:grpSpPr>
          <a:xfrm>
            <a:off x="838928" y="3184015"/>
            <a:ext cx="10332201" cy="1359045"/>
            <a:chOff x="838928" y="3203265"/>
            <a:chExt cx="10332201" cy="135904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DCF323F-87A9-220A-2E39-24FEC69FEAFF}"/>
                </a:ext>
              </a:extLst>
            </p:cNvPr>
            <p:cNvSpPr/>
            <p:nvPr/>
          </p:nvSpPr>
          <p:spPr>
            <a:xfrm>
              <a:off x="3146238" y="3284808"/>
              <a:ext cx="8024891" cy="1195959"/>
            </a:xfrm>
            <a:custGeom>
              <a:avLst/>
              <a:gdLst>
                <a:gd name="connsiteX0" fmla="*/ 199330 w 1195959"/>
                <a:gd name="connsiteY0" fmla="*/ 0 h 8024891"/>
                <a:gd name="connsiteX1" fmla="*/ 996629 w 1195959"/>
                <a:gd name="connsiteY1" fmla="*/ 0 h 8024891"/>
                <a:gd name="connsiteX2" fmla="*/ 1195959 w 1195959"/>
                <a:gd name="connsiteY2" fmla="*/ 199330 h 8024891"/>
                <a:gd name="connsiteX3" fmla="*/ 1195959 w 1195959"/>
                <a:gd name="connsiteY3" fmla="*/ 8024891 h 8024891"/>
                <a:gd name="connsiteX4" fmla="*/ 1195959 w 1195959"/>
                <a:gd name="connsiteY4" fmla="*/ 8024891 h 8024891"/>
                <a:gd name="connsiteX5" fmla="*/ 0 w 1195959"/>
                <a:gd name="connsiteY5" fmla="*/ 8024891 h 8024891"/>
                <a:gd name="connsiteX6" fmla="*/ 0 w 1195959"/>
                <a:gd name="connsiteY6" fmla="*/ 8024891 h 8024891"/>
                <a:gd name="connsiteX7" fmla="*/ 0 w 1195959"/>
                <a:gd name="connsiteY7" fmla="*/ 199330 h 8024891"/>
                <a:gd name="connsiteX8" fmla="*/ 199330 w 1195959"/>
                <a:gd name="connsiteY8" fmla="*/ 0 h 802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59" h="8024891">
                  <a:moveTo>
                    <a:pt x="1195959" y="1337505"/>
                  </a:moveTo>
                  <a:lnTo>
                    <a:pt x="1195959" y="6687386"/>
                  </a:lnTo>
                  <a:cubicBezTo>
                    <a:pt x="1195959" y="7426070"/>
                    <a:pt x="1182659" y="8024891"/>
                    <a:pt x="1166253" y="8024891"/>
                  </a:cubicBezTo>
                  <a:lnTo>
                    <a:pt x="0" y="8024891"/>
                  </a:lnTo>
                  <a:lnTo>
                    <a:pt x="0" y="80248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6253" y="0"/>
                  </a:lnTo>
                  <a:cubicBezTo>
                    <a:pt x="1182659" y="0"/>
                    <a:pt x="1195959" y="598821"/>
                    <a:pt x="1195959" y="133750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07" rIns="306032" bIns="182207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Support local integrated planning for clean, efficient, locally sourced H&amp;C
Speed up deployment of smart clean heating, including heat pumps and heat recovery.
Improve system efficiency with urban networks using waste heat, renewable heat, and flexible electricity demand.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6353DC-14D6-BB86-4466-2B9CEC8CBB06}"/>
                </a:ext>
              </a:extLst>
            </p:cNvPr>
            <p:cNvSpPr/>
            <p:nvPr/>
          </p:nvSpPr>
          <p:spPr>
            <a:xfrm>
              <a:off x="838928" y="3203265"/>
              <a:ext cx="2393988" cy="1359045"/>
            </a:xfrm>
            <a:custGeom>
              <a:avLst/>
              <a:gdLst>
                <a:gd name="connsiteX0" fmla="*/ 0 w 2393988"/>
                <a:gd name="connsiteY0" fmla="*/ 226512 h 1359045"/>
                <a:gd name="connsiteX1" fmla="*/ 226512 w 2393988"/>
                <a:gd name="connsiteY1" fmla="*/ 0 h 1359045"/>
                <a:gd name="connsiteX2" fmla="*/ 2167476 w 2393988"/>
                <a:gd name="connsiteY2" fmla="*/ 0 h 1359045"/>
                <a:gd name="connsiteX3" fmla="*/ 2393988 w 2393988"/>
                <a:gd name="connsiteY3" fmla="*/ 226512 h 1359045"/>
                <a:gd name="connsiteX4" fmla="*/ 2393988 w 2393988"/>
                <a:gd name="connsiteY4" fmla="*/ 1132533 h 1359045"/>
                <a:gd name="connsiteX5" fmla="*/ 2167476 w 2393988"/>
                <a:gd name="connsiteY5" fmla="*/ 1359045 h 1359045"/>
                <a:gd name="connsiteX6" fmla="*/ 226512 w 2393988"/>
                <a:gd name="connsiteY6" fmla="*/ 1359045 h 1359045"/>
                <a:gd name="connsiteX7" fmla="*/ 0 w 2393988"/>
                <a:gd name="connsiteY7" fmla="*/ 1132533 h 1359045"/>
                <a:gd name="connsiteX8" fmla="*/ 0 w 2393988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3988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7476" y="0"/>
                  </a:lnTo>
                  <a:cubicBezTo>
                    <a:pt x="2292575" y="0"/>
                    <a:pt x="2393988" y="101413"/>
                    <a:pt x="2393988" y="226512"/>
                  </a:cubicBezTo>
                  <a:lnTo>
                    <a:pt x="2393988" y="1132533"/>
                  </a:lnTo>
                  <a:cubicBezTo>
                    <a:pt x="2393988" y="1257632"/>
                    <a:pt x="2292575" y="1359045"/>
                    <a:pt x="2167476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Heating and Cooling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B9CAF9-77F4-F576-9ECF-FFF7C54A86F6}"/>
              </a:ext>
            </a:extLst>
          </p:cNvPr>
          <p:cNvGrpSpPr/>
          <p:nvPr/>
        </p:nvGrpSpPr>
        <p:grpSpPr>
          <a:xfrm>
            <a:off x="838928" y="4688012"/>
            <a:ext cx="10333056" cy="1359045"/>
            <a:chOff x="838928" y="4630262"/>
            <a:chExt cx="10333056" cy="135904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FD10E0-7AED-3BD9-3F6D-D242CFE083B7}"/>
                </a:ext>
              </a:extLst>
            </p:cNvPr>
            <p:cNvSpPr/>
            <p:nvPr/>
          </p:nvSpPr>
          <p:spPr>
            <a:xfrm>
              <a:off x="3146238" y="4711353"/>
              <a:ext cx="8025746" cy="1196862"/>
            </a:xfrm>
            <a:custGeom>
              <a:avLst/>
              <a:gdLst>
                <a:gd name="connsiteX0" fmla="*/ 199481 w 1196862"/>
                <a:gd name="connsiteY0" fmla="*/ 0 h 8025746"/>
                <a:gd name="connsiteX1" fmla="*/ 997381 w 1196862"/>
                <a:gd name="connsiteY1" fmla="*/ 0 h 8025746"/>
                <a:gd name="connsiteX2" fmla="*/ 1196862 w 1196862"/>
                <a:gd name="connsiteY2" fmla="*/ 199481 h 8025746"/>
                <a:gd name="connsiteX3" fmla="*/ 1196862 w 1196862"/>
                <a:gd name="connsiteY3" fmla="*/ 8025746 h 8025746"/>
                <a:gd name="connsiteX4" fmla="*/ 1196862 w 1196862"/>
                <a:gd name="connsiteY4" fmla="*/ 8025746 h 8025746"/>
                <a:gd name="connsiteX5" fmla="*/ 0 w 1196862"/>
                <a:gd name="connsiteY5" fmla="*/ 8025746 h 8025746"/>
                <a:gd name="connsiteX6" fmla="*/ 0 w 1196862"/>
                <a:gd name="connsiteY6" fmla="*/ 8025746 h 8025746"/>
                <a:gd name="connsiteX7" fmla="*/ 0 w 1196862"/>
                <a:gd name="connsiteY7" fmla="*/ 199481 h 8025746"/>
                <a:gd name="connsiteX8" fmla="*/ 199481 w 1196862"/>
                <a:gd name="connsiteY8" fmla="*/ 0 h 802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6862" h="8025746">
                  <a:moveTo>
                    <a:pt x="1196862" y="1337651"/>
                  </a:moveTo>
                  <a:lnTo>
                    <a:pt x="1196862" y="6688095"/>
                  </a:lnTo>
                  <a:cubicBezTo>
                    <a:pt x="1196862" y="7426857"/>
                    <a:pt x="1183543" y="8025746"/>
                    <a:pt x="1167114" y="8025746"/>
                  </a:cubicBezTo>
                  <a:lnTo>
                    <a:pt x="0" y="8025746"/>
                  </a:lnTo>
                  <a:lnTo>
                    <a:pt x="0" y="802574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67114" y="0"/>
                  </a:lnTo>
                  <a:cubicBezTo>
                    <a:pt x="1183543" y="0"/>
                    <a:pt x="1196862" y="598889"/>
                    <a:pt x="1196862" y="1337651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82251" rIns="306076" bIns="182251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Report on the energy efficiency of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r>
                <a:rPr lang="en-US" sz="1800" kern="1200" dirty="0">
                  <a:latin typeface="EC Square Sans Cond Pro" panose="020B0506040000020004" pitchFamily="34" charset="0"/>
                </a:rPr>
                <a:t> in the EU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Delegated Regulation establishing a common Union rating scheme for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800" kern="1200" dirty="0">
                  <a:latin typeface="EC Square Sans Cond Pro" panose="020B0506040000020004" pitchFamily="34" charset="0"/>
                </a:rPr>
                <a:t>Public consultation on establishing minimum performance standards for data </a:t>
              </a:r>
              <a:r>
                <a:rPr lang="en-US" sz="1800" kern="1200" dirty="0" err="1">
                  <a:latin typeface="EC Square Sans Cond Pro" panose="020B0506040000020004" pitchFamily="34" charset="0"/>
                </a:rPr>
                <a:t>centres</a:t>
              </a:r>
              <a:r>
                <a:rPr lang="en-US" sz="1800" kern="1200" dirty="0">
                  <a:latin typeface="EC Square Sans Cond Pro" panose="020B0506040000020004" pitchFamily="34" charset="0"/>
                </a:rPr>
                <a:t> in the EU</a:t>
              </a:r>
              <a:endParaRPr lang="de-DE" sz="1800" kern="12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8AEA0E-6BD3-9945-CEAA-217A4C9FA6C9}"/>
                </a:ext>
              </a:extLst>
            </p:cNvPr>
            <p:cNvSpPr/>
            <p:nvPr/>
          </p:nvSpPr>
          <p:spPr>
            <a:xfrm>
              <a:off x="838928" y="4630262"/>
              <a:ext cx="2393998" cy="1359045"/>
            </a:xfrm>
            <a:custGeom>
              <a:avLst/>
              <a:gdLst>
                <a:gd name="connsiteX0" fmla="*/ 0 w 2393998"/>
                <a:gd name="connsiteY0" fmla="*/ 226512 h 1359045"/>
                <a:gd name="connsiteX1" fmla="*/ 226512 w 2393998"/>
                <a:gd name="connsiteY1" fmla="*/ 0 h 1359045"/>
                <a:gd name="connsiteX2" fmla="*/ 2167486 w 2393998"/>
                <a:gd name="connsiteY2" fmla="*/ 0 h 1359045"/>
                <a:gd name="connsiteX3" fmla="*/ 2393998 w 2393998"/>
                <a:gd name="connsiteY3" fmla="*/ 226512 h 1359045"/>
                <a:gd name="connsiteX4" fmla="*/ 2393998 w 2393998"/>
                <a:gd name="connsiteY4" fmla="*/ 1132533 h 1359045"/>
                <a:gd name="connsiteX5" fmla="*/ 2167486 w 2393998"/>
                <a:gd name="connsiteY5" fmla="*/ 1359045 h 1359045"/>
                <a:gd name="connsiteX6" fmla="*/ 226512 w 2393998"/>
                <a:gd name="connsiteY6" fmla="*/ 1359045 h 1359045"/>
                <a:gd name="connsiteX7" fmla="*/ 0 w 2393998"/>
                <a:gd name="connsiteY7" fmla="*/ 1132533 h 1359045"/>
                <a:gd name="connsiteX8" fmla="*/ 0 w 2393998"/>
                <a:gd name="connsiteY8" fmla="*/ 226512 h 1359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3998" h="1359045">
                  <a:moveTo>
                    <a:pt x="0" y="226512"/>
                  </a:moveTo>
                  <a:cubicBezTo>
                    <a:pt x="0" y="101413"/>
                    <a:pt x="101413" y="0"/>
                    <a:pt x="226512" y="0"/>
                  </a:cubicBezTo>
                  <a:lnTo>
                    <a:pt x="2167486" y="0"/>
                  </a:lnTo>
                  <a:cubicBezTo>
                    <a:pt x="2292585" y="0"/>
                    <a:pt x="2393998" y="101413"/>
                    <a:pt x="2393998" y="226512"/>
                  </a:cubicBezTo>
                  <a:lnTo>
                    <a:pt x="2393998" y="1132533"/>
                  </a:lnTo>
                  <a:cubicBezTo>
                    <a:pt x="2393998" y="1257632"/>
                    <a:pt x="2292585" y="1359045"/>
                    <a:pt x="2167486" y="1359045"/>
                  </a:cubicBezTo>
                  <a:lnTo>
                    <a:pt x="226512" y="1359045"/>
                  </a:lnTo>
                  <a:cubicBezTo>
                    <a:pt x="101413" y="1359045"/>
                    <a:pt x="0" y="1257632"/>
                    <a:pt x="0" y="1132533"/>
                  </a:cubicBezTo>
                  <a:lnTo>
                    <a:pt x="0" y="22651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8733" tIns="102538" rIns="138733" bIns="10253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latin typeface="EC Square Sans Cond Pro" panose="020B0506040000020004" pitchFamily="34" charset="0"/>
                </a:rPr>
                <a:t>Data Centre Energy Efficiency Package </a:t>
              </a:r>
              <a:endParaRPr lang="de-DE" sz="2000" b="1" kern="1200" dirty="0">
                <a:latin typeface="EC Square Sans Cond Pro" panose="020B05060400000200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33CEC5B-DDA9-06FC-5BB3-423635039BEB}"/>
              </a:ext>
            </a:extLst>
          </p:cNvPr>
          <p:cNvSpPr/>
          <p:nvPr/>
        </p:nvSpPr>
        <p:spPr>
          <a:xfrm>
            <a:off x="10689771" y="6008917"/>
            <a:ext cx="1175657" cy="64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91F3D26D-2FCC-EFC7-E140-AE724507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11A46B-E9EC-C9D7-0BCD-A3BBCEEDB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716" y="2885951"/>
            <a:ext cx="10065224" cy="21495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latin typeface="EC Square Sans Cond Pro" panose="020B0506040000020004" pitchFamily="34" charset="0"/>
                <a:ea typeface="+mj-lt"/>
                <a:cs typeface="+mj-lt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649428030"/>
      </p:ext>
    </p:extLst>
  </p:cSld>
  <p:clrMapOvr>
    <a:masterClrMapping/>
  </p:clrMapOvr>
</p:sld>
</file>

<file path=ppt/theme/theme1.xml><?xml version="1.0" encoding="utf-8"?>
<a:theme xmlns:a="http://schemas.openxmlformats.org/drawingml/2006/main" name="colour palette new PPT">
  <a:themeElements>
    <a:clrScheme name="EC Colour Palette 2024">
      <a:dk1>
        <a:sysClr val="windowText" lastClr="000000"/>
      </a:dk1>
      <a:lt1>
        <a:sysClr val="window" lastClr="FFFFFF"/>
      </a:lt1>
      <a:dk2>
        <a:srgbClr val="003399"/>
      </a:dk2>
      <a:lt2>
        <a:srgbClr val="C6E5DF"/>
      </a:lt2>
      <a:accent1>
        <a:srgbClr val="44BA7E"/>
      </a:accent1>
      <a:accent2>
        <a:srgbClr val="000083"/>
      </a:accent2>
      <a:accent3>
        <a:srgbClr val="48038C"/>
      </a:accent3>
      <a:accent4>
        <a:srgbClr val="FF712C"/>
      </a:accent4>
      <a:accent5>
        <a:srgbClr val="FFD34E"/>
      </a:accent5>
      <a:accent6>
        <a:srgbClr val="DD0C86"/>
      </a:accent6>
      <a:hlink>
        <a:srgbClr val="003399"/>
      </a:hlink>
      <a:folHlink>
        <a:srgbClr val="003399"/>
      </a:folHlink>
    </a:clrScheme>
    <a:fontScheme name="EC reva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ur palette new PPT" id="{E6BB5664-7BDD-4A65-BCFB-018F3705D2C3}" vid="{6B9E8826-94D2-4F42-A051-4126D816BA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d0b3de28a065e24e5a8294ca5754645e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d7d6e0075fbc584d922ec4b353b6b08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F3B215-DCD8-4B08-9205-EA8636E862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A2DCB3-BFED-4F85-829E-3A1A9F4EE1EF}">
  <ds:schemaRefs>
    <ds:schemaRef ds:uri="http://schemas.microsoft.com/office/2006/metadata/properties"/>
    <ds:schemaRef ds:uri="http://schemas.microsoft.com/office/infopath/2007/PartnerControls"/>
    <ds:schemaRef ds:uri="7f6b1e12-94fa-451b-858e-6fc3f81734a1"/>
    <ds:schemaRef ds:uri="76b001ec-d05e-4392-8e11-a033b2cc03bd"/>
  </ds:schemaRefs>
</ds:datastoreItem>
</file>

<file path=customXml/itemProps3.xml><?xml version="1.0" encoding="utf-8"?>
<ds:datastoreItem xmlns:ds="http://schemas.openxmlformats.org/officeDocument/2006/customXml" ds:itemID="{2A5CF898-EFF1-4F1E-9181-F37527E28B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1004</Words>
  <Application>Microsoft Office PowerPoint</Application>
  <PresentationFormat>Widescreen</PresentationFormat>
  <Paragraphs>135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EC Square Sans Cond Pro</vt:lpstr>
      <vt:lpstr>Symbol</vt:lpstr>
      <vt:lpstr>Wingdings</vt:lpstr>
      <vt:lpstr>colour palette new PPT</vt:lpstr>
      <vt:lpstr>Energy Efficiency: Policy and Funding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MARAVALL RODRIGUEZ Carlos (ENER)</cp:lastModifiedBy>
  <cp:revision>235</cp:revision>
  <dcterms:created xsi:type="dcterms:W3CDTF">2019-08-09T12:06:42Z</dcterms:created>
  <dcterms:modified xsi:type="dcterms:W3CDTF">2026-06-16T13:42:25Z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