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2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134804936" r:id="rId6"/>
    <p:sldId id="2134804937" r:id="rId7"/>
    <p:sldId id="2134804984" r:id="rId8"/>
    <p:sldId id="2134804986" r:id="rId9"/>
    <p:sldId id="2134804939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5383F3-1795-6C0B-5859-22F85252F5B1}" name="LAMBRECHT Regine (ESTAT-EXT)" initials="RL" userId="S::Regine.LAMBRECHT@ext.ec.europa.eu::1a5166bf-0d9b-4429-b96c-64f3c887b7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3B618B"/>
    <a:srgbClr val="024EA2"/>
    <a:srgbClr val="003399"/>
    <a:srgbClr val="000000"/>
    <a:srgbClr val="0D0D0D"/>
    <a:srgbClr val="FFD34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88686" autoAdjust="0"/>
  </p:normalViewPr>
  <p:slideViewPr>
    <p:cSldViewPr snapToGrid="0">
      <p:cViewPr varScale="1">
        <p:scale>
          <a:sx n="59" d="100"/>
          <a:sy n="59" d="100"/>
        </p:scale>
        <p:origin x="56" y="128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1074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59" Type="http://schemas.microsoft.com/office/2018/10/relationships/authors" Target="authors.xml"/><Relationship Id="rId2" Type="http://schemas.openxmlformats.org/officeDocument/2006/relationships/customXml" Target="../customXml/item2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5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MIDT Ivo (ENER)" userId="426d5ad2-7643-4c2c-8c23-0858f865601f" providerId="ADAL" clId="{78449752-7FCD-45DE-AEA0-F25BF0C4ADB6}"/>
    <pc:docChg chg="modSld">
      <pc:chgData name="SCHMIDT Ivo (ENER)" userId="426d5ad2-7643-4c2c-8c23-0858f865601f" providerId="ADAL" clId="{78449752-7FCD-45DE-AEA0-F25BF0C4ADB6}" dt="2026-06-11T15:45:20.329" v="17" actId="20577"/>
      <pc:docMkLst>
        <pc:docMk/>
      </pc:docMkLst>
      <pc:sldChg chg="modNotesTx">
        <pc:chgData name="SCHMIDT Ivo (ENER)" userId="426d5ad2-7643-4c2c-8c23-0858f865601f" providerId="ADAL" clId="{78449752-7FCD-45DE-AEA0-F25BF0C4ADB6}" dt="2026-06-11T15:45:20.329" v="17" actId="20577"/>
        <pc:sldMkLst>
          <pc:docMk/>
          <pc:sldMk cId="42159417" sldId="21348049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D34D8-E3B4-F069-6ADD-F8D442E60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91E5-897D-1F21-6B64-C79FF3AD2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606C-77CD-45C1-9571-DE74CA837D88}" type="datetimeFigureOut">
              <a:rPr lang="en-IE" smtClean="0"/>
              <a:t>16/06/2026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03FA3-5DC7-AAE3-B405-7184FD6B12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4CF8-DBD9-2EAE-C757-6C20B6585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B9C-ED77-41BB-BC53-D69EC8827C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3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€340 billion import value of fossil fuels in 2025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€24 billion additional spending for fossil fuels since March 2026 (Middle East conflict)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57% of energy consumed in the EU is imported fossil fuel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16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r>
              <a:rPr lang="en-IE" sz="1200" b="1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Pillars</a:t>
            </a:r>
          </a:p>
          <a:p>
            <a:pPr marL="228600" indent="0">
              <a:buFont typeface="Arial" panose="020B0604020202020204" pitchFamily="34" charset="0"/>
              <a:buNone/>
            </a:pPr>
            <a:endParaRPr lang="en-IE" sz="1200" b="1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0">
              <a:buFont typeface="Arial" panose="020B0604020202020204" pitchFamily="34" charset="0"/>
              <a:buNone/>
            </a:pPr>
            <a:r>
              <a:rPr lang="en-IE" sz="1200" b="1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Increased EU coordination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noProof="0" dirty="0">
                <a:solidFill>
                  <a:schemeClr val="tx2"/>
                </a:solidFill>
                <a:cs typeface="Arial"/>
              </a:rPr>
              <a:t>Gas storage </a:t>
            </a:r>
            <a:r>
              <a:rPr lang="en-IE" noProof="0" dirty="0">
                <a:solidFill>
                  <a:schemeClr val="tx2"/>
                </a:solidFill>
                <a:cs typeface="Arial"/>
              </a:rPr>
              <a:t>filling and possible </a:t>
            </a:r>
            <a:r>
              <a:rPr lang="en-IE" b="1" noProof="0" dirty="0">
                <a:solidFill>
                  <a:schemeClr val="tx2"/>
                </a:solidFill>
                <a:cs typeface="Arial"/>
              </a:rPr>
              <a:t>oil stock releases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Fully mobilising the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EU Energy and Raw Materials Platform</a:t>
            </a:r>
            <a:endParaRPr lang="en-IE" b="1" noProof="0" dirty="0">
              <a:solidFill>
                <a:schemeClr val="tx1"/>
              </a:solidFill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noProof="0" dirty="0">
                <a:solidFill>
                  <a:schemeClr val="tx2"/>
                </a:solidFill>
                <a:cs typeface="Arial"/>
              </a:rPr>
              <a:t>Availability of </a:t>
            </a:r>
            <a:r>
              <a:rPr lang="en-IE" b="1" noProof="0" dirty="0">
                <a:solidFill>
                  <a:schemeClr val="tx2"/>
                </a:solidFill>
                <a:cs typeface="Arial"/>
              </a:rPr>
              <a:t>refining capacities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Fuel Observatory </a:t>
            </a:r>
            <a:r>
              <a:rPr lang="en-IE" dirty="0">
                <a:solidFill>
                  <a:schemeClr val="tx2"/>
                </a:solidFill>
                <a:cs typeface="Arial"/>
              </a:rPr>
              <a:t>– mapping supply, prioritising sourcing of alternative jet fuel supply and optimise distribution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EC guidance on existing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flexibilities for aviation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Revision the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Oil Stock Directive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IE" b="1" dirty="0">
              <a:solidFill>
                <a:schemeClr val="tx2"/>
              </a:solidFill>
              <a:cs typeface="Arial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 b="1" dirty="0"/>
              <a:t>2. Protecting consumers and industry from price shocks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Catalogue of replicable measures </a:t>
            </a:r>
            <a:r>
              <a:rPr lang="en-IE" dirty="0">
                <a:solidFill>
                  <a:schemeClr val="tx2"/>
                </a:solidFill>
                <a:cs typeface="Arial"/>
              </a:rPr>
              <a:t>to produce energy savings and system efficiency gains, and measures to replace fossil fuels with homegrown clean energy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Digital repository </a:t>
            </a:r>
            <a:r>
              <a:rPr lang="en-IE" dirty="0">
                <a:solidFill>
                  <a:schemeClr val="tx2"/>
                </a:solidFill>
                <a:cs typeface="Arial"/>
              </a:rPr>
              <a:t>of national emergency measures to promote good practices</a:t>
            </a:r>
            <a:endParaRPr lang="en-IE" dirty="0">
              <a:solidFill>
                <a:schemeClr val="tx1"/>
              </a:solidFill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State aid </a:t>
            </a:r>
            <a:r>
              <a:rPr lang="en-IE" dirty="0">
                <a:solidFill>
                  <a:schemeClr val="tx2"/>
                </a:solidFill>
                <a:cs typeface="Arial"/>
              </a:rPr>
              <a:t>temporary framework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Assistance for Member States </a:t>
            </a:r>
            <a:r>
              <a:rPr lang="en-IE" dirty="0">
                <a:solidFill>
                  <a:schemeClr val="tx2"/>
                </a:solidFill>
                <a:cs typeface="Arial"/>
              </a:rPr>
              <a:t>to develop targeted, timely and temporary measures</a:t>
            </a:r>
          </a:p>
          <a:p>
            <a:pPr marL="108585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cs typeface="Arial"/>
              </a:rPr>
              <a:t>Guiding principles</a:t>
            </a:r>
          </a:p>
          <a:p>
            <a:pPr marL="108585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cs typeface="Arial"/>
              </a:rPr>
              <a:t>Templates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Consumer protection </a:t>
            </a:r>
            <a:r>
              <a:rPr lang="en-IE" dirty="0">
                <a:solidFill>
                  <a:schemeClr val="tx2"/>
                </a:solidFill>
                <a:cs typeface="Arial"/>
              </a:rPr>
              <a:t>and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empowerment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Social leasing schemes </a:t>
            </a:r>
            <a:r>
              <a:rPr lang="en-IE" dirty="0">
                <a:solidFill>
                  <a:schemeClr val="tx2"/>
                </a:solidFill>
                <a:cs typeface="Arial"/>
              </a:rPr>
              <a:t>for clean and efficient technologies + assist Member States in financial incentives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IE" dirty="0">
              <a:solidFill>
                <a:schemeClr val="tx2"/>
              </a:solidFill>
              <a:cs typeface="Arial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IE" sz="1200" b="1" dirty="0"/>
              <a:t>3. Accelerating shift to homegrown clean energy and electrification</a:t>
            </a:r>
            <a:endParaRPr lang="en-IE" dirty="0">
              <a:solidFill>
                <a:schemeClr val="tx1"/>
              </a:solidFill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The Commission will take action on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electrification</a:t>
            </a:r>
            <a:r>
              <a:rPr lang="en-IE" dirty="0">
                <a:solidFill>
                  <a:schemeClr val="tx2"/>
                </a:solidFill>
                <a:cs typeface="Arial"/>
              </a:rPr>
              <a:t> (incl. target),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heating and cooling</a:t>
            </a:r>
            <a:r>
              <a:rPr lang="en-IE" dirty="0">
                <a:solidFill>
                  <a:schemeClr val="tx2"/>
                </a:solidFill>
                <a:cs typeface="Arial"/>
              </a:rPr>
              <a:t>,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geothermal energy </a:t>
            </a:r>
            <a:r>
              <a:rPr lang="en-IE" dirty="0">
                <a:solidFill>
                  <a:schemeClr val="tx2"/>
                </a:solidFill>
                <a:cs typeface="Arial"/>
              </a:rPr>
              <a:t>(incl. EU-wide database, derisking and insurance schemes)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Solar thermal: </a:t>
            </a:r>
            <a:r>
              <a:rPr lang="en-IE" dirty="0">
                <a:solidFill>
                  <a:schemeClr val="tx2"/>
                </a:solidFill>
                <a:cs typeface="Arial"/>
              </a:rPr>
              <a:t>uptake of large-scale projects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Biomethane: </a:t>
            </a:r>
            <a:r>
              <a:rPr lang="en-IE" dirty="0">
                <a:solidFill>
                  <a:schemeClr val="tx2"/>
                </a:solidFill>
                <a:cs typeface="Arial"/>
              </a:rPr>
              <a:t>scale-up of existing plants, reduce permitting bottlenecks, improve transport of feedstocks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Targeted review of the production criteria for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renewable hydrogen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Map capacities to complement feedstocks with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circular and bio-based materials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IE" b="1" dirty="0">
              <a:solidFill>
                <a:schemeClr val="tx2"/>
              </a:solidFill>
              <a:cs typeface="Arial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 b="1" dirty="0"/>
              <a:t>4. Stepping up our energy system 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Support for the conclusions of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negotiations on Grids package </a:t>
            </a:r>
            <a:r>
              <a:rPr lang="en-IE" dirty="0">
                <a:solidFill>
                  <a:schemeClr val="tx2"/>
                </a:solidFill>
                <a:cs typeface="Arial"/>
              </a:rPr>
              <a:t>before the summer.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Fast-track work to ensure the implementation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 of the Energy Highways</a:t>
            </a:r>
            <a:r>
              <a:rPr lang="en-IE" dirty="0">
                <a:solidFill>
                  <a:schemeClr val="tx2"/>
                </a:solidFill>
                <a:cs typeface="Arial"/>
              </a:rPr>
              <a:t>.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Identify end-of-life cycle electricity generation plants to repower them</a:t>
            </a:r>
            <a:endParaRPr lang="en-IE" dirty="0">
              <a:solidFill>
                <a:schemeClr val="tx2"/>
              </a:solidFill>
              <a:cs typeface="Arial"/>
            </a:endParaRP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Support through the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Energy Regulation Academy </a:t>
            </a:r>
            <a:r>
              <a:rPr lang="en-IE" dirty="0">
                <a:solidFill>
                  <a:schemeClr val="tx2"/>
                </a:solidFill>
                <a:cs typeface="Arial"/>
              </a:rPr>
              <a:t>to implement key reforms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Legal proposal on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network charges and taxation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Emphasis on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implementation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IE" b="1" dirty="0">
              <a:solidFill>
                <a:schemeClr val="tx2"/>
              </a:solidFill>
              <a:cs typeface="Arial"/>
            </a:endParaRPr>
          </a:p>
          <a:p>
            <a:pPr marL="0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IE" sz="1200" b="1" dirty="0"/>
              <a:t>5. Boosting investment 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1200" b="1" dirty="0">
                <a:solidFill>
                  <a:schemeClr val="tx2"/>
                </a:solidFill>
                <a:cs typeface="Arial"/>
              </a:rPr>
              <a:t>Clean Energy Investment Summit 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1200" b="1" dirty="0" err="1">
                <a:solidFill>
                  <a:schemeClr val="tx2"/>
                </a:solidFill>
                <a:cs typeface="Arial"/>
              </a:rPr>
              <a:t>AccelerateEU</a:t>
            </a:r>
            <a:r>
              <a:rPr lang="en-IE" sz="1200" b="1" dirty="0">
                <a:solidFill>
                  <a:schemeClr val="tx2"/>
                </a:solidFill>
                <a:cs typeface="Arial"/>
              </a:rPr>
              <a:t> investment chapter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chemeClr val="tx2"/>
                </a:solidFill>
                <a:cs typeface="Arial"/>
              </a:rPr>
              <a:t>Assessment of further rules simplification needs to deploy </a:t>
            </a:r>
            <a:r>
              <a:rPr lang="en-IE" sz="1200" b="1" dirty="0">
                <a:solidFill>
                  <a:schemeClr val="tx2"/>
                </a:solidFill>
                <a:cs typeface="Arial"/>
              </a:rPr>
              <a:t>EU funds for clean energy transition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1200" b="1" dirty="0">
                <a:solidFill>
                  <a:schemeClr val="tx2"/>
                </a:solidFill>
                <a:cs typeface="Arial"/>
              </a:rPr>
              <a:t>EU ETS </a:t>
            </a:r>
            <a:r>
              <a:rPr lang="en-IE" sz="1200" dirty="0">
                <a:solidFill>
                  <a:schemeClr val="tx2"/>
                </a:solidFill>
                <a:cs typeface="Arial"/>
              </a:rPr>
              <a:t>– update and modernise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1200" b="1" dirty="0">
                <a:solidFill>
                  <a:schemeClr val="tx2"/>
                </a:solidFill>
                <a:cs typeface="Arial"/>
              </a:rPr>
              <a:t>Assist Member States </a:t>
            </a:r>
            <a:r>
              <a:rPr lang="en-IE" sz="1200" dirty="0">
                <a:solidFill>
                  <a:schemeClr val="tx2"/>
                </a:solidFill>
                <a:cs typeface="Arial"/>
              </a:rPr>
              <a:t>in using EU ETS for targeted measures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chemeClr val="tx2"/>
                </a:solidFill>
                <a:cs typeface="Arial"/>
              </a:rPr>
              <a:t>Standardised financial products for </a:t>
            </a:r>
            <a:r>
              <a:rPr lang="en-IE" sz="1200" b="1" dirty="0">
                <a:solidFill>
                  <a:schemeClr val="tx2"/>
                </a:solidFill>
                <a:cs typeface="Arial"/>
              </a:rPr>
              <a:t>clean heating and renovation </a:t>
            </a:r>
            <a:r>
              <a:rPr lang="en-IE" sz="1200" dirty="0">
                <a:solidFill>
                  <a:schemeClr val="tx2"/>
                </a:solidFill>
                <a:cs typeface="Arial"/>
              </a:rPr>
              <a:t>(with the EEFC)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1200" b="1" dirty="0" err="1">
                <a:solidFill>
                  <a:schemeClr val="tx2"/>
                </a:solidFill>
                <a:cs typeface="Arial"/>
              </a:rPr>
              <a:t>eSAF</a:t>
            </a:r>
            <a:r>
              <a:rPr lang="en-IE" sz="1200" b="1" dirty="0">
                <a:solidFill>
                  <a:schemeClr val="tx2"/>
                </a:solidFill>
                <a:cs typeface="Arial"/>
              </a:rPr>
              <a:t> Early Movers Coalition</a:t>
            </a:r>
          </a:p>
          <a:p>
            <a:pPr marL="0" indent="0">
              <a:lnSpc>
                <a:spcPts val="2800"/>
              </a:lnSpc>
              <a:buFont typeface="Arial" panose="020B0604020202020204" pitchFamily="34" charset="0"/>
              <a:buNone/>
            </a:pPr>
            <a:endParaRPr lang="en-IE" b="1" dirty="0">
              <a:solidFill>
                <a:schemeClr val="tx2"/>
              </a:solidFill>
              <a:cs typeface="Arial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IE" b="1" dirty="0">
              <a:solidFill>
                <a:schemeClr val="tx1"/>
              </a:solidFill>
              <a:cs typeface="Arial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IE" b="1" dirty="0">
              <a:solidFill>
                <a:schemeClr val="tx1"/>
              </a:solidFill>
              <a:cs typeface="Arial"/>
            </a:endParaRPr>
          </a:p>
          <a:p>
            <a:pPr marL="228600" indent="0">
              <a:buNone/>
            </a:pPr>
            <a:br>
              <a:rPr lang="en-IE" sz="1200" b="1" noProof="0" dirty="0"/>
            </a:b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90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837F2-AA41-EEBE-FA5F-3CE509872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CEEB32-8BFA-CECF-DA5B-91F4C3126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584AC0-73B2-704D-BC48-195D4170D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D695B-1684-F5E5-E141-FD1E02D7F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12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CA2E5-90DD-E115-60BB-D3239355A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E3423-D226-56ED-8DAB-B98FC735CE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712A28-D19D-FA4C-EA87-AB589A11F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Post 230 EE Framework:</a:t>
            </a:r>
          </a:p>
          <a:p>
            <a:r>
              <a:rPr lang="en-US" dirty="0"/>
              <a:t>Call for evidence: 19 March - 16 April</a:t>
            </a:r>
          </a:p>
          <a:p>
            <a:r>
              <a:rPr lang="en-US" dirty="0"/>
              <a:t>Open public consultation: 20 March - 12 June</a:t>
            </a:r>
          </a:p>
          <a:p>
            <a:r>
              <a:rPr lang="en-US" dirty="0"/>
              <a:t>Stakeholder consultations: June/July TBC (probably 12/06 and 10/07)</a:t>
            </a:r>
          </a:p>
          <a:p>
            <a:r>
              <a:rPr lang="en-US" dirty="0"/>
              <a:t>Youth consultation happened already. The Young Energy Ambassadors provided a written input in February/March</a:t>
            </a:r>
          </a:p>
          <a:p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Action Plan on Electrification + Clean Heating and Cooling (tbc)</a:t>
            </a:r>
            <a:endParaRPr lang="de-DE" dirty="0"/>
          </a:p>
          <a:p>
            <a:r>
              <a:rPr lang="en-US" dirty="0"/>
              <a:t>- Integration of H&amp;C dimensions into the Electrification Action Plan to foster the potential of energy efficiency and clean heating and cooling towards electrification-ready smart energy system in Europe</a:t>
            </a:r>
          </a:p>
          <a:p>
            <a:endParaRPr lang="en-US" dirty="0"/>
          </a:p>
          <a:p>
            <a:r>
              <a:rPr lang="en-US" dirty="0"/>
              <a:t>Data </a:t>
            </a:r>
            <a:r>
              <a:rPr lang="en-US"/>
              <a:t>centres </a:t>
            </a:r>
            <a:r>
              <a:rPr lang="en-US" dirty="0"/>
              <a:t>energy efficiency package: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- Key deliverables of the Roadmap announced by Commissioner Jørgensen in June 2025</a:t>
            </a:r>
            <a:endParaRPr lang="de-DE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02101-62C2-B607-0596-6B7B85FCA4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93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4D2A124B-30F6-E463-447D-04036151C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>
            <a:extLst>
              <a:ext uri="{FF2B5EF4-FFF2-40B4-BE49-F238E27FC236}">
                <a16:creationId xmlns:a16="http://schemas.microsoft.com/office/drawing/2014/main" id="{992EAAD0-4233-8D64-502A-1B1077FF04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>
            <a:extLst>
              <a:ext uri="{FF2B5EF4-FFF2-40B4-BE49-F238E27FC236}">
                <a16:creationId xmlns:a16="http://schemas.microsoft.com/office/drawing/2014/main" id="{11C11110-04E6-4AFD-AD5A-C7D223A27F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654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356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 dirty="0"/>
              <a:t>DD/MM/YYYY</a:t>
            </a:r>
            <a:endParaRPr lang="en-I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01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569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4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2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66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676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173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017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561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59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/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59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cond</a:t>
            </a:r>
            <a:r>
              <a:rPr lang="en-US" dirty="0"/>
              <a:t>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47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91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595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8489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05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134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0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52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00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58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7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983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11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200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48614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98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5C05-B6C4-EFD6-820E-25F6561D0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56739"/>
            <a:ext cx="10515600" cy="1020337"/>
          </a:xfrm>
        </p:spPr>
        <p:txBody>
          <a:bodyPr>
            <a:noAutofit/>
          </a:bodyPr>
          <a:lstStyle>
            <a:lvl1pPr>
              <a:defRPr sz="8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  <a:endParaRPr lang="en-IE" dirty="0"/>
          </a:p>
        </p:txBody>
      </p:sp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9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50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679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7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92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900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jp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3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3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  <p:sldLayoutId id="2147483959" r:id="rId39"/>
    <p:sldLayoutId id="214748396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energy.ec.europa.eu/publications/accelerateeu-energy-union-affordable-and-secure-energy-through-accelerated-action_e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4656"/>
            <a:ext cx="10866120" cy="1020337"/>
          </a:xfrm>
        </p:spPr>
        <p:txBody>
          <a:bodyPr/>
          <a:lstStyle/>
          <a:p>
            <a:r>
              <a:rPr lang="en-US" sz="5400" b="1" dirty="0">
                <a:latin typeface="EC Square Sans Cond Pro" panose="020B0506040000020004" pitchFamily="34" charset="0"/>
              </a:rPr>
              <a:t>Energy Efficiency: Policy and Funding</a:t>
            </a:r>
            <a:endParaRPr lang="en-IE" sz="5400" dirty="0">
              <a:latin typeface="EC Square Sans Cond Pro" panose="020B0506040000020004" pitchFamily="34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AC58A28-CBD1-E1EB-D0A8-9656C8B9284F}"/>
              </a:ext>
            </a:extLst>
          </p:cNvPr>
          <p:cNvSpPr txBox="1">
            <a:spLocks/>
          </p:cNvSpPr>
          <p:nvPr/>
        </p:nvSpPr>
        <p:spPr>
          <a:xfrm>
            <a:off x="936345" y="5459194"/>
            <a:ext cx="11063012" cy="13130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GB" i="1">
                <a:solidFill>
                  <a:schemeClr val="bg1"/>
                </a:solidFill>
              </a:rPr>
              <a:t>Yolanda García Mezquita</a:t>
            </a:r>
            <a:endParaRPr lang="en-GB" i="1">
              <a:solidFill>
                <a:schemeClr val="bg1"/>
              </a:solidFill>
              <a:cs typeface="Arial"/>
            </a:endParaRPr>
          </a:p>
          <a:p>
            <a:pPr algn="r">
              <a:spcBef>
                <a:spcPts val="600"/>
              </a:spcBef>
            </a:pPr>
            <a:r>
              <a:rPr lang="en-GB" i="1">
                <a:solidFill>
                  <a:schemeClr val="bg1"/>
                </a:solidFill>
              </a:rPr>
              <a:t>Head of Unit, Relations with the Member States and the Energy Community, DG ENER</a:t>
            </a:r>
          </a:p>
          <a:p>
            <a:pPr algn="r">
              <a:spcBef>
                <a:spcPts val="600"/>
              </a:spcBef>
            </a:pPr>
            <a:r>
              <a:rPr lang="en-GB" i="1">
                <a:solidFill>
                  <a:schemeClr val="bg1"/>
                </a:solidFill>
              </a:rPr>
              <a:t>Madrid, 19 June 2026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86A77A47-3B5D-F8BF-EA9E-E2206BE62444}"/>
              </a:ext>
            </a:extLst>
          </p:cNvPr>
          <p:cNvSpPr txBox="1">
            <a:spLocks/>
          </p:cNvSpPr>
          <p:nvPr/>
        </p:nvSpPr>
        <p:spPr>
          <a:xfrm>
            <a:off x="1071350" y="4363445"/>
            <a:ext cx="10065224" cy="897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>
                <a:solidFill>
                  <a:srgbClr val="FFC000"/>
                </a:solidFill>
              </a:rPr>
              <a:t>NATIONAL PARLIAMENTARY WORKSHOP</a:t>
            </a:r>
            <a:endParaRPr lang="en-GB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FC8FA1-579C-B997-7BBE-6179373D5D1C}"/>
              </a:ext>
            </a:extLst>
          </p:cNvPr>
          <p:cNvSpPr txBox="1"/>
          <p:nvPr/>
        </p:nvSpPr>
        <p:spPr>
          <a:xfrm>
            <a:off x="849481" y="1401044"/>
            <a:ext cx="1106689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Key facts on fossil fuel imports:</a:t>
            </a:r>
          </a:p>
          <a:p>
            <a:pPr fontAlgn="base"/>
            <a:endParaRPr lang="en-US" sz="24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sz="24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sz="24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sz="24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sz="24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sz="24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fontAlgn="base"/>
            <a:r>
              <a:rPr lang="en-US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Without efficiency gains of the past 20 years, </a:t>
            </a:r>
            <a:r>
              <a:rPr lang="en-IE" sz="2400" dirty="0">
                <a:latin typeface="EC Square Sans Cond Pro" panose="020B0506040000020004" pitchFamily="34" charset="0"/>
              </a:rPr>
              <a:t>EU’s energy consumption would be 30% higher = combined annual use of France, the Netherlands, Austria, and Finland in 2022.</a:t>
            </a:r>
          </a:p>
          <a:p>
            <a:pPr fontAlgn="base"/>
            <a:endParaRPr lang="en-IE" sz="1400" dirty="0">
              <a:latin typeface="EC Square Sans Cond Pro" panose="020B0506040000020004" pitchFamily="34" charset="0"/>
            </a:endParaRPr>
          </a:p>
          <a:p>
            <a:pPr fontAlgn="base"/>
            <a:r>
              <a:rPr lang="en-IE" sz="2400" dirty="0">
                <a:latin typeface="EC Square Sans Cond Pro" panose="020B0506040000020004" pitchFamily="34" charset="0"/>
              </a:rPr>
              <a:t>In today’s crisis, we would have to import </a:t>
            </a:r>
            <a:r>
              <a:rPr lang="en-IE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2 oil tankers </a:t>
            </a:r>
            <a:r>
              <a:rPr lang="en-IE" sz="2400" dirty="0">
                <a:latin typeface="EC Square Sans Cond Pro" panose="020B0506040000020004" pitchFamily="34" charset="0"/>
              </a:rPr>
              <a:t>and </a:t>
            </a:r>
            <a:r>
              <a:rPr lang="en-IE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5 LNG carriers </a:t>
            </a:r>
            <a:r>
              <a:rPr lang="en-IE" sz="2400" dirty="0">
                <a:latin typeface="EC Square Sans Cond Pro" panose="020B0506040000020004" pitchFamily="34" charset="0"/>
              </a:rPr>
              <a:t>more every day.</a:t>
            </a:r>
          </a:p>
          <a:p>
            <a:pPr fontAlgn="base"/>
            <a:endParaRPr lang="en-IE" dirty="0">
              <a:latin typeface="EC Square Sans Cond Pro" panose="020B0506040000020004" pitchFamily="34" charset="0"/>
            </a:endParaRPr>
          </a:p>
          <a:p>
            <a:pPr fontAlgn="base"/>
            <a:r>
              <a:rPr lang="en-IE" sz="2400" dirty="0">
                <a:latin typeface="EC Square Sans Cond Pro" panose="020B0506040000020004" pitchFamily="34" charset="0"/>
              </a:rPr>
              <a:t>Energy efficiency contributes to the EU’s </a:t>
            </a:r>
            <a:r>
              <a:rPr lang="en-IE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competitiveness</a:t>
            </a:r>
            <a:r>
              <a:rPr lang="en-IE" sz="2400" dirty="0">
                <a:latin typeface="EC Square Sans Cond Pro" panose="020B0506040000020004" pitchFamily="34" charset="0"/>
              </a:rPr>
              <a:t>, </a:t>
            </a:r>
            <a:r>
              <a:rPr lang="en-IE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affordability</a:t>
            </a:r>
            <a:r>
              <a:rPr lang="en-IE" sz="2400" dirty="0">
                <a:latin typeface="EC Square Sans Cond Pro" panose="020B0506040000020004" pitchFamily="34" charset="0"/>
              </a:rPr>
              <a:t> and </a:t>
            </a:r>
            <a:r>
              <a:rPr lang="en-IE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climate</a:t>
            </a:r>
            <a:r>
              <a:rPr lang="en-IE" sz="2400" dirty="0">
                <a:latin typeface="EC Square Sans Cond Pro" panose="020B0506040000020004" pitchFamily="34" charset="0"/>
              </a:rPr>
              <a:t> objectives.</a:t>
            </a:r>
          </a:p>
          <a:p>
            <a:pPr fontAlgn="base"/>
            <a:endParaRPr lang="en-US" sz="14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marL="342900" indent="-342900" fontAlgn="base"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Call to… accelerate the Clean Energy Transition.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42ADF-BFCB-FD6F-275E-1B8C5EBAD224}"/>
              </a:ext>
            </a:extLst>
          </p:cNvPr>
          <p:cNvSpPr txBox="1">
            <a:spLocks/>
          </p:cNvSpPr>
          <p:nvPr/>
        </p:nvSpPr>
        <p:spPr>
          <a:xfrm>
            <a:off x="1005127" y="503331"/>
            <a:ext cx="109728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004494"/>
                </a:solidFill>
                <a:latin typeface="EC Square Sans Cond Pro" panose="020B0506040000020004" pitchFamily="34" charset="0"/>
                <a:cs typeface="Arial"/>
                <a:sym typeface="Arial"/>
              </a:rPr>
              <a:t>Current global context</a:t>
            </a:r>
            <a:endParaRPr lang="en-US" sz="4800" b="1" strike="sngStrike" dirty="0">
              <a:solidFill>
                <a:srgbClr val="0070C0"/>
              </a:solidFill>
              <a:latin typeface="EC Square Sans Cond Pro" panose="020B0506040000020004" pitchFamily="34" charset="0"/>
              <a:cs typeface="Arial"/>
            </a:endParaRPr>
          </a:p>
        </p:txBody>
      </p:sp>
      <p:pic>
        <p:nvPicPr>
          <p:cNvPr id="4" name="Picture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43340766-D004-2599-032B-E9AF11492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11785" r="4955" b="62337"/>
          <a:stretch>
            <a:fillRect/>
          </a:stretch>
        </p:blipFill>
        <p:spPr>
          <a:xfrm>
            <a:off x="2953965" y="2003898"/>
            <a:ext cx="6284069" cy="17217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7C0A60-2389-D846-093C-5CCFA33633C7}"/>
              </a:ext>
            </a:extLst>
          </p:cNvPr>
          <p:cNvSpPr/>
          <p:nvPr/>
        </p:nvSpPr>
        <p:spPr>
          <a:xfrm>
            <a:off x="10689771" y="5943601"/>
            <a:ext cx="1175657" cy="649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699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D79B-45F2-74AA-F226-8C943722CCF4}"/>
              </a:ext>
            </a:extLst>
          </p:cNvPr>
          <p:cNvSpPr txBox="1">
            <a:spLocks/>
          </p:cNvSpPr>
          <p:nvPr/>
        </p:nvSpPr>
        <p:spPr>
          <a:xfrm>
            <a:off x="1121495" y="456007"/>
            <a:ext cx="109728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 err="1">
                <a:solidFill>
                  <a:srgbClr val="024EA2"/>
                </a:solidFill>
                <a:latin typeface="EC Square Sans Cond Pro" panose="020B0506040000020004" pitchFamily="34" charset="0"/>
                <a:cs typeface="Arial"/>
                <a:sym typeface="Arial"/>
              </a:rPr>
              <a:t>AccelerateEU</a:t>
            </a:r>
            <a:r>
              <a:rPr lang="en-US" sz="4800" b="1" dirty="0">
                <a:solidFill>
                  <a:srgbClr val="024EA2"/>
                </a:solidFill>
                <a:latin typeface="EC Square Sans Cond Pro" panose="020B0506040000020004" pitchFamily="34" charset="0"/>
                <a:cs typeface="Arial"/>
                <a:sym typeface="Arial"/>
              </a:rPr>
              <a:t> Communication</a:t>
            </a:r>
          </a:p>
        </p:txBody>
      </p:sp>
      <p:pic>
        <p:nvPicPr>
          <p:cNvPr id="5" name="Picture 4" descr="A diagram of a light bulb with text&#10;&#10;AI-generated content may be incorrect.">
            <a:extLst>
              <a:ext uri="{FF2B5EF4-FFF2-40B4-BE49-F238E27FC236}">
                <a16:creationId xmlns:a16="http://schemas.microsoft.com/office/drawing/2014/main" id="{618AF651-3B03-319E-36DE-7FB593612C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6" t="2688" r="5368" b="4223"/>
          <a:stretch>
            <a:fillRect/>
          </a:stretch>
        </p:blipFill>
        <p:spPr>
          <a:xfrm>
            <a:off x="4546826" y="1655545"/>
            <a:ext cx="7547469" cy="4169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D9771-D9D8-4FD6-3F83-DB85FE740C12}"/>
              </a:ext>
            </a:extLst>
          </p:cNvPr>
          <p:cNvSpPr txBox="1"/>
          <p:nvPr/>
        </p:nvSpPr>
        <p:spPr>
          <a:xfrm>
            <a:off x="793377" y="1570581"/>
            <a:ext cx="3753449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latin typeface="EC Square Sans Cond Pro" panose="020B0506040000020004" pitchFamily="34" charset="0"/>
              </a:rPr>
              <a:t>The Communication </a:t>
            </a:r>
            <a:r>
              <a:rPr lang="en-US" sz="20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addresses EU’s rising energy costs </a:t>
            </a:r>
            <a:r>
              <a:rPr lang="en-US" sz="2000" dirty="0">
                <a:latin typeface="EC Square Sans Cond Pro" panose="020B0506040000020004" pitchFamily="34" charset="0"/>
              </a:rPr>
              <a:t>on volatile fossil fuel markets and </a:t>
            </a:r>
            <a:r>
              <a:rPr lang="en-US" sz="2000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aims to </a:t>
            </a:r>
            <a:r>
              <a:rPr lang="en-US" sz="20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accelerate the clean energy transition </a:t>
            </a:r>
            <a:r>
              <a:rPr lang="en-US" sz="2000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and </a:t>
            </a:r>
            <a:r>
              <a:rPr lang="en-US" sz="20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strengthen our energy resilience.</a:t>
            </a:r>
          </a:p>
          <a:p>
            <a:pPr fontAlgn="base"/>
            <a:endParaRPr lang="en-US" sz="1400" dirty="0">
              <a:solidFill>
                <a:schemeClr val="tx2">
                  <a:lumMod val="75000"/>
                </a:schemeClr>
              </a:solidFill>
              <a:latin typeface="EC Square Sans Cond Pro" panose="020B0506040000020004" pitchFamily="34" charset="0"/>
            </a:endParaRPr>
          </a:p>
          <a:p>
            <a:pPr marL="342900" indent="-342900" fontAlgn="base">
              <a:buFont typeface="Symbol" panose="05050102010706020507" pitchFamily="18" charset="2"/>
              <a:buChar char="Þ"/>
            </a:pPr>
            <a:r>
              <a:rPr lang="en-US" sz="2000" dirty="0">
                <a:latin typeface="EC Square Sans Cond Pro" panose="020B0506040000020004" pitchFamily="34" charset="0"/>
              </a:rPr>
              <a:t>targeted immediate actions to protect European citizens and small enterprises.</a:t>
            </a:r>
          </a:p>
          <a:p>
            <a:pPr marL="342900" indent="-342900" fontAlgn="base"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en-US" sz="2000" dirty="0">
                <a:latin typeface="EC Square Sans Cond Pro" panose="020B0506040000020004" pitchFamily="34" charset="0"/>
              </a:rPr>
              <a:t>structural actions to make our energy system long-term resilient, via homegrown clean energy and energy efficiency.</a:t>
            </a:r>
            <a:endParaRPr lang="en-US" sz="20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r>
              <a:rPr lang="en-US" sz="1600" dirty="0" err="1">
                <a:latin typeface="EC Square Sans Cond Pro" panose="020B0506040000020004" pitchFamily="34" charset="0"/>
                <a:hlinkClick r:id="rId4"/>
              </a:rPr>
              <a:t>AccelerateEU</a:t>
            </a:r>
            <a:r>
              <a:rPr lang="en-US" sz="1600" dirty="0">
                <a:latin typeface="EC Square Sans Cond Pro" panose="020B0506040000020004" pitchFamily="34" charset="0"/>
                <a:hlinkClick r:id="rId4"/>
              </a:rPr>
              <a:t> – Energy Union - affordable and secure energy through accelerated action – Energy</a:t>
            </a:r>
            <a:r>
              <a:rPr lang="en-US" sz="1600" dirty="0">
                <a:latin typeface="EC Square Sans Cond Pro" panose="020B0506040000020004" pitchFamily="34" charset="0"/>
              </a:rPr>
              <a:t> </a:t>
            </a:r>
            <a:r>
              <a:rPr lang="en-IE" sz="1600" dirty="0">
                <a:solidFill>
                  <a:srgbClr val="0070C0"/>
                </a:solidFill>
                <a:latin typeface="EC Square Sans Cond Pro" panose="020B0506040000020004" pitchFamily="34" charset="0"/>
              </a:rPr>
              <a:t>COM/2026/370 published 22 April 2026</a:t>
            </a:r>
            <a:endParaRPr lang="en-US" sz="1600" b="1" strike="sngStrike" dirty="0">
              <a:solidFill>
                <a:srgbClr val="0070C0"/>
              </a:solidFill>
              <a:latin typeface="EC Square Sans Cond Pro" panose="020B0506040000020004" pitchFamily="34" charset="0"/>
              <a:cs typeface="Arial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41A1F3-3E26-457F-613D-586C408F3D50}"/>
              </a:ext>
            </a:extLst>
          </p:cNvPr>
          <p:cNvSpPr/>
          <p:nvPr/>
        </p:nvSpPr>
        <p:spPr>
          <a:xfrm>
            <a:off x="10689771" y="5943601"/>
            <a:ext cx="1175657" cy="649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167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03051-27A3-6967-B6A1-2EE1928F3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ECB310F-91EA-44EC-5E27-8DCB370ECD7C}"/>
              </a:ext>
            </a:extLst>
          </p:cNvPr>
          <p:cNvSpPr txBox="1">
            <a:spLocks/>
          </p:cNvSpPr>
          <p:nvPr/>
        </p:nvSpPr>
        <p:spPr>
          <a:xfrm>
            <a:off x="963325" y="460174"/>
            <a:ext cx="1111587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48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Energy Efficiency</a:t>
            </a:r>
            <a:r>
              <a:rPr lang="en-IE" sz="4800" b="1" noProof="0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 Financing </a:t>
            </a:r>
            <a:r>
              <a:rPr lang="fr-BE" sz="48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Support Package</a:t>
            </a:r>
            <a:endParaRPr lang="en-GB" sz="2000" b="1" dirty="0">
              <a:solidFill>
                <a:srgbClr val="024EA2"/>
              </a:solidFill>
              <a:latin typeface="EC Square Sans Cond Pro" panose="020B0506040000020004" pitchFamily="34" charset="0"/>
              <a:ea typeface="Calibri"/>
              <a:cs typeface="+mj-lt"/>
            </a:endParaRPr>
          </a:p>
        </p:txBody>
      </p:sp>
      <p:pic>
        <p:nvPicPr>
          <p:cNvPr id="8" name="Graphic 7" descr="Network with solid fill">
            <a:extLst>
              <a:ext uri="{FF2B5EF4-FFF2-40B4-BE49-F238E27FC236}">
                <a16:creationId xmlns:a16="http://schemas.microsoft.com/office/drawing/2014/main" id="{CA939F4E-2471-803B-75F7-CA4476161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1634" y="1375814"/>
            <a:ext cx="842926" cy="842926"/>
          </a:xfrm>
          <a:prstGeom prst="rect">
            <a:avLst/>
          </a:prstGeom>
        </p:spPr>
      </p:pic>
      <p:pic>
        <p:nvPicPr>
          <p:cNvPr id="9" name="Graphic 8" descr="Document with solid fill">
            <a:extLst>
              <a:ext uri="{FF2B5EF4-FFF2-40B4-BE49-F238E27FC236}">
                <a16:creationId xmlns:a16="http://schemas.microsoft.com/office/drawing/2014/main" id="{2B25A04B-437B-E10C-876C-B9570ED99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3747" y="1373768"/>
            <a:ext cx="872613" cy="872613"/>
          </a:xfrm>
          <a:prstGeom prst="rect">
            <a:avLst/>
          </a:prstGeom>
        </p:spPr>
      </p:pic>
      <p:pic>
        <p:nvPicPr>
          <p:cNvPr id="10" name="Graphic 9" descr="Business Growth with solid fill">
            <a:extLst>
              <a:ext uri="{FF2B5EF4-FFF2-40B4-BE49-F238E27FC236}">
                <a16:creationId xmlns:a16="http://schemas.microsoft.com/office/drawing/2014/main" id="{9F0BE51C-874D-FE0D-F0EC-ABFAB90CA8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75087" y="1367931"/>
            <a:ext cx="930528" cy="9305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13AB87-CDD1-5660-03DC-0DA255E22E2B}"/>
              </a:ext>
            </a:extLst>
          </p:cNvPr>
          <p:cNvSpPr/>
          <p:nvPr/>
        </p:nvSpPr>
        <p:spPr>
          <a:xfrm>
            <a:off x="1112401" y="2062823"/>
            <a:ext cx="3237731" cy="1233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1.</a:t>
            </a:r>
          </a:p>
          <a:p>
            <a:r>
              <a:rPr lang="en-GB" sz="1800" b="1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Report to co-legislators on Energy Efficiency Financing in Europe </a:t>
            </a:r>
            <a:r>
              <a:rPr lang="en-GB" sz="1800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(</a:t>
            </a:r>
            <a:r>
              <a:rPr lang="en-GB" sz="1600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EED Art. 30 + EPBD Art. 9) </a:t>
            </a:r>
            <a:endParaRPr lang="en-IE" sz="1600" b="1" kern="1200" dirty="0">
              <a:solidFill>
                <a:schemeClr val="accent2">
                  <a:lumMod val="50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16BE8C-FA68-D360-C224-8C60EDD53C59}"/>
              </a:ext>
            </a:extLst>
          </p:cNvPr>
          <p:cNvSpPr/>
          <p:nvPr/>
        </p:nvSpPr>
        <p:spPr>
          <a:xfrm>
            <a:off x="4860946" y="1697343"/>
            <a:ext cx="3185825" cy="199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2.</a:t>
            </a:r>
          </a:p>
          <a:p>
            <a:r>
              <a:rPr lang="en-GB" sz="1800" b="1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Guidance on unlocking private investments in Energy Efficiency </a:t>
            </a:r>
            <a:r>
              <a:rPr lang="en-GB" sz="1600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(EED Art. 30) </a:t>
            </a:r>
            <a:endParaRPr lang="en-IE" sz="1600" kern="1200" dirty="0">
              <a:solidFill>
                <a:schemeClr val="accent2">
                  <a:lumMod val="50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948BC2-47C3-EBAF-0E02-AEC817D7E199}"/>
              </a:ext>
            </a:extLst>
          </p:cNvPr>
          <p:cNvSpPr/>
          <p:nvPr/>
        </p:nvSpPr>
        <p:spPr>
          <a:xfrm>
            <a:off x="8570688" y="1983547"/>
            <a:ext cx="3024412" cy="1233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3.</a:t>
            </a:r>
          </a:p>
          <a:p>
            <a:r>
              <a:rPr lang="en-GB" sz="1800" b="1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Guidance on One-Stop Shops OSS </a:t>
            </a:r>
            <a:r>
              <a:rPr lang="en-GB" sz="1600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(EED Art. 22 + EPBD Art. 18)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22BE44-64C6-69E6-9D6A-0C76B0EC741C}"/>
              </a:ext>
            </a:extLst>
          </p:cNvPr>
          <p:cNvCxnSpPr>
            <a:cxnSpLocks/>
          </p:cNvCxnSpPr>
          <p:nvPr/>
        </p:nvCxnSpPr>
        <p:spPr>
          <a:xfrm flipH="1">
            <a:off x="4568852" y="1513997"/>
            <a:ext cx="3" cy="4893009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5AE981-1B5D-C4F0-0087-B7F6DB3FC681}"/>
              </a:ext>
            </a:extLst>
          </p:cNvPr>
          <p:cNvCxnSpPr>
            <a:cxnSpLocks/>
          </p:cNvCxnSpPr>
          <p:nvPr/>
        </p:nvCxnSpPr>
        <p:spPr>
          <a:xfrm>
            <a:off x="8370074" y="1501297"/>
            <a:ext cx="0" cy="4893009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C789FEF-3CB3-6279-8DC3-C84D509634BA}"/>
              </a:ext>
            </a:extLst>
          </p:cNvPr>
          <p:cNvSpPr txBox="1"/>
          <p:nvPr/>
        </p:nvSpPr>
        <p:spPr>
          <a:xfrm>
            <a:off x="1112400" y="3375232"/>
            <a:ext cx="33779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Assessment of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effectiveness of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public funding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 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in leveraging private investments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in EE </a:t>
            </a:r>
            <a:endParaRPr lang="en-IE" sz="1600" dirty="0">
              <a:solidFill>
                <a:schemeClr val="tx2">
                  <a:lumMod val="50000"/>
                </a:schemeClr>
              </a:solidFill>
              <a:latin typeface="EC Square Sans Cond Pro" panose="020B05060400000200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778DF1-CEB7-C3CB-CEDE-3537B4C620AA}"/>
              </a:ext>
            </a:extLst>
          </p:cNvPr>
          <p:cNvSpPr txBox="1"/>
          <p:nvPr/>
        </p:nvSpPr>
        <p:spPr>
          <a:xfrm>
            <a:off x="4860945" y="3344611"/>
            <a:ext cx="3475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Recommendations 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and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 best practice examples 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to help MS and market actors to accelerate energy efficiency</a:t>
            </a:r>
            <a:endParaRPr lang="en-IE" sz="1600" dirty="0">
              <a:solidFill>
                <a:schemeClr val="tx2">
                  <a:lumMod val="50000"/>
                </a:schemeClr>
              </a:solidFill>
              <a:latin typeface="EC Square Sans Cond Pro" panose="020B05060400000200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CFB7A-CE5F-1343-EB5F-7D9923409B1F}"/>
              </a:ext>
            </a:extLst>
          </p:cNvPr>
          <p:cNvSpPr txBox="1"/>
          <p:nvPr/>
        </p:nvSpPr>
        <p:spPr>
          <a:xfrm>
            <a:off x="8507585" y="3356776"/>
            <a:ext cx="3621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Guidance to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make OSS a central instrument at local/regional level 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to support MS and stakeholders</a:t>
            </a:r>
            <a:endParaRPr lang="en-IE" sz="1600" dirty="0">
              <a:solidFill>
                <a:schemeClr val="tx2">
                  <a:lumMod val="50000"/>
                </a:schemeClr>
              </a:solidFill>
              <a:latin typeface="EC Square Sans Cond Pro" panose="020B05060400000200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199D70-D27A-B413-0807-149E51048F3B}"/>
              </a:ext>
            </a:extLst>
          </p:cNvPr>
          <p:cNvSpPr txBox="1"/>
          <p:nvPr/>
        </p:nvSpPr>
        <p:spPr>
          <a:xfrm>
            <a:off x="1116173" y="4358539"/>
            <a:ext cx="3282258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600" dirty="0">
              <a:solidFill>
                <a:schemeClr val="tx2">
                  <a:lumMod val="50000"/>
                </a:schemeClr>
              </a:solidFill>
              <a:latin typeface="EC Square Sans Cond Pro" panose="020B0506040000020004" pitchFamily="34" charset="0"/>
              <a:ea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Stimulate reflection on state of EE financing and how to bridge the investment gap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Inform discussions around next-MFF and the future EU and national programmes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3D6467-5ADA-B718-0A73-34E4F02BE22A}"/>
              </a:ext>
            </a:extLst>
          </p:cNvPr>
          <p:cNvSpPr txBox="1"/>
          <p:nvPr/>
        </p:nvSpPr>
        <p:spPr>
          <a:xfrm>
            <a:off x="4876438" y="4421465"/>
            <a:ext cx="340472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Scale-up blending financing solutions + financial instruments</a:t>
            </a:r>
            <a:endParaRPr lang="fr-BE" sz="1600" dirty="0">
              <a:solidFill>
                <a:schemeClr val="tx2">
                  <a:lumMod val="50000"/>
                </a:schemeClr>
              </a:solidFill>
              <a:latin typeface="EC Square Sans Cond Pro" panose="020B0506040000020004" pitchFamily="34" charset="0"/>
              <a:ea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Enable uptake innovative financing and energy services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Deploy project development assistance + investment aggregators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803B49-8B24-BB99-64C7-A1C47314C1FA}"/>
              </a:ext>
            </a:extLst>
          </p:cNvPr>
          <p:cNvSpPr txBox="1"/>
          <p:nvPr/>
        </p:nvSpPr>
        <p:spPr>
          <a:xfrm>
            <a:off x="8566936" y="4344675"/>
            <a:ext cx="37550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600" dirty="0">
              <a:solidFill>
                <a:schemeClr val="tx2">
                  <a:lumMod val="50000"/>
                </a:schemeClr>
              </a:solidFill>
              <a:latin typeface="EC Square Sans Cond Pro" panose="020B0506040000020004" pitchFamily="34" charset="0"/>
              <a:ea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Support MS in establishing OSS services in their services in line with EED/EPBD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Make easier investment and renovation journey for citizens and enterprises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Raise awareness and stimulate demand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A0B352-D4F7-FC0A-C86A-C072C5DF931E}"/>
              </a:ext>
            </a:extLst>
          </p:cNvPr>
          <p:cNvSpPr/>
          <p:nvPr/>
        </p:nvSpPr>
        <p:spPr>
          <a:xfrm>
            <a:off x="95603" y="3356775"/>
            <a:ext cx="965991" cy="987897"/>
          </a:xfrm>
          <a:prstGeom prst="rect">
            <a:avLst/>
          </a:prstGeom>
          <a:solidFill>
            <a:srgbClr val="024E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kern="1200" dirty="0" err="1">
                <a:solidFill>
                  <a:schemeClr val="bg1"/>
                </a:solidFill>
                <a:latin typeface="EC Square Sans Cond Pro" panose="020B0506040000020004" pitchFamily="34" charset="0"/>
              </a:rPr>
              <a:t>What</a:t>
            </a:r>
            <a:r>
              <a:rPr lang="fr-BE" sz="2000" b="1" kern="120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 </a:t>
            </a:r>
            <a:endParaRPr lang="en-IE" sz="2000" dirty="0">
              <a:latin typeface="EC Square Sans Cond Pro" panose="020B05060400000200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F54E2B-3635-C3EC-DE1B-2D26AFA872AD}"/>
              </a:ext>
            </a:extLst>
          </p:cNvPr>
          <p:cNvSpPr/>
          <p:nvPr/>
        </p:nvSpPr>
        <p:spPr>
          <a:xfrm>
            <a:off x="95590" y="4370885"/>
            <a:ext cx="966004" cy="2006262"/>
          </a:xfrm>
          <a:prstGeom prst="rect">
            <a:avLst/>
          </a:prstGeom>
          <a:solidFill>
            <a:srgbClr val="024E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atin typeface="EC Square Sans Cond Pro" panose="020B05060400000200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F66B7C-333B-E2B2-D7B8-05833BAB4196}"/>
              </a:ext>
            </a:extLst>
          </p:cNvPr>
          <p:cNvSpPr/>
          <p:nvPr/>
        </p:nvSpPr>
        <p:spPr>
          <a:xfrm>
            <a:off x="91805" y="4926073"/>
            <a:ext cx="973556" cy="1233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kern="1200" noProof="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Expected</a:t>
            </a:r>
          </a:p>
          <a:p>
            <a:pPr algn="ctr"/>
            <a:r>
              <a:rPr lang="en-IE" sz="1600" b="1" kern="120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i</a:t>
            </a:r>
            <a:r>
              <a:rPr lang="en-IE" sz="1600" b="1" kern="1200" noProof="0" dirty="0" err="1">
                <a:solidFill>
                  <a:schemeClr val="bg1"/>
                </a:solidFill>
                <a:latin typeface="EC Square Sans Cond Pro" panose="020B0506040000020004" pitchFamily="34" charset="0"/>
              </a:rPr>
              <a:t>mpact</a:t>
            </a:r>
            <a:endParaRPr lang="en-IE" sz="1600" b="1" kern="1200" noProof="0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endParaRPr lang="fr-BE" sz="1200" b="1" kern="1200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CAC690-8992-6E80-892C-44A36722EEA7}"/>
              </a:ext>
            </a:extLst>
          </p:cNvPr>
          <p:cNvCxnSpPr>
            <a:cxnSpLocks/>
          </p:cNvCxnSpPr>
          <p:nvPr/>
        </p:nvCxnSpPr>
        <p:spPr>
          <a:xfrm>
            <a:off x="1066800" y="3331376"/>
            <a:ext cx="11036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52E0D0-FECB-E9DC-D5B5-60C8C8B64A2A}"/>
              </a:ext>
            </a:extLst>
          </p:cNvPr>
          <p:cNvCxnSpPr>
            <a:cxnSpLocks/>
          </p:cNvCxnSpPr>
          <p:nvPr/>
        </p:nvCxnSpPr>
        <p:spPr>
          <a:xfrm>
            <a:off x="1066800" y="4360076"/>
            <a:ext cx="11036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C560A39-F42D-4965-1397-6B0BC8BC009E}"/>
              </a:ext>
            </a:extLst>
          </p:cNvPr>
          <p:cNvCxnSpPr>
            <a:cxnSpLocks/>
          </p:cNvCxnSpPr>
          <p:nvPr/>
        </p:nvCxnSpPr>
        <p:spPr>
          <a:xfrm>
            <a:off x="1066800" y="6392076"/>
            <a:ext cx="9713495" cy="149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1BD14C6-FD8F-A261-3CF0-B3920C32119F}"/>
              </a:ext>
            </a:extLst>
          </p:cNvPr>
          <p:cNvSpPr/>
          <p:nvPr/>
        </p:nvSpPr>
        <p:spPr>
          <a:xfrm>
            <a:off x="10842170" y="5998031"/>
            <a:ext cx="1175657" cy="649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616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F1903-13C5-D62F-B31D-12910133D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15CC1262-22D8-79ED-DB14-2ECC7F75CCD8}"/>
              </a:ext>
            </a:extLst>
          </p:cNvPr>
          <p:cNvSpPr txBox="1">
            <a:spLocks/>
          </p:cNvSpPr>
          <p:nvPr/>
        </p:nvSpPr>
        <p:spPr>
          <a:xfrm>
            <a:off x="1021078" y="460174"/>
            <a:ext cx="1111587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 err="1">
                <a:solidFill>
                  <a:srgbClr val="024EA2"/>
                </a:solidFill>
                <a:latin typeface="EC Square Sans Cond Pro" panose="020B0506040000020004" pitchFamily="34" charset="0"/>
                <a:ea typeface="Calibri"/>
                <a:cs typeface="+mj-lt"/>
              </a:rPr>
              <a:t>Upcoming</a:t>
            </a:r>
            <a:r>
              <a:rPr lang="de-DE" sz="4800" b="1" dirty="0">
                <a:solidFill>
                  <a:srgbClr val="024EA2"/>
                </a:solidFill>
                <a:latin typeface="EC Square Sans Cond Pro" panose="020B0506040000020004" pitchFamily="34" charset="0"/>
                <a:ea typeface="Calibri"/>
                <a:cs typeface="+mj-lt"/>
              </a:rPr>
              <a:t> Energy Efficiency Policy</a:t>
            </a:r>
            <a:endParaRPr lang="en-GB" sz="2000" b="1" dirty="0">
              <a:solidFill>
                <a:srgbClr val="024EA2"/>
              </a:solidFill>
              <a:latin typeface="EC Square Sans Cond Pro" panose="020B0506040000020004" pitchFamily="34" charset="0"/>
              <a:ea typeface="Calibri"/>
              <a:cs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12E28B-601C-0B1C-D48D-9D5A10EB6443}"/>
              </a:ext>
            </a:extLst>
          </p:cNvPr>
          <p:cNvGrpSpPr/>
          <p:nvPr/>
        </p:nvGrpSpPr>
        <p:grpSpPr>
          <a:xfrm>
            <a:off x="838928" y="1680018"/>
            <a:ext cx="10328063" cy="1359045"/>
            <a:chOff x="838928" y="1776268"/>
            <a:chExt cx="10328063" cy="135904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8BDE280-305C-936C-3971-014210CE12F0}"/>
                </a:ext>
              </a:extLst>
            </p:cNvPr>
            <p:cNvSpPr/>
            <p:nvPr/>
          </p:nvSpPr>
          <p:spPr>
            <a:xfrm>
              <a:off x="3146238" y="1857811"/>
              <a:ext cx="8020753" cy="1195959"/>
            </a:xfrm>
            <a:custGeom>
              <a:avLst/>
              <a:gdLst>
                <a:gd name="connsiteX0" fmla="*/ 199330 w 1195959"/>
                <a:gd name="connsiteY0" fmla="*/ 0 h 8020753"/>
                <a:gd name="connsiteX1" fmla="*/ 996629 w 1195959"/>
                <a:gd name="connsiteY1" fmla="*/ 0 h 8020753"/>
                <a:gd name="connsiteX2" fmla="*/ 1195959 w 1195959"/>
                <a:gd name="connsiteY2" fmla="*/ 199330 h 8020753"/>
                <a:gd name="connsiteX3" fmla="*/ 1195959 w 1195959"/>
                <a:gd name="connsiteY3" fmla="*/ 8020753 h 8020753"/>
                <a:gd name="connsiteX4" fmla="*/ 1195959 w 1195959"/>
                <a:gd name="connsiteY4" fmla="*/ 8020753 h 8020753"/>
                <a:gd name="connsiteX5" fmla="*/ 0 w 1195959"/>
                <a:gd name="connsiteY5" fmla="*/ 8020753 h 8020753"/>
                <a:gd name="connsiteX6" fmla="*/ 0 w 1195959"/>
                <a:gd name="connsiteY6" fmla="*/ 8020753 h 8020753"/>
                <a:gd name="connsiteX7" fmla="*/ 0 w 1195959"/>
                <a:gd name="connsiteY7" fmla="*/ 199330 h 8020753"/>
                <a:gd name="connsiteX8" fmla="*/ 199330 w 1195959"/>
                <a:gd name="connsiteY8" fmla="*/ 0 h 802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59" h="8020753">
                  <a:moveTo>
                    <a:pt x="1195959" y="1336816"/>
                  </a:moveTo>
                  <a:lnTo>
                    <a:pt x="1195959" y="6683937"/>
                  </a:lnTo>
                  <a:cubicBezTo>
                    <a:pt x="1195959" y="7422241"/>
                    <a:pt x="1182652" y="8020753"/>
                    <a:pt x="1166237" y="8020753"/>
                  </a:cubicBezTo>
                  <a:lnTo>
                    <a:pt x="0" y="8020753"/>
                  </a:lnTo>
                  <a:lnTo>
                    <a:pt x="0" y="80207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66237" y="0"/>
                  </a:lnTo>
                  <a:cubicBezTo>
                    <a:pt x="1182652" y="0"/>
                    <a:pt x="1195959" y="598512"/>
                    <a:pt x="1195959" y="1336816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82207" rIns="306032" bIns="182207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latin typeface="EC Square Sans Cond Pro" panose="020B0506040000020004" pitchFamily="34" charset="0"/>
                </a:rPr>
                <a:t>Call for Evidence &amp; Public Consultation (March – June)</a:t>
              </a:r>
              <a:endParaRPr lang="de-DE" sz="1800" kern="1200" dirty="0">
                <a:latin typeface="EC Square Sans Cond Pro" panose="020B05060400000200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800" kern="1200" dirty="0">
                  <a:latin typeface="EC Square Sans Cond Pro" panose="020B0506040000020004" pitchFamily="34" charset="0"/>
                </a:rPr>
                <a:t>Stakeholder </a:t>
              </a:r>
              <a:r>
                <a:rPr lang="de-DE" sz="1800" kern="1200" dirty="0" err="1">
                  <a:latin typeface="EC Square Sans Cond Pro" panose="020B0506040000020004" pitchFamily="34" charset="0"/>
                </a:rPr>
                <a:t>workshops</a:t>
              </a:r>
              <a:r>
                <a:rPr lang="de-DE" sz="1800" kern="1200" dirty="0">
                  <a:latin typeface="EC Square Sans Cond Pro" panose="020B0506040000020004" pitchFamily="34" charset="0"/>
                </a:rPr>
                <a:t> (June – </a:t>
              </a:r>
              <a:r>
                <a:rPr lang="de-DE" sz="1800" kern="1200" dirty="0" err="1">
                  <a:latin typeface="EC Square Sans Cond Pro" panose="020B0506040000020004" pitchFamily="34" charset="0"/>
                </a:rPr>
                <a:t>July</a:t>
              </a:r>
              <a:r>
                <a:rPr lang="de-DE" sz="1800" kern="1200" dirty="0">
                  <a:latin typeface="EC Square Sans Cond Pro" panose="020B0506040000020004" pitchFamily="34" charset="0"/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latin typeface="EC Square Sans Cond Pro" panose="020B0506040000020004" pitchFamily="34" charset="0"/>
                </a:rPr>
                <a:t>Established fora (CA-EED, EED Expert Group, Energy Efficiency Financing Coalition, Efficiency Action Forum 2030)</a:t>
              </a:r>
              <a:endParaRPr lang="de-DE" sz="1800" kern="1200" dirty="0">
                <a:latin typeface="EC Square Sans Cond Pro" panose="020B0506040000020004" pitchFamily="34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C6D14AB-0C8C-B1DD-A281-5B2896AF3109}"/>
                </a:ext>
              </a:extLst>
            </p:cNvPr>
            <p:cNvSpPr/>
            <p:nvPr/>
          </p:nvSpPr>
          <p:spPr>
            <a:xfrm>
              <a:off x="838928" y="1776268"/>
              <a:ext cx="2394650" cy="1359045"/>
            </a:xfrm>
            <a:custGeom>
              <a:avLst/>
              <a:gdLst>
                <a:gd name="connsiteX0" fmla="*/ 0 w 2394650"/>
                <a:gd name="connsiteY0" fmla="*/ 226512 h 1359045"/>
                <a:gd name="connsiteX1" fmla="*/ 226512 w 2394650"/>
                <a:gd name="connsiteY1" fmla="*/ 0 h 1359045"/>
                <a:gd name="connsiteX2" fmla="*/ 2168138 w 2394650"/>
                <a:gd name="connsiteY2" fmla="*/ 0 h 1359045"/>
                <a:gd name="connsiteX3" fmla="*/ 2394650 w 2394650"/>
                <a:gd name="connsiteY3" fmla="*/ 226512 h 1359045"/>
                <a:gd name="connsiteX4" fmla="*/ 2394650 w 2394650"/>
                <a:gd name="connsiteY4" fmla="*/ 1132533 h 1359045"/>
                <a:gd name="connsiteX5" fmla="*/ 2168138 w 2394650"/>
                <a:gd name="connsiteY5" fmla="*/ 1359045 h 1359045"/>
                <a:gd name="connsiteX6" fmla="*/ 226512 w 2394650"/>
                <a:gd name="connsiteY6" fmla="*/ 1359045 h 1359045"/>
                <a:gd name="connsiteX7" fmla="*/ 0 w 2394650"/>
                <a:gd name="connsiteY7" fmla="*/ 1132533 h 1359045"/>
                <a:gd name="connsiteX8" fmla="*/ 0 w 2394650"/>
                <a:gd name="connsiteY8" fmla="*/ 226512 h 135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4650" h="1359045">
                  <a:moveTo>
                    <a:pt x="0" y="226512"/>
                  </a:moveTo>
                  <a:cubicBezTo>
                    <a:pt x="0" y="101413"/>
                    <a:pt x="101413" y="0"/>
                    <a:pt x="226512" y="0"/>
                  </a:cubicBezTo>
                  <a:lnTo>
                    <a:pt x="2168138" y="0"/>
                  </a:lnTo>
                  <a:cubicBezTo>
                    <a:pt x="2293237" y="0"/>
                    <a:pt x="2394650" y="101413"/>
                    <a:pt x="2394650" y="226512"/>
                  </a:cubicBezTo>
                  <a:lnTo>
                    <a:pt x="2394650" y="1132533"/>
                  </a:lnTo>
                  <a:cubicBezTo>
                    <a:pt x="2394650" y="1257632"/>
                    <a:pt x="2293237" y="1359045"/>
                    <a:pt x="2168138" y="1359045"/>
                  </a:cubicBezTo>
                  <a:lnTo>
                    <a:pt x="226512" y="1359045"/>
                  </a:lnTo>
                  <a:cubicBezTo>
                    <a:pt x="101413" y="1359045"/>
                    <a:pt x="0" y="1257632"/>
                    <a:pt x="0" y="1132533"/>
                  </a:cubicBezTo>
                  <a:lnTo>
                    <a:pt x="0" y="2265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733" tIns="102538" rIns="138733" bIns="10253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000" b="1" kern="1200" dirty="0">
                  <a:latin typeface="EC Square Sans Cond Pro" panose="020B0506040000020004" pitchFamily="34" charset="0"/>
                </a:rPr>
                <a:t>Post-2030 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000" b="1" kern="1200" dirty="0">
                  <a:latin typeface="EC Square Sans Cond Pro" panose="020B0506040000020004" pitchFamily="34" charset="0"/>
                </a:rPr>
                <a:t>Energy Efficiency Framework</a:t>
              </a:r>
              <a:endParaRPr lang="de-DE" sz="2000" b="1" kern="1200" dirty="0">
                <a:latin typeface="EC Square Sans Cond Pro" panose="020B05060400000200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788E39-FDC6-676E-3AB0-582F842F9AE4}"/>
              </a:ext>
            </a:extLst>
          </p:cNvPr>
          <p:cNvGrpSpPr/>
          <p:nvPr/>
        </p:nvGrpSpPr>
        <p:grpSpPr>
          <a:xfrm>
            <a:off x="838928" y="3184015"/>
            <a:ext cx="10332201" cy="1359045"/>
            <a:chOff x="838928" y="3203265"/>
            <a:chExt cx="10332201" cy="135904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DCF323F-87A9-220A-2E39-24FEC69FEAFF}"/>
                </a:ext>
              </a:extLst>
            </p:cNvPr>
            <p:cNvSpPr/>
            <p:nvPr/>
          </p:nvSpPr>
          <p:spPr>
            <a:xfrm>
              <a:off x="3146238" y="3284808"/>
              <a:ext cx="8024891" cy="1195959"/>
            </a:xfrm>
            <a:custGeom>
              <a:avLst/>
              <a:gdLst>
                <a:gd name="connsiteX0" fmla="*/ 199330 w 1195959"/>
                <a:gd name="connsiteY0" fmla="*/ 0 h 8024891"/>
                <a:gd name="connsiteX1" fmla="*/ 996629 w 1195959"/>
                <a:gd name="connsiteY1" fmla="*/ 0 h 8024891"/>
                <a:gd name="connsiteX2" fmla="*/ 1195959 w 1195959"/>
                <a:gd name="connsiteY2" fmla="*/ 199330 h 8024891"/>
                <a:gd name="connsiteX3" fmla="*/ 1195959 w 1195959"/>
                <a:gd name="connsiteY3" fmla="*/ 8024891 h 8024891"/>
                <a:gd name="connsiteX4" fmla="*/ 1195959 w 1195959"/>
                <a:gd name="connsiteY4" fmla="*/ 8024891 h 8024891"/>
                <a:gd name="connsiteX5" fmla="*/ 0 w 1195959"/>
                <a:gd name="connsiteY5" fmla="*/ 8024891 h 8024891"/>
                <a:gd name="connsiteX6" fmla="*/ 0 w 1195959"/>
                <a:gd name="connsiteY6" fmla="*/ 8024891 h 8024891"/>
                <a:gd name="connsiteX7" fmla="*/ 0 w 1195959"/>
                <a:gd name="connsiteY7" fmla="*/ 199330 h 8024891"/>
                <a:gd name="connsiteX8" fmla="*/ 199330 w 1195959"/>
                <a:gd name="connsiteY8" fmla="*/ 0 h 802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59" h="8024891">
                  <a:moveTo>
                    <a:pt x="1195959" y="1337505"/>
                  </a:moveTo>
                  <a:lnTo>
                    <a:pt x="1195959" y="6687386"/>
                  </a:lnTo>
                  <a:cubicBezTo>
                    <a:pt x="1195959" y="7426070"/>
                    <a:pt x="1182659" y="8024891"/>
                    <a:pt x="1166253" y="8024891"/>
                  </a:cubicBezTo>
                  <a:lnTo>
                    <a:pt x="0" y="8024891"/>
                  </a:lnTo>
                  <a:lnTo>
                    <a:pt x="0" y="80248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66253" y="0"/>
                  </a:lnTo>
                  <a:cubicBezTo>
                    <a:pt x="1182659" y="0"/>
                    <a:pt x="1195959" y="598821"/>
                    <a:pt x="1195959" y="133750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82207" rIns="306032" bIns="182207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latin typeface="EC Square Sans Cond Pro" panose="020B0506040000020004" pitchFamily="34" charset="0"/>
                </a:rPr>
                <a:t>Support local integrated planning for clean, efficient, locally sourced H&amp;C
Speed up deployment of smart clean heating, including heat pumps and heat recovery.
Improve system efficiency with urban networks using waste heat, renewable heat, and flexible electricity demand.</a:t>
              </a:r>
              <a:endParaRPr lang="de-DE" sz="1800" kern="1200" dirty="0">
                <a:latin typeface="EC Square Sans Cond Pro" panose="020B05060400000200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76353DC-14D6-BB86-4466-2B9CEC8CBB06}"/>
                </a:ext>
              </a:extLst>
            </p:cNvPr>
            <p:cNvSpPr/>
            <p:nvPr/>
          </p:nvSpPr>
          <p:spPr>
            <a:xfrm>
              <a:off x="838928" y="3203265"/>
              <a:ext cx="2393988" cy="1359045"/>
            </a:xfrm>
            <a:custGeom>
              <a:avLst/>
              <a:gdLst>
                <a:gd name="connsiteX0" fmla="*/ 0 w 2393988"/>
                <a:gd name="connsiteY0" fmla="*/ 226512 h 1359045"/>
                <a:gd name="connsiteX1" fmla="*/ 226512 w 2393988"/>
                <a:gd name="connsiteY1" fmla="*/ 0 h 1359045"/>
                <a:gd name="connsiteX2" fmla="*/ 2167476 w 2393988"/>
                <a:gd name="connsiteY2" fmla="*/ 0 h 1359045"/>
                <a:gd name="connsiteX3" fmla="*/ 2393988 w 2393988"/>
                <a:gd name="connsiteY3" fmla="*/ 226512 h 1359045"/>
                <a:gd name="connsiteX4" fmla="*/ 2393988 w 2393988"/>
                <a:gd name="connsiteY4" fmla="*/ 1132533 h 1359045"/>
                <a:gd name="connsiteX5" fmla="*/ 2167476 w 2393988"/>
                <a:gd name="connsiteY5" fmla="*/ 1359045 h 1359045"/>
                <a:gd name="connsiteX6" fmla="*/ 226512 w 2393988"/>
                <a:gd name="connsiteY6" fmla="*/ 1359045 h 1359045"/>
                <a:gd name="connsiteX7" fmla="*/ 0 w 2393988"/>
                <a:gd name="connsiteY7" fmla="*/ 1132533 h 1359045"/>
                <a:gd name="connsiteX8" fmla="*/ 0 w 2393988"/>
                <a:gd name="connsiteY8" fmla="*/ 226512 h 135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3988" h="1359045">
                  <a:moveTo>
                    <a:pt x="0" y="226512"/>
                  </a:moveTo>
                  <a:cubicBezTo>
                    <a:pt x="0" y="101413"/>
                    <a:pt x="101413" y="0"/>
                    <a:pt x="226512" y="0"/>
                  </a:cubicBezTo>
                  <a:lnTo>
                    <a:pt x="2167476" y="0"/>
                  </a:lnTo>
                  <a:cubicBezTo>
                    <a:pt x="2292575" y="0"/>
                    <a:pt x="2393988" y="101413"/>
                    <a:pt x="2393988" y="226512"/>
                  </a:cubicBezTo>
                  <a:lnTo>
                    <a:pt x="2393988" y="1132533"/>
                  </a:lnTo>
                  <a:cubicBezTo>
                    <a:pt x="2393988" y="1257632"/>
                    <a:pt x="2292575" y="1359045"/>
                    <a:pt x="2167476" y="1359045"/>
                  </a:cubicBezTo>
                  <a:lnTo>
                    <a:pt x="226512" y="1359045"/>
                  </a:lnTo>
                  <a:cubicBezTo>
                    <a:pt x="101413" y="1359045"/>
                    <a:pt x="0" y="1257632"/>
                    <a:pt x="0" y="1132533"/>
                  </a:cubicBezTo>
                  <a:lnTo>
                    <a:pt x="0" y="2265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733" tIns="102538" rIns="138733" bIns="10253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EC Square Sans Cond Pro" panose="020B0506040000020004" pitchFamily="34" charset="0"/>
                </a:rPr>
                <a:t>Heating and Cooling</a:t>
              </a:r>
              <a:endParaRPr lang="de-DE" sz="2000" b="1" kern="1200" dirty="0">
                <a:latin typeface="EC Square Sans Cond Pro" panose="020B05060400000200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B9CAF9-77F4-F576-9ECF-FFF7C54A86F6}"/>
              </a:ext>
            </a:extLst>
          </p:cNvPr>
          <p:cNvGrpSpPr/>
          <p:nvPr/>
        </p:nvGrpSpPr>
        <p:grpSpPr>
          <a:xfrm>
            <a:off x="838928" y="4688012"/>
            <a:ext cx="10333056" cy="1359045"/>
            <a:chOff x="838928" y="4630262"/>
            <a:chExt cx="10333056" cy="135904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FD10E0-7AED-3BD9-3F6D-D242CFE083B7}"/>
                </a:ext>
              </a:extLst>
            </p:cNvPr>
            <p:cNvSpPr/>
            <p:nvPr/>
          </p:nvSpPr>
          <p:spPr>
            <a:xfrm>
              <a:off x="3146238" y="4711353"/>
              <a:ext cx="8025746" cy="1196862"/>
            </a:xfrm>
            <a:custGeom>
              <a:avLst/>
              <a:gdLst>
                <a:gd name="connsiteX0" fmla="*/ 199481 w 1196862"/>
                <a:gd name="connsiteY0" fmla="*/ 0 h 8025746"/>
                <a:gd name="connsiteX1" fmla="*/ 997381 w 1196862"/>
                <a:gd name="connsiteY1" fmla="*/ 0 h 8025746"/>
                <a:gd name="connsiteX2" fmla="*/ 1196862 w 1196862"/>
                <a:gd name="connsiteY2" fmla="*/ 199481 h 8025746"/>
                <a:gd name="connsiteX3" fmla="*/ 1196862 w 1196862"/>
                <a:gd name="connsiteY3" fmla="*/ 8025746 h 8025746"/>
                <a:gd name="connsiteX4" fmla="*/ 1196862 w 1196862"/>
                <a:gd name="connsiteY4" fmla="*/ 8025746 h 8025746"/>
                <a:gd name="connsiteX5" fmla="*/ 0 w 1196862"/>
                <a:gd name="connsiteY5" fmla="*/ 8025746 h 8025746"/>
                <a:gd name="connsiteX6" fmla="*/ 0 w 1196862"/>
                <a:gd name="connsiteY6" fmla="*/ 8025746 h 8025746"/>
                <a:gd name="connsiteX7" fmla="*/ 0 w 1196862"/>
                <a:gd name="connsiteY7" fmla="*/ 199481 h 8025746"/>
                <a:gd name="connsiteX8" fmla="*/ 199481 w 1196862"/>
                <a:gd name="connsiteY8" fmla="*/ 0 h 802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862" h="8025746">
                  <a:moveTo>
                    <a:pt x="1196862" y="1337651"/>
                  </a:moveTo>
                  <a:lnTo>
                    <a:pt x="1196862" y="6688095"/>
                  </a:lnTo>
                  <a:cubicBezTo>
                    <a:pt x="1196862" y="7426857"/>
                    <a:pt x="1183543" y="8025746"/>
                    <a:pt x="1167114" y="8025746"/>
                  </a:cubicBezTo>
                  <a:lnTo>
                    <a:pt x="0" y="8025746"/>
                  </a:lnTo>
                  <a:lnTo>
                    <a:pt x="0" y="80257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67114" y="0"/>
                  </a:lnTo>
                  <a:cubicBezTo>
                    <a:pt x="1183543" y="0"/>
                    <a:pt x="1196862" y="598889"/>
                    <a:pt x="1196862" y="1337651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82251" rIns="306076" bIns="182251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latin typeface="EC Square Sans Cond Pro" panose="020B0506040000020004" pitchFamily="34" charset="0"/>
                </a:rPr>
                <a:t>Report on the energy efficiency of data </a:t>
              </a:r>
              <a:r>
                <a:rPr lang="en-US" sz="1800" kern="1200" dirty="0" err="1">
                  <a:latin typeface="EC Square Sans Cond Pro" panose="020B0506040000020004" pitchFamily="34" charset="0"/>
                </a:rPr>
                <a:t>centres</a:t>
              </a:r>
              <a:r>
                <a:rPr lang="en-US" sz="1800" kern="1200" dirty="0">
                  <a:latin typeface="EC Square Sans Cond Pro" panose="020B0506040000020004" pitchFamily="34" charset="0"/>
                </a:rPr>
                <a:t> in the EU</a:t>
              </a:r>
              <a:endParaRPr lang="de-DE" sz="1800" kern="1200" dirty="0">
                <a:latin typeface="EC Square Sans Cond Pro" panose="020B05060400000200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latin typeface="EC Square Sans Cond Pro" panose="020B0506040000020004" pitchFamily="34" charset="0"/>
                </a:rPr>
                <a:t>Delegated Regulation establishing a common Union rating scheme for data </a:t>
              </a:r>
              <a:r>
                <a:rPr lang="en-US" sz="1800" kern="1200" dirty="0" err="1">
                  <a:latin typeface="EC Square Sans Cond Pro" panose="020B0506040000020004" pitchFamily="34" charset="0"/>
                </a:rPr>
                <a:t>centres</a:t>
              </a:r>
              <a:endParaRPr lang="de-DE" sz="1800" kern="1200" dirty="0">
                <a:latin typeface="EC Square Sans Cond Pro" panose="020B05060400000200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latin typeface="EC Square Sans Cond Pro" panose="020B0506040000020004" pitchFamily="34" charset="0"/>
                </a:rPr>
                <a:t>Public consultation on establishing minimum performance standards for data </a:t>
              </a:r>
              <a:r>
                <a:rPr lang="en-US" sz="1800" kern="1200" dirty="0" err="1">
                  <a:latin typeface="EC Square Sans Cond Pro" panose="020B0506040000020004" pitchFamily="34" charset="0"/>
                </a:rPr>
                <a:t>centres</a:t>
              </a:r>
              <a:r>
                <a:rPr lang="en-US" sz="1800" kern="1200" dirty="0">
                  <a:latin typeface="EC Square Sans Cond Pro" panose="020B0506040000020004" pitchFamily="34" charset="0"/>
                </a:rPr>
                <a:t> in the EU</a:t>
              </a:r>
              <a:endParaRPr lang="de-DE" sz="1800" kern="1200" dirty="0">
                <a:latin typeface="EC Square Sans Cond Pro" panose="020B05060400000200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8AEA0E-6BD3-9945-CEAA-217A4C9FA6C9}"/>
                </a:ext>
              </a:extLst>
            </p:cNvPr>
            <p:cNvSpPr/>
            <p:nvPr/>
          </p:nvSpPr>
          <p:spPr>
            <a:xfrm>
              <a:off x="838928" y="4630262"/>
              <a:ext cx="2393998" cy="1359045"/>
            </a:xfrm>
            <a:custGeom>
              <a:avLst/>
              <a:gdLst>
                <a:gd name="connsiteX0" fmla="*/ 0 w 2393998"/>
                <a:gd name="connsiteY0" fmla="*/ 226512 h 1359045"/>
                <a:gd name="connsiteX1" fmla="*/ 226512 w 2393998"/>
                <a:gd name="connsiteY1" fmla="*/ 0 h 1359045"/>
                <a:gd name="connsiteX2" fmla="*/ 2167486 w 2393998"/>
                <a:gd name="connsiteY2" fmla="*/ 0 h 1359045"/>
                <a:gd name="connsiteX3" fmla="*/ 2393998 w 2393998"/>
                <a:gd name="connsiteY3" fmla="*/ 226512 h 1359045"/>
                <a:gd name="connsiteX4" fmla="*/ 2393998 w 2393998"/>
                <a:gd name="connsiteY4" fmla="*/ 1132533 h 1359045"/>
                <a:gd name="connsiteX5" fmla="*/ 2167486 w 2393998"/>
                <a:gd name="connsiteY5" fmla="*/ 1359045 h 1359045"/>
                <a:gd name="connsiteX6" fmla="*/ 226512 w 2393998"/>
                <a:gd name="connsiteY6" fmla="*/ 1359045 h 1359045"/>
                <a:gd name="connsiteX7" fmla="*/ 0 w 2393998"/>
                <a:gd name="connsiteY7" fmla="*/ 1132533 h 1359045"/>
                <a:gd name="connsiteX8" fmla="*/ 0 w 2393998"/>
                <a:gd name="connsiteY8" fmla="*/ 226512 h 135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3998" h="1359045">
                  <a:moveTo>
                    <a:pt x="0" y="226512"/>
                  </a:moveTo>
                  <a:cubicBezTo>
                    <a:pt x="0" y="101413"/>
                    <a:pt x="101413" y="0"/>
                    <a:pt x="226512" y="0"/>
                  </a:cubicBezTo>
                  <a:lnTo>
                    <a:pt x="2167486" y="0"/>
                  </a:lnTo>
                  <a:cubicBezTo>
                    <a:pt x="2292585" y="0"/>
                    <a:pt x="2393998" y="101413"/>
                    <a:pt x="2393998" y="226512"/>
                  </a:cubicBezTo>
                  <a:lnTo>
                    <a:pt x="2393998" y="1132533"/>
                  </a:lnTo>
                  <a:cubicBezTo>
                    <a:pt x="2393998" y="1257632"/>
                    <a:pt x="2292585" y="1359045"/>
                    <a:pt x="2167486" y="1359045"/>
                  </a:cubicBezTo>
                  <a:lnTo>
                    <a:pt x="226512" y="1359045"/>
                  </a:lnTo>
                  <a:cubicBezTo>
                    <a:pt x="101413" y="1359045"/>
                    <a:pt x="0" y="1257632"/>
                    <a:pt x="0" y="1132533"/>
                  </a:cubicBezTo>
                  <a:lnTo>
                    <a:pt x="0" y="2265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733" tIns="102538" rIns="138733" bIns="10253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EC Square Sans Cond Pro" panose="020B0506040000020004" pitchFamily="34" charset="0"/>
                </a:rPr>
                <a:t>Data Centre Energy Efficiency Package </a:t>
              </a:r>
              <a:endParaRPr lang="de-DE" sz="2000" b="1" kern="1200" dirty="0">
                <a:latin typeface="EC Square Sans Cond Pro" panose="020B05060400000200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33CEC5B-DDA9-06FC-5BB3-423635039BEB}"/>
              </a:ext>
            </a:extLst>
          </p:cNvPr>
          <p:cNvSpPr/>
          <p:nvPr/>
        </p:nvSpPr>
        <p:spPr>
          <a:xfrm>
            <a:off x="10689771" y="6008917"/>
            <a:ext cx="1175657" cy="649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5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91F3D26D-2FCC-EFC7-E140-AE7245075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11A46B-E9EC-C9D7-0BCD-A3BBCEEDB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716" y="2885951"/>
            <a:ext cx="10065224" cy="214952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latin typeface="EC Square Sans Cond Pro" panose="020B0506040000020004" pitchFamily="34" charset="0"/>
                <a:ea typeface="+mj-lt"/>
                <a:cs typeface="+mj-lt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649428030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ur palette new PPT" id="{E6BB5664-7BDD-4A65-BCFB-018F3705D2C3}" vid="{6B9E8826-94D2-4F42-A051-4126D816BA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d0b3de28a065e24e5a8294ca5754645e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d7d6e0075fbc584d922ec4b353b6b08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A2DCB3-BFED-4F85-829E-3A1A9F4EE1EF}">
  <ds:schemaRefs>
    <ds:schemaRef ds:uri="http://schemas.microsoft.com/office/2006/metadata/properties"/>
    <ds:schemaRef ds:uri="http://schemas.microsoft.com/office/infopath/2007/PartnerControls"/>
    <ds:schemaRef ds:uri="7f6b1e12-94fa-451b-858e-6fc3f81734a1"/>
    <ds:schemaRef ds:uri="76b001ec-d05e-4392-8e11-a033b2cc03bd"/>
  </ds:schemaRefs>
</ds:datastoreItem>
</file>

<file path=customXml/itemProps2.xml><?xml version="1.0" encoding="utf-8"?>
<ds:datastoreItem xmlns:ds="http://schemas.openxmlformats.org/officeDocument/2006/customXml" ds:itemID="{22F3B215-DCD8-4B08-9205-EA8636E862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70C213-1B2F-47ED-AE67-F8BBDFAD9A9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1013</Words>
  <Application>Microsoft Office PowerPoint</Application>
  <PresentationFormat>Widescreen</PresentationFormat>
  <Paragraphs>135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EC Square Sans Cond Pro</vt:lpstr>
      <vt:lpstr>Symbol</vt:lpstr>
      <vt:lpstr>Wingdings</vt:lpstr>
      <vt:lpstr>colour palette new PPT</vt:lpstr>
      <vt:lpstr>Energy Efficiency: Policy and Funding</vt:lpstr>
      <vt:lpstr>PowerPoint Presentation</vt:lpstr>
      <vt:lpstr>PowerPoint Presentation</vt:lpstr>
      <vt:lpstr>PowerPoint Presentation</vt:lpstr>
      <vt:lpstr>PowerPoint Presentation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MARAVALL RODRIGUEZ Carlos (ENER)</cp:lastModifiedBy>
  <cp:revision>234</cp:revision>
  <dcterms:created xsi:type="dcterms:W3CDTF">2019-08-09T12:06:42Z</dcterms:created>
  <dcterms:modified xsi:type="dcterms:W3CDTF">2026-06-16T12:23:53Z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