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6"/>
  </p:notesMasterIdLst>
  <p:handoutMasterIdLst>
    <p:handoutMasterId r:id="rId7"/>
  </p:handoutMasterIdLst>
  <p:sldIdLst>
    <p:sldId id="2147378921" r:id="rId2"/>
    <p:sldId id="2147378981" r:id="rId3"/>
    <p:sldId id="2147378985" r:id="rId4"/>
    <p:sldId id="260" r:id="rId5"/>
  </p:sldIdLst>
  <p:sldSz cx="12192000" cy="6858000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V. Márquez" initials="JVM" lastIdx="1" clrIdx="0">
    <p:extLst>
      <p:ext uri="{19B8F6BF-5375-455C-9EA6-DF929625EA0E}">
        <p15:presenceInfo xmlns:p15="http://schemas.microsoft.com/office/powerpoint/2012/main" userId="S::jmarquez@aeeolica.org::447dc9c0-89a0-4e02-a497-6f0f5ab50a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AA4"/>
    <a:srgbClr val="DCF753"/>
    <a:srgbClr val="DCE8F5"/>
    <a:srgbClr val="008000"/>
    <a:srgbClr val="000000"/>
    <a:srgbClr val="00468B"/>
    <a:srgbClr val="FFCC00"/>
    <a:srgbClr val="F2F2F2"/>
    <a:srgbClr val="C000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6154" autoAdjust="0"/>
  </p:normalViewPr>
  <p:slideViewPr>
    <p:cSldViewPr snapToGrid="0" snapToObjects="1">
      <p:cViewPr varScale="1">
        <p:scale>
          <a:sx n="149" d="100"/>
          <a:sy n="149" d="100"/>
        </p:scale>
        <p:origin x="34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7F594F9B-F161-A541-AB31-B87B1F51D0FB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28B8DDF-8D19-F04F-86CB-C2B6C8595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23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1CD363D-EDE8-A643-ABBE-9A3665F03FDA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510398A-5C49-2F45-B37F-F133BF530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69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98A-5C49-2F45-B37F-F133BF530F1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7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98A-5C49-2F45-B37F-F133BF530F1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95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383153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60727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60727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0727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1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560727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25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560727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02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607279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0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88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5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1CE"/>
                </a:solidFill>
              </a:defRPr>
            </a:lvl1pPr>
          </a:lstStyle>
          <a:p>
            <a:r>
              <a:rPr lang="es-ES" dirty="0"/>
              <a:t>Pie de página Foto</a:t>
            </a:r>
          </a:p>
          <a:p>
            <a:r>
              <a:rPr lang="es-ES" dirty="0"/>
              <a:t>Calibri 11</a:t>
            </a:r>
          </a:p>
        </p:txBody>
      </p:sp>
    </p:spTree>
    <p:extLst>
      <p:ext uri="{BB962C8B-B14F-4D97-AF65-F5344CB8AC3E}">
        <p14:creationId xmlns:p14="http://schemas.microsoft.com/office/powerpoint/2010/main" val="34337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71C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71C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71C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71C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71C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de una ciudad con nubes en el cielo&#10;&#10;El contenido generado por IA puede ser incorrecto.">
            <a:extLst>
              <a:ext uri="{FF2B5EF4-FFF2-40B4-BE49-F238E27FC236}">
                <a16:creationId xmlns:a16="http://schemas.microsoft.com/office/drawing/2014/main" id="{CF83B7B1-BDE7-7FC2-F0E0-195A8F84C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EF0429B-0D0B-A4C9-FEDD-75F3B3869DB8}"/>
              </a:ext>
            </a:extLst>
          </p:cNvPr>
          <p:cNvSpPr/>
          <p:nvPr/>
        </p:nvSpPr>
        <p:spPr>
          <a:xfrm>
            <a:off x="-251581" y="1"/>
            <a:ext cx="1244358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100000">
                <a:srgbClr val="0071CE">
                  <a:alpha val="22000"/>
                </a:srgbClr>
              </a:gs>
              <a:gs pos="20000">
                <a:srgbClr val="0071CE">
                  <a:alpha val="85000"/>
                </a:srgbClr>
              </a:gs>
              <a:gs pos="64000">
                <a:srgbClr val="0071CE">
                  <a:alpha val="45000"/>
                </a:srgbClr>
              </a:gs>
              <a:gs pos="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noProof="0"/>
          </a:p>
        </p:txBody>
      </p:sp>
      <p:sp>
        <p:nvSpPr>
          <p:cNvPr id="8" name="CuadroTexto 7"/>
          <p:cNvSpPr txBox="1"/>
          <p:nvPr/>
        </p:nvSpPr>
        <p:spPr>
          <a:xfrm>
            <a:off x="8487677" y="204462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10E5C0-62A3-5C68-563A-E65D1440AD14}"/>
              </a:ext>
            </a:extLst>
          </p:cNvPr>
          <p:cNvSpPr txBox="1"/>
          <p:nvPr/>
        </p:nvSpPr>
        <p:spPr>
          <a:xfrm>
            <a:off x="761574" y="838021"/>
            <a:ext cx="616996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EUFORES – Jornada Congreso Diputados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Wind Energy in Spain: Scaling Capacity and Industrial Opportunities</a:t>
            </a:r>
          </a:p>
          <a:p>
            <a:pPr>
              <a:spcBef>
                <a:spcPts val="2400"/>
              </a:spcBef>
            </a:pPr>
            <a:endParaRPr lang="es-ES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2400"/>
              </a:spcBef>
            </a:pPr>
            <a:endParaRPr lang="es-ES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2400"/>
              </a:spcBef>
            </a:pPr>
            <a:endParaRPr lang="es-ES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2400"/>
              </a:spcBef>
            </a:pPr>
            <a:endParaRPr lang="es-ES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s-ES" dirty="0">
                <a:solidFill>
                  <a:schemeClr val="bg1"/>
                </a:solidFill>
                <a:latin typeface="Aptos Display" panose="020B0004020202020204" pitchFamily="34" charset="0"/>
              </a:rPr>
              <a:t>Rocío Sicre. </a:t>
            </a:r>
            <a:r>
              <a:rPr lang="es-ES" dirty="0">
                <a:solidFill>
                  <a:schemeClr val="accent5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Presidenta AEE</a:t>
            </a:r>
          </a:p>
          <a:p>
            <a:pPr>
              <a:spcBef>
                <a:spcPts val="600"/>
              </a:spcBef>
            </a:pPr>
            <a:endParaRPr lang="es-ES" dirty="0">
              <a:solidFill>
                <a:schemeClr val="accent5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1400" dirty="0">
                <a:solidFill>
                  <a:schemeClr val="bg1">
                    <a:lumMod val="85000"/>
                  </a:schemeClr>
                </a:solidFill>
                <a:latin typeface="Aptos Display" panose="020B0004020202020204" pitchFamily="34" charset="0"/>
              </a:rPr>
              <a:t>19 JUN 26</a:t>
            </a:r>
          </a:p>
        </p:txBody>
      </p:sp>
    </p:spTree>
    <p:extLst>
      <p:ext uri="{BB962C8B-B14F-4D97-AF65-F5344CB8AC3E}">
        <p14:creationId xmlns:p14="http://schemas.microsoft.com/office/powerpoint/2010/main" val="185984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85A8-4D5E-E32A-D7B7-99974027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E681D629-9670-C9A8-AFE2-B85ADBAC387F}"/>
              </a:ext>
            </a:extLst>
          </p:cNvPr>
          <p:cNvSpPr txBox="1">
            <a:spLocks/>
          </p:cNvSpPr>
          <p:nvPr/>
        </p:nvSpPr>
        <p:spPr>
          <a:xfrm>
            <a:off x="371100" y="6356350"/>
            <a:ext cx="37461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56412C-ACA6-414D-9546-989D610B78DD}" type="slidenum">
              <a:rPr lang="es-ES" sz="1000" smtClean="0"/>
              <a:pPr/>
              <a:t>2</a:t>
            </a:fld>
            <a:endParaRPr lang="es-ES" sz="10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185479C-B1C1-6137-8DAB-39368B7A156D}"/>
              </a:ext>
            </a:extLst>
          </p:cNvPr>
          <p:cNvSpPr txBox="1">
            <a:spLocks/>
          </p:cNvSpPr>
          <p:nvPr/>
        </p:nvSpPr>
        <p:spPr>
          <a:xfrm>
            <a:off x="1878503" y="248922"/>
            <a:ext cx="8434993" cy="41420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800" b="1" u="sng">
                <a:solidFill>
                  <a:srgbClr val="0070C0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Principales retos eólicos 2026. </a:t>
            </a:r>
          </a:p>
          <a:p>
            <a:r>
              <a:rPr lang="es-ES" sz="1800" b="0" u="none" dirty="0">
                <a:solidFill>
                  <a:schemeClr val="tx1"/>
                </a:solidFill>
              </a:rPr>
              <a:t>¿Cómo incrementar capacidad y ganar fortaleza en Industria?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D758A2-DB4A-5D30-1E05-18893CD27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59020"/>
              </p:ext>
            </p:extLst>
          </p:nvPr>
        </p:nvGraphicFramePr>
        <p:xfrm>
          <a:off x="558406" y="2099226"/>
          <a:ext cx="8762466" cy="802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2466">
                  <a:extLst>
                    <a:ext uri="{9D8B030D-6E8A-4147-A177-3AD203B41FA5}">
                      <a16:colId xmlns:a16="http://schemas.microsoft.com/office/drawing/2014/main" val="2408664594"/>
                    </a:ext>
                  </a:extLst>
                </a:gridCol>
              </a:tblGrid>
              <a:tr h="80289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56082"/>
                        </a:buClr>
                        <a:buFont typeface="+mj-lt"/>
                        <a:buAutoNum type="arabicPeriod" startAt="2"/>
                      </a:pP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Ritmo de </a:t>
                      </a:r>
                      <a:r>
                        <a:rPr lang="es-E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ighlight>
                            <a:srgbClr val="316AA4"/>
                          </a:highlight>
                          <a:latin typeface="Aptos Display" panose="020B0004020202020204" pitchFamily="34" charset="0"/>
                        </a:rPr>
                        <a:t>tramitación</a:t>
                      </a: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 insuficiente e incierto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 Necesidad Trasposición </a:t>
                      </a: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Interés Público Superior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 Necesaria </a:t>
                      </a:r>
                      <a:r>
                        <a:rPr lang="es-ES" sz="18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Digitalización y Unificación de Sistemas y Procesos (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MITECO y CCAA.</a:t>
                      </a:r>
                    </a:p>
                  </a:txBody>
                  <a:tcPr marL="46419" marR="464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89114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17E2BCD-84F7-7546-59EC-74497BF78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26644"/>
              </p:ext>
            </p:extLst>
          </p:nvPr>
        </p:nvGraphicFramePr>
        <p:xfrm>
          <a:off x="9485861" y="3215525"/>
          <a:ext cx="2100801" cy="614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801">
                  <a:extLst>
                    <a:ext uri="{9D8B030D-6E8A-4147-A177-3AD203B41FA5}">
                      <a16:colId xmlns:a16="http://schemas.microsoft.com/office/drawing/2014/main" val="2408664594"/>
                    </a:ext>
                  </a:extLst>
                </a:gridCol>
              </a:tblGrid>
              <a:tr h="6140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56082"/>
                        </a:buClr>
                        <a:buFont typeface="+mj-lt"/>
                        <a:buAutoNum type="arabicParenR" startAt="9"/>
                      </a:pPr>
                      <a:endParaRPr lang="es-ES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6419" marR="4641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91147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2DF345E1-83FD-E100-CBB4-308EC574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8"/>
          <a:stretch>
            <a:fillRect/>
          </a:stretch>
        </p:blipFill>
        <p:spPr>
          <a:xfrm>
            <a:off x="9367804" y="2247344"/>
            <a:ext cx="2649951" cy="99362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0ADBB1E-E685-B5B1-5608-CB68BED668F9}"/>
              </a:ext>
            </a:extLst>
          </p:cNvPr>
          <p:cNvSpPr txBox="1"/>
          <p:nvPr/>
        </p:nvSpPr>
        <p:spPr>
          <a:xfrm>
            <a:off x="477449" y="2913155"/>
            <a:ext cx="6422115" cy="1717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156082"/>
              </a:buClr>
              <a:buSzTx/>
              <a:buFont typeface="+mj-lt"/>
              <a:buAutoNum type="arabicPeriod" startAt="3"/>
              <a:tabLst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 Seguridad jurídica en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determinados territorios +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Bloqueo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por </a:t>
            </a:r>
            <a:r>
              <a:rPr lang="es-ES" sz="1800" b="1" dirty="0">
                <a:solidFill>
                  <a:schemeClr val="bg1"/>
                </a:solidFill>
                <a:effectLst/>
                <a:highlight>
                  <a:srgbClr val="316AA4"/>
                </a:highlight>
                <a:latin typeface="Aptos Display" panose="020B0004020202020204" pitchFamily="34" charset="0"/>
              </a:rPr>
              <a:t>Judicialización y Recursos</a:t>
            </a:r>
            <a:r>
              <a:rPr lang="es-ES" sz="1800" b="1" dirty="0">
                <a:solidFill>
                  <a:schemeClr val="bg1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masivos que inhabilitan las Administraciones Públicas.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156082"/>
              </a:buClr>
              <a:buSzTx/>
              <a:buFont typeface="+mj-lt"/>
              <a:buAutoNum type="arabicPeriod" startAt="3"/>
              <a:tabLst/>
              <a:defRPr/>
            </a:pPr>
            <a:r>
              <a:rPr lang="es-ES" sz="1800" b="1" dirty="0">
                <a:solidFill>
                  <a:schemeClr val="bg1"/>
                </a:solidFill>
                <a:effectLst/>
                <a:highlight>
                  <a:srgbClr val="316AA4"/>
                </a:highlight>
                <a:latin typeface="Aptos Display" panose="020B0004020202020204" pitchFamily="34" charset="0"/>
              </a:rPr>
              <a:t> Aceptación </a:t>
            </a:r>
            <a:r>
              <a:rPr lang="es-ES" b="1" dirty="0">
                <a:solidFill>
                  <a:schemeClr val="bg1"/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Social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. A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menaza = </a:t>
            </a:r>
            <a:r>
              <a:rPr lang="es-ES" b="1" dirty="0">
                <a:solidFill>
                  <a:schemeClr val="bg2"/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Desinformación y Manipulación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DA85EE5-107C-0B62-B3EB-9AA302234A7B}"/>
              </a:ext>
            </a:extLst>
          </p:cNvPr>
          <p:cNvSpPr/>
          <p:nvPr/>
        </p:nvSpPr>
        <p:spPr>
          <a:xfrm>
            <a:off x="9571421" y="2053398"/>
            <a:ext cx="2242716" cy="1389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bg1"/>
                </a:solidFill>
                <a:highlight>
                  <a:srgbClr val="800000"/>
                </a:highlight>
              </a:rPr>
              <a:t>Lejos de los objetivos PNIEC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3B19AE7-3F19-D436-6EE3-C7347B197111}"/>
              </a:ext>
            </a:extLst>
          </p:cNvPr>
          <p:cNvSpPr/>
          <p:nvPr/>
        </p:nvSpPr>
        <p:spPr>
          <a:xfrm>
            <a:off x="8248777" y="5363112"/>
            <a:ext cx="3839723" cy="6018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0070C0"/>
                </a:solidFill>
              </a:rPr>
              <a:t>MW con acceso desde 01ENE18 = 67 GW</a:t>
            </a:r>
          </a:p>
          <a:p>
            <a:r>
              <a:rPr lang="es-ES" sz="1400" dirty="0">
                <a:solidFill>
                  <a:srgbClr val="008000"/>
                </a:solidFill>
              </a:rPr>
              <a:t>MW </a:t>
            </a:r>
            <a:r>
              <a:rPr lang="es-ES" sz="1400" b="1" dirty="0">
                <a:solidFill>
                  <a:srgbClr val="008000"/>
                </a:solidFill>
              </a:rPr>
              <a:t>construidos = 5,8 GW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MW archivados o con </a:t>
            </a:r>
            <a:r>
              <a:rPr lang="es-ES" sz="1400" b="1" dirty="0">
                <a:solidFill>
                  <a:schemeClr val="accent2">
                    <a:lumMod val="75000"/>
                  </a:schemeClr>
                </a:solidFill>
              </a:rPr>
              <a:t>DIA negativa = 18,2 GW !!!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4D3821D-0409-7402-6D8B-E7F8B5C3200E}"/>
              </a:ext>
            </a:extLst>
          </p:cNvPr>
          <p:cNvCxnSpPr/>
          <p:nvPr/>
        </p:nvCxnSpPr>
        <p:spPr>
          <a:xfrm>
            <a:off x="8248777" y="5363112"/>
            <a:ext cx="0" cy="605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BAB482B-F9C6-0BB8-F2D3-C04AB7EACFBD}"/>
              </a:ext>
            </a:extLst>
          </p:cNvPr>
          <p:cNvSpPr txBox="1"/>
          <p:nvPr/>
        </p:nvSpPr>
        <p:spPr>
          <a:xfrm>
            <a:off x="558406" y="4902309"/>
            <a:ext cx="7690371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156082"/>
              </a:buClr>
              <a:buFont typeface="+mj-lt"/>
              <a:buAutoNum type="arabicPeriod" startAt="5"/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316AA4"/>
                </a:highlight>
                <a:latin typeface="Aptos Display" panose="020B0004020202020204" pitchFamily="34" charset="0"/>
              </a:rPr>
              <a:t> </a:t>
            </a:r>
            <a:r>
              <a:rPr lang="es-ES" sz="1800" b="1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316AA4"/>
                </a:highlight>
                <a:latin typeface="Aptos Display" panose="020B0004020202020204" pitchFamily="34" charset="0"/>
              </a:rPr>
              <a:t>Evaluación ambiental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.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Trasposición </a:t>
            </a:r>
            <a:r>
              <a:rPr lang="es-ES" sz="1800" b="1" u="sng" dirty="0">
                <a:effectLst/>
                <a:latin typeface="Aptos Display" panose="020B0004020202020204" pitchFamily="34" charset="0"/>
              </a:rPr>
              <a:t>Interés Público Superior.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In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terpretación actual excesiva del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principio de precaución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+ 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¿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Cómo regular de forma coherente la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coexistencia de la eólica con la </a:t>
            </a:r>
            <a:r>
              <a:rPr lang="es-ES" b="1" dirty="0">
                <a:solidFill>
                  <a:schemeClr val="bg1">
                    <a:lumMod val="95000"/>
                  </a:schemeClr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avifauna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?. </a:t>
            </a:r>
            <a:r>
              <a:rPr lang="es-ES" b="1" u="sng" dirty="0">
                <a:solidFill>
                  <a:srgbClr val="00B0F0"/>
                </a:solidFill>
                <a:latin typeface="Aptos Display" panose="020B0004020202020204" pitchFamily="34" charset="0"/>
              </a:rPr>
              <a:t>ENFOQUE HACIA POBLACIONES Y NO HACIA INDIVIDUOS</a:t>
            </a:r>
            <a:endParaRPr lang="es-ES" sz="1800" b="1" u="sng" dirty="0">
              <a:solidFill>
                <a:srgbClr val="00B0F0"/>
              </a:solidFill>
              <a:effectLst/>
              <a:latin typeface="Aptos Display" panose="020B00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63123E-D663-6193-9655-1C14DB1D1F4A}"/>
              </a:ext>
            </a:extLst>
          </p:cNvPr>
          <p:cNvSpPr txBox="1"/>
          <p:nvPr/>
        </p:nvSpPr>
        <p:spPr>
          <a:xfrm>
            <a:off x="558406" y="1219571"/>
            <a:ext cx="11156145" cy="67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Clr>
                <a:srgbClr val="156082"/>
              </a:buClr>
              <a:buFont typeface="+mj-lt"/>
              <a:buAutoNum type="arabicPeriod"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Apuesta acelerada por la </a:t>
            </a:r>
            <a:r>
              <a:rPr lang="es-ES" b="1" dirty="0">
                <a:solidFill>
                  <a:schemeClr val="bg2"/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electrificación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.  “</a:t>
            </a:r>
            <a:r>
              <a:rPr lang="es-ES" b="1" dirty="0">
                <a:solidFill>
                  <a:srgbClr val="00B0F0"/>
                </a:solidFill>
                <a:latin typeface="Aptos Display" panose="020B0004020202020204" pitchFamily="34" charset="0"/>
              </a:rPr>
              <a:t>Escudo para la competitividad ante crisis geopolíticas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”.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Incremento de la Demanda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 Eléctrica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sym typeface="Wingdings 3" panose="05040102010807070707" pitchFamily="18" charset="2"/>
              </a:rPr>
              <a:t>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Equilibrio de Mercado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(generación/consumo) = solución a </a:t>
            </a:r>
            <a:r>
              <a:rPr lang="es-ES" dirty="0">
                <a:solidFill>
                  <a:schemeClr val="bg1"/>
                </a:solidFill>
                <a:highlight>
                  <a:srgbClr val="800000"/>
                </a:highlight>
                <a:latin typeface="Aptos Display" panose="020B0004020202020204" pitchFamily="34" charset="0"/>
              </a:rPr>
              <a:t>“</a:t>
            </a:r>
            <a:r>
              <a:rPr lang="es-ES" b="1" dirty="0">
                <a:solidFill>
                  <a:schemeClr val="bg1"/>
                </a:solidFill>
                <a:highlight>
                  <a:srgbClr val="800000"/>
                </a:highlight>
                <a:latin typeface="Aptos Display" panose="020B0004020202020204" pitchFamily="34" charset="0"/>
              </a:rPr>
              <a:t>precios 0</a:t>
            </a:r>
            <a:r>
              <a:rPr lang="es-ES" dirty="0">
                <a:solidFill>
                  <a:schemeClr val="bg1"/>
                </a:solidFill>
                <a:highlight>
                  <a:srgbClr val="800000"/>
                </a:highlight>
                <a:latin typeface="Aptos Display" panose="020B0004020202020204" pitchFamily="34" charset="0"/>
              </a:rPr>
              <a:t>”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actuales.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6CC746C-DBBB-3A7E-D425-F429F18233C7}"/>
              </a:ext>
            </a:extLst>
          </p:cNvPr>
          <p:cNvSpPr/>
          <p:nvPr/>
        </p:nvSpPr>
        <p:spPr>
          <a:xfrm>
            <a:off x="6231342" y="3458856"/>
            <a:ext cx="4034870" cy="13565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</a:pPr>
            <a:r>
              <a:rPr lang="es-ES" sz="1200" b="1" dirty="0">
                <a:solidFill>
                  <a:schemeClr val="tx2">
                    <a:lumMod val="50000"/>
                  </a:schemeClr>
                </a:solidFill>
                <a:highlight>
                  <a:srgbClr val="DCF753"/>
                </a:highlight>
                <a:latin typeface="Arial"/>
                <a:cs typeface="Arial"/>
              </a:rPr>
              <a:t>DECLARACIÓN CONJUNTA DE LA EÓLICA Y LOS MUNICIPIOS POR EL DESARROLLO LOCAL SOSTENIBLE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+ 47</a:t>
            </a:r>
            <a:r>
              <a:rPr lang="es-ES" sz="1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200" b="1" spc="-10" dirty="0">
                <a:solidFill>
                  <a:schemeClr val="bg1"/>
                </a:solidFill>
                <a:latin typeface="Arial"/>
                <a:cs typeface="Arial"/>
              </a:rPr>
              <a:t>FIRMAS </a:t>
            </a:r>
            <a:r>
              <a:rPr lang="es-ES" sz="1200" spc="-10" dirty="0">
                <a:solidFill>
                  <a:schemeClr val="bg1"/>
                </a:solidFill>
                <a:latin typeface="Arial"/>
                <a:cs typeface="Arial"/>
              </a:rPr>
              <a:t>(2 nuevas firmas tras el evento)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+ 131.400</a:t>
            </a:r>
            <a:r>
              <a:rPr lang="es-ES" sz="12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200" b="1" spc="-10" dirty="0">
                <a:solidFill>
                  <a:schemeClr val="bg1"/>
                </a:solidFill>
                <a:latin typeface="Arial"/>
                <a:cs typeface="Arial"/>
              </a:rPr>
              <a:t>VECINOS</a:t>
            </a: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spc="-10" dirty="0">
                <a:solidFill>
                  <a:schemeClr val="bg1"/>
                </a:solidFill>
                <a:latin typeface="Arial"/>
                <a:cs typeface="Arial"/>
              </a:rPr>
              <a:t>+ </a:t>
            </a:r>
            <a:r>
              <a:rPr lang="es-ES" sz="1200" b="1" dirty="0">
                <a:solidFill>
                  <a:schemeClr val="bg1"/>
                </a:solidFill>
                <a:latin typeface="Arial"/>
                <a:cs typeface="Arial"/>
              </a:rPr>
              <a:t>80%</a:t>
            </a:r>
            <a:r>
              <a:rPr lang="es-ES" sz="1200" b="1" spc="-5" dirty="0">
                <a:solidFill>
                  <a:schemeClr val="bg1"/>
                </a:solidFill>
                <a:latin typeface="Arial"/>
                <a:cs typeface="Arial"/>
              </a:rPr>
              <a:t> POTENCIA INSTALADA</a:t>
            </a:r>
            <a:endParaRPr lang="es-E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7BF5014C-D305-D60E-A578-101B5E90A57F}"/>
              </a:ext>
            </a:extLst>
          </p:cNvPr>
          <p:cNvSpPr/>
          <p:nvPr/>
        </p:nvSpPr>
        <p:spPr>
          <a:xfrm>
            <a:off x="5792300" y="4056113"/>
            <a:ext cx="313325" cy="2685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70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7DC5-54E4-94D9-9FF8-10859AF6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12">
            <a:extLst>
              <a:ext uri="{FF2B5EF4-FFF2-40B4-BE49-F238E27FC236}">
                <a16:creationId xmlns:a16="http://schemas.microsoft.com/office/drawing/2014/main" id="{01EBC4C8-B035-11DC-62CF-798B58E0416A}"/>
              </a:ext>
            </a:extLst>
          </p:cNvPr>
          <p:cNvSpPr txBox="1">
            <a:spLocks/>
          </p:cNvSpPr>
          <p:nvPr/>
        </p:nvSpPr>
        <p:spPr>
          <a:xfrm>
            <a:off x="371100" y="6356350"/>
            <a:ext cx="374614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56412C-ACA6-414D-9546-989D610B78DD}" type="slidenum">
              <a:rPr lang="es-ES" sz="1000" smtClean="0"/>
              <a:pPr/>
              <a:t>3</a:t>
            </a:fld>
            <a:endParaRPr lang="es-ES" sz="1000" dirty="0"/>
          </a:p>
        </p:txBody>
      </p:sp>
      <p:pic>
        <p:nvPicPr>
          <p:cNvPr id="4" name="Picture 4" descr="Cómo pasar de 139 aerogeneradores a 22 y producir más energía: así funciona  la repotenciación y el reciclaje de parques eólicos | Clima y Medio  Ambiente | EL PAÍS">
            <a:extLst>
              <a:ext uri="{FF2B5EF4-FFF2-40B4-BE49-F238E27FC236}">
                <a16:creationId xmlns:a16="http://schemas.microsoft.com/office/drawing/2014/main" id="{555C02BC-FFAD-115A-025E-841C7B08D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>
            <a:fillRect/>
          </a:stretch>
        </p:blipFill>
        <p:spPr bwMode="auto">
          <a:xfrm>
            <a:off x="8798706" y="2074431"/>
            <a:ext cx="1514790" cy="8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aturgy inicia la transformación tecnológica del parque eólico Novo (A  Coruña) reduciendo su tamaño a solo 5 aerogeneradores - Naturgy">
            <a:extLst>
              <a:ext uri="{FF2B5EF4-FFF2-40B4-BE49-F238E27FC236}">
                <a16:creationId xmlns:a16="http://schemas.microsoft.com/office/drawing/2014/main" id="{1FA02955-30FD-FFFC-97CD-CDB7F312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422" y="2074430"/>
            <a:ext cx="1514790" cy="8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D2C0127-D7F5-9E83-7D1A-A23261905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02929"/>
              </p:ext>
            </p:extLst>
          </p:nvPr>
        </p:nvGraphicFramePr>
        <p:xfrm>
          <a:off x="620770" y="4907986"/>
          <a:ext cx="8749923" cy="576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9923">
                  <a:extLst>
                    <a:ext uri="{9D8B030D-6E8A-4147-A177-3AD203B41FA5}">
                      <a16:colId xmlns:a16="http://schemas.microsoft.com/office/drawing/2014/main" val="2408664594"/>
                    </a:ext>
                  </a:extLst>
                </a:gridCol>
              </a:tblGrid>
              <a:tr h="3610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56082"/>
                        </a:buClr>
                        <a:buFont typeface="+mj-lt"/>
                        <a:buAutoNum type="arabicPeriod" startAt="10"/>
                      </a:pPr>
                      <a:r>
                        <a:rPr lang="es-ES" sz="1800" b="1" dirty="0">
                          <a:solidFill>
                            <a:schemeClr val="bg2"/>
                          </a:solidFill>
                          <a:effectLst/>
                          <a:highlight>
                            <a:srgbClr val="316AA4"/>
                          </a:highlight>
                          <a:latin typeface="Aptos Display" panose="020B0004020202020204" pitchFamily="34" charset="0"/>
                        </a:rPr>
                        <a:t>Offshore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 Necesidad de </a:t>
                      </a: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activación Mercado Piloto. 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Lanzamiento </a:t>
                      </a: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1ª subasta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 </a:t>
                      </a: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Oportunidad industrial 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y 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800000"/>
                          </a:highlight>
                          <a:latin typeface="Aptos Display" panose="020B0004020202020204" pitchFamily="34" charset="0"/>
                        </a:rPr>
                        <a:t>Coste de la Inacción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</a:t>
                      </a:r>
                    </a:p>
                  </a:txBody>
                  <a:tcPr marL="46419" marR="4641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9114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BD7666F-B01C-D6D2-C324-60FC77B31E98}"/>
              </a:ext>
            </a:extLst>
          </p:cNvPr>
          <p:cNvSpPr txBox="1"/>
          <p:nvPr/>
        </p:nvSpPr>
        <p:spPr>
          <a:xfrm>
            <a:off x="620770" y="2163949"/>
            <a:ext cx="8042800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156082"/>
              </a:buClr>
              <a:buFont typeface="+mj-lt"/>
              <a:buAutoNum type="arabicPeriod" startAt="7"/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Dinamizar la </a:t>
            </a:r>
            <a:r>
              <a:rPr lang="es-ES" sz="1800" b="1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316AA4"/>
                </a:highlight>
                <a:latin typeface="Aptos Display" panose="020B0004020202020204" pitchFamily="34" charset="0"/>
              </a:rPr>
              <a:t>Repotenciación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. Necesidad de </a:t>
            </a:r>
            <a:r>
              <a:rPr lang="es-ES" b="1" u="sng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Hoja de Ruta estructural 2026-2030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y medidas a co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rto plazo. Convocatorias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REPOTEN con impacto positivo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.</a:t>
            </a:r>
          </a:p>
        </p:txBody>
      </p:sp>
      <p:pic>
        <p:nvPicPr>
          <p:cNvPr id="1026" name="Picture 2" descr="WindFloat Atlantic begins the offshore installation of the first floating  wind farm in continental Europe - Newsroom Engie">
            <a:extLst>
              <a:ext uri="{FF2B5EF4-FFF2-40B4-BE49-F238E27FC236}">
                <a16:creationId xmlns:a16="http://schemas.microsoft.com/office/drawing/2014/main" id="{3AC4AD13-226D-7770-47CA-A10D1C07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18" y="4756990"/>
            <a:ext cx="1514790" cy="8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A5FB7FB-AAE5-7CA2-CE27-E50491258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92651"/>
              </p:ext>
            </p:extLst>
          </p:nvPr>
        </p:nvGraphicFramePr>
        <p:xfrm>
          <a:off x="620769" y="5671839"/>
          <a:ext cx="8749923" cy="576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9923">
                  <a:extLst>
                    <a:ext uri="{9D8B030D-6E8A-4147-A177-3AD203B41FA5}">
                      <a16:colId xmlns:a16="http://schemas.microsoft.com/office/drawing/2014/main" val="2408664594"/>
                    </a:ext>
                  </a:extLst>
                </a:gridCol>
              </a:tblGrid>
              <a:tr h="9702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56082"/>
                        </a:buClr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2"/>
                          </a:solidFill>
                          <a:effectLst/>
                          <a:highlight>
                            <a:srgbClr val="316AA4"/>
                          </a:highlight>
                          <a:latin typeface="Aptos Display" panose="020B0004020202020204" pitchFamily="34" charset="0"/>
                        </a:rPr>
                        <a:t>Visibilidad para proyectos post 2029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 Importancia de los </a:t>
                      </a:r>
                      <a:r>
                        <a:rPr lang="es-E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Concursos de Acceso para la generación</a:t>
                      </a:r>
                      <a:r>
                        <a:rPr lang="es-E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ptos Display" panose="020B0004020202020204" pitchFamily="34" charset="0"/>
                        </a:rPr>
                        <a:t>. Aligerar densidad de proyectos actuales en zonas complejas.</a:t>
                      </a:r>
                    </a:p>
                  </a:txBody>
                  <a:tcPr marL="46419" marR="464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89114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4E46C8D-F18A-193C-5DC7-A845B0CDFB87}"/>
              </a:ext>
            </a:extLst>
          </p:cNvPr>
          <p:cNvSpPr txBox="1"/>
          <p:nvPr/>
        </p:nvSpPr>
        <p:spPr>
          <a:xfrm>
            <a:off x="620770" y="3134536"/>
            <a:ext cx="11298401" cy="149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800"/>
              </a:spcBef>
              <a:buClr>
                <a:srgbClr val="156082"/>
              </a:buClr>
              <a:buFont typeface="+mj-lt"/>
              <a:buAutoNum type="arabicPeriod" startAt="8"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Impacto </a:t>
            </a:r>
            <a:r>
              <a:rPr lang="es-ES" b="1" dirty="0">
                <a:solidFill>
                  <a:schemeClr val="bg1">
                    <a:lumMod val="95000"/>
                  </a:schemeClr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Operación reforzada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del Sistema y duración. </a:t>
            </a:r>
            <a:r>
              <a:rPr lang="es-ES" dirty="0">
                <a:solidFill>
                  <a:schemeClr val="bg1"/>
                </a:solidFill>
                <a:highlight>
                  <a:srgbClr val="800000"/>
                </a:highlight>
                <a:latin typeface="Aptos Display" panose="020B0004020202020204" pitchFamily="34" charset="0"/>
              </a:rPr>
              <a:t>Vertidos eólicos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(económicos y técnicos). En 2025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  <a:sym typeface="Wingdings 3" panose="05040102010807070707" pitchFamily="18" charset="2"/>
              </a:rPr>
              <a:t>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 9,2 TWh de generación eólica - </a:t>
            </a:r>
            <a:r>
              <a:rPr lang="es-ES" b="1" u="sng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13,4% del producible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Bef>
                <a:spcPts val="1800"/>
              </a:spcBef>
              <a:buClr>
                <a:srgbClr val="156082"/>
              </a:buClr>
              <a:buFont typeface="+mj-lt"/>
              <a:buAutoNum type="arabicPeriod" startAt="8"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 </a:t>
            </a:r>
            <a:r>
              <a:rPr lang="es-ES" b="1" dirty="0">
                <a:solidFill>
                  <a:schemeClr val="bg1">
                    <a:lumMod val="95000"/>
                  </a:schemeClr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Control de Tensión</a:t>
            </a:r>
            <a:r>
              <a:rPr lang="es-ES" b="1" dirty="0">
                <a:solidFill>
                  <a:schemeClr val="bg1">
                    <a:lumMod val="9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en Tiempo Real.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Habilitación de EERR –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¿enfoque geográfico, temporal y tecnológico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? ¿Cuánto, dónde y quiénes?¿retribución vs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riesgo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?¿cómo evolucionar hacia los 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highlight>
                  <a:srgbClr val="316AA4"/>
                </a:highlight>
                <a:latin typeface="Aptos Display" panose="020B0004020202020204" pitchFamily="34" charset="0"/>
              </a:rPr>
              <a:t>mercados zonales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9ED7D6D-D9BD-1097-CB08-E68693A1B297}"/>
              </a:ext>
            </a:extLst>
          </p:cNvPr>
          <p:cNvSpPr txBox="1"/>
          <p:nvPr/>
        </p:nvSpPr>
        <p:spPr>
          <a:xfrm>
            <a:off x="620770" y="1061327"/>
            <a:ext cx="8042800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buClr>
                <a:srgbClr val="156082"/>
              </a:buClr>
              <a:buFont typeface="+mj-lt"/>
              <a:buAutoNum type="arabicPeriod" startAt="6"/>
              <a:defRPr/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Situación </a:t>
            </a:r>
            <a:r>
              <a:rPr lang="es-ES" sz="1800" b="1" dirty="0">
                <a:solidFill>
                  <a:schemeClr val="bg1">
                    <a:lumMod val="95000"/>
                  </a:schemeClr>
                </a:solidFill>
                <a:effectLst/>
                <a:highlight>
                  <a:srgbClr val="316AA4"/>
                </a:highlight>
                <a:latin typeface="Aptos Display" panose="020B0004020202020204" pitchFamily="34" charset="0"/>
              </a:rPr>
              <a:t>Industria y cadena de Valor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. ¿Estrategia UE vs </a:t>
            </a:r>
            <a:r>
              <a:rPr lang="es-ES" sz="1800" b="1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Aptos Display" panose="020B0004020202020204" pitchFamily="34" charset="0"/>
              </a:rPr>
              <a:t>CHINA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?  Conseguir </a:t>
            </a:r>
            <a:r>
              <a:rPr lang="es-ES" sz="1800" b="1" u="sng" dirty="0">
                <a:solidFill>
                  <a:srgbClr val="00B0F0"/>
                </a:solidFill>
                <a:effectLst/>
                <a:latin typeface="Aptos Display" panose="020B0004020202020204" pitchFamily="34" charset="0"/>
              </a:rPr>
              <a:t>“Level </a:t>
            </a:r>
            <a:r>
              <a:rPr lang="es-ES" sz="1800" b="1" u="sng" dirty="0" err="1">
                <a:solidFill>
                  <a:srgbClr val="00B0F0"/>
                </a:solidFill>
                <a:effectLst/>
                <a:latin typeface="Aptos Display" panose="020B0004020202020204" pitchFamily="34" charset="0"/>
              </a:rPr>
              <a:t>Playing</a:t>
            </a:r>
            <a:r>
              <a:rPr lang="es-ES" sz="1800" b="1" u="sng" dirty="0">
                <a:solidFill>
                  <a:srgbClr val="00B0F0"/>
                </a:solidFill>
                <a:effectLst/>
                <a:latin typeface="Aptos Display" panose="020B0004020202020204" pitchFamily="34" charset="0"/>
              </a:rPr>
              <a:t> Field” </a:t>
            </a:r>
            <a:r>
              <a:rPr lang="es-ES" sz="1800" b="0" i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– Cuidar la competitividad.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plicación efectiva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Toolbox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 UE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(NZIA, FSR, FDI Screening).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Avance del 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Industrial Accelerator </a:t>
            </a:r>
            <a:r>
              <a:rPr lang="es-ES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Act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ptos Display" panose="020B0004020202020204" pitchFamily="34" charset="0"/>
              </a:rPr>
              <a:t>(IIA)</a:t>
            </a:r>
          </a:p>
        </p:txBody>
      </p:sp>
      <p:pic>
        <p:nvPicPr>
          <p:cNvPr id="54" name="Picture 6" descr="Por qué en Navarra triunfó la energía eólica | EL PAÍS Semanal | EL PAÍS">
            <a:extLst>
              <a:ext uri="{FF2B5EF4-FFF2-40B4-BE49-F238E27FC236}">
                <a16:creationId xmlns:a16="http://schemas.microsoft.com/office/drawing/2014/main" id="{A08FADD2-4DCC-5F36-835D-0DCF7DA9D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06" y="1121580"/>
            <a:ext cx="1351469" cy="8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Gamesa montará el aerogenerador más potente del mundo en Ágreda">
            <a:extLst>
              <a:ext uri="{FF2B5EF4-FFF2-40B4-BE49-F238E27FC236}">
                <a16:creationId xmlns:a16="http://schemas.microsoft.com/office/drawing/2014/main" id="{9A72D548-C9F1-A578-EFBE-8899D3DC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826" y="1121580"/>
            <a:ext cx="1619752" cy="8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61A3C6-CF58-E839-B7D9-46B3348EC7AC}"/>
              </a:ext>
            </a:extLst>
          </p:cNvPr>
          <p:cNvSpPr txBox="1">
            <a:spLocks/>
          </p:cNvSpPr>
          <p:nvPr/>
        </p:nvSpPr>
        <p:spPr>
          <a:xfrm>
            <a:off x="1878503" y="184979"/>
            <a:ext cx="8434993" cy="41420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2800" b="1" u="sng">
                <a:solidFill>
                  <a:srgbClr val="0070C0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Principales retos eólicos 2026. </a:t>
            </a:r>
          </a:p>
          <a:p>
            <a:r>
              <a:rPr lang="es-ES" sz="1800" b="0" u="none" dirty="0">
                <a:solidFill>
                  <a:schemeClr val="tx1"/>
                </a:solidFill>
              </a:rPr>
              <a:t>¿Cómo incrementar capacidad y ganar fortaleza en Industria?</a:t>
            </a:r>
          </a:p>
        </p:txBody>
      </p:sp>
    </p:spTree>
    <p:extLst>
      <p:ext uri="{BB962C8B-B14F-4D97-AF65-F5344CB8AC3E}">
        <p14:creationId xmlns:p14="http://schemas.microsoft.com/office/powerpoint/2010/main" val="266329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N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89757" y="2044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FF2F17-E6AC-8A79-C9E1-4787D23B1199}"/>
              </a:ext>
            </a:extLst>
          </p:cNvPr>
          <p:cNvSpPr txBox="1"/>
          <p:nvPr/>
        </p:nvSpPr>
        <p:spPr>
          <a:xfrm>
            <a:off x="1068506" y="1196108"/>
            <a:ext cx="616996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Thank</a:t>
            </a:r>
            <a:r>
              <a:rPr lang="es-ES" sz="4400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s-ES" sz="44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you</a:t>
            </a:r>
            <a:r>
              <a:rPr lang="es-ES" sz="4400" dirty="0">
                <a:solidFill>
                  <a:schemeClr val="bg1"/>
                </a:solidFill>
                <a:latin typeface="Aptos Display" panose="020B0004020202020204" pitchFamily="34" charset="0"/>
              </a:rPr>
              <a:t> !</a:t>
            </a:r>
          </a:p>
          <a:p>
            <a:endParaRPr lang="es-ES" sz="3600" dirty="0">
              <a:solidFill>
                <a:schemeClr val="accent1">
                  <a:lumMod val="40000"/>
                  <a:lumOff val="6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Muchas gracias!</a:t>
            </a:r>
            <a:endParaRPr lang="en-US" sz="28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2400"/>
              </a:spcBef>
            </a:pPr>
            <a:endParaRPr lang="es-ES" sz="36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7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3">
      <a:dk1>
        <a:sysClr val="windowText" lastClr="000000"/>
      </a:dk1>
      <a:lt1>
        <a:sysClr val="window" lastClr="FFFFFF"/>
      </a:lt1>
      <a:dk2>
        <a:srgbClr val="005DBA"/>
      </a:dk2>
      <a:lt2>
        <a:srgbClr val="EEECE1"/>
      </a:lt2>
      <a:accent1>
        <a:srgbClr val="528EC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1C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692C2344-BA5A-4C7C-A1A7-66CE0CE236D0}"/>
</file>

<file path=customXml/itemProps2.xml><?xml version="1.0" encoding="utf-8"?>
<ds:datastoreItem xmlns:ds="http://schemas.openxmlformats.org/officeDocument/2006/customXml" ds:itemID="{02244605-6396-4DA2-88AA-94F70E11AA32}"/>
</file>

<file path=customXml/itemProps3.xml><?xml version="1.0" encoding="utf-8"?>
<ds:datastoreItem xmlns:ds="http://schemas.openxmlformats.org/officeDocument/2006/customXml" ds:itemID="{DB24A67A-4D8E-41A0-9FF0-15E45BA6F977}"/>
</file>

<file path=docProps/app.xml><?xml version="1.0" encoding="utf-8"?>
<Properties xmlns="http://schemas.openxmlformats.org/officeDocument/2006/extended-properties" xmlns:vt="http://schemas.openxmlformats.org/officeDocument/2006/docPropsVTypes">
  <TotalTime>25919</TotalTime>
  <Words>433</Words>
  <Application>Microsoft Office PowerPoint</Application>
  <PresentationFormat>Panorámica</PresentationFormat>
  <Paragraphs>39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V. Márquez</dc:creator>
  <cp:lastModifiedBy>Juan V. Márquez</cp:lastModifiedBy>
  <cp:revision>856</cp:revision>
  <cp:lastPrinted>2025-09-16T09:55:41Z</cp:lastPrinted>
  <dcterms:created xsi:type="dcterms:W3CDTF">2020-03-18T12:29:43Z</dcterms:created>
  <dcterms:modified xsi:type="dcterms:W3CDTF">2026-06-17T13:11:57Z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